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handoutMasterIdLst>
    <p:handoutMasterId r:id="rId22"/>
  </p:handoutMasterIdLst>
  <p:sldIdLst>
    <p:sldId id="256" r:id="rId2"/>
    <p:sldId id="257" r:id="rId3"/>
    <p:sldId id="258" r:id="rId4"/>
    <p:sldId id="259" r:id="rId5"/>
    <p:sldId id="275" r:id="rId6"/>
    <p:sldId id="260" r:id="rId7"/>
    <p:sldId id="276" r:id="rId8"/>
    <p:sldId id="261" r:id="rId9"/>
    <p:sldId id="262" r:id="rId10"/>
    <p:sldId id="274" r:id="rId11"/>
    <p:sldId id="263" r:id="rId12"/>
    <p:sldId id="277" r:id="rId13"/>
    <p:sldId id="264" r:id="rId14"/>
    <p:sldId id="265" r:id="rId15"/>
    <p:sldId id="281" r:id="rId16"/>
    <p:sldId id="266" r:id="rId17"/>
    <p:sldId id="267" r:id="rId18"/>
    <p:sldId id="279" r:id="rId19"/>
    <p:sldId id="272"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5B9BD5"/>
    <a:srgbClr val="528CC1"/>
    <a:srgbClr val="969696"/>
    <a:srgbClr val="689ED1"/>
    <a:srgbClr val="DEEBF7"/>
    <a:srgbClr val="595959"/>
    <a:srgbClr val="3C82C4"/>
    <a:srgbClr val="3D82C4"/>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62"/>
    <p:restoredTop sz="93458" autoAdjust="0"/>
  </p:normalViewPr>
  <p:slideViewPr>
    <p:cSldViewPr snapToGrid="0">
      <p:cViewPr varScale="1">
        <p:scale>
          <a:sx n="63" d="100"/>
          <a:sy n="63" d="100"/>
        </p:scale>
        <p:origin x="208"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432E84-C275-4B2F-A256-49EA60B3C534}" type="doc">
      <dgm:prSet loTypeId="urn:microsoft.com/office/officeart/2009/layout/CircleArrowProcess" loCatId="process" qsTypeId="urn:microsoft.com/office/officeart/2005/8/quickstyle/simple2" qsCatId="simple" csTypeId="urn:microsoft.com/office/officeart/2005/8/colors/accent1_3" csCatId="accent1" phldr="1"/>
      <dgm:spPr/>
      <dgm:t>
        <a:bodyPr/>
        <a:lstStyle/>
        <a:p>
          <a:endParaRPr lang="zh-CN" altLang="en-US"/>
        </a:p>
      </dgm:t>
    </dgm:pt>
    <dgm:pt modelId="{916D6746-6C2A-4523-8638-A3E64D4250EF}">
      <dgm:prSet phldrT="[文本]" custT="1"/>
      <dgm:spPr/>
      <dgm:t>
        <a:bodyPr/>
        <a:lstStyle/>
        <a:p>
          <a:r>
            <a:rPr lang="zh-CN" altLang="en-US" sz="2000" dirty="0">
              <a:solidFill>
                <a:srgbClr val="528CC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动态规划</a:t>
          </a:r>
          <a:endParaRPr lang="en-US" altLang="zh-CN" sz="2000" dirty="0">
            <a:solidFill>
              <a:srgbClr val="528CC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r>
            <a:rPr lang="en-US" altLang="zh-CN" sz="1200" dirty="0">
              <a:solidFill>
                <a:srgbClr val="969696"/>
              </a:solidFill>
              <a:latin typeface="Times New Roman" panose="02020603050405020304" pitchFamily="18" charset="0"/>
              <a:ea typeface="黑体" panose="02010609060101010101" pitchFamily="49" charset="-122"/>
              <a:cs typeface="Times New Roman" panose="02020603050405020304" pitchFamily="18" charset="0"/>
            </a:rPr>
            <a:t>DP</a:t>
          </a:r>
          <a:endParaRPr lang="zh-CN" altLang="en-US" sz="1200" dirty="0">
            <a:solidFill>
              <a:srgbClr val="969696"/>
            </a:solidFill>
            <a:latin typeface="Times New Roman" panose="02020603050405020304" pitchFamily="18" charset="0"/>
            <a:ea typeface="黑体" panose="02010609060101010101" pitchFamily="49" charset="-122"/>
            <a:cs typeface="Times New Roman" panose="02020603050405020304" pitchFamily="18" charset="0"/>
          </a:endParaRPr>
        </a:p>
      </dgm:t>
    </dgm:pt>
    <dgm:pt modelId="{804070E9-F596-43F7-92E0-CF96B06C7D05}" type="parTrans" cxnId="{7C0531AE-CD33-4452-B71C-75EDF6E3A70F}">
      <dgm:prSet/>
      <dgm:spPr/>
      <dgm:t>
        <a:bodyPr/>
        <a:lstStyle/>
        <a:p>
          <a:endParaRPr lang="zh-CN" altLang="en-US">
            <a:latin typeface="黑体" panose="02010609060101010101" pitchFamily="49" charset="-122"/>
            <a:ea typeface="黑体" panose="02010609060101010101" pitchFamily="49" charset="-122"/>
          </a:endParaRPr>
        </a:p>
      </dgm:t>
    </dgm:pt>
    <dgm:pt modelId="{2632C328-EB19-408D-B383-A2A0074D1211}" type="sibTrans" cxnId="{7C0531AE-CD33-4452-B71C-75EDF6E3A70F}">
      <dgm:prSet/>
      <dgm:spPr/>
      <dgm:t>
        <a:bodyPr/>
        <a:lstStyle/>
        <a:p>
          <a:endParaRPr lang="zh-CN" altLang="en-US">
            <a:latin typeface="黑体" panose="02010609060101010101" pitchFamily="49" charset="-122"/>
            <a:ea typeface="黑体" panose="02010609060101010101" pitchFamily="49" charset="-122"/>
          </a:endParaRPr>
        </a:p>
      </dgm:t>
    </dgm:pt>
    <dgm:pt modelId="{1ABAECA3-5AEF-4C67-8A92-67FD2A1F1020}">
      <dgm:prSet phldrT="[文本]" custT="1"/>
      <dgm:spPr/>
      <dgm:t>
        <a:bodyPr/>
        <a:lstStyle/>
        <a:p>
          <a:r>
            <a:rPr lang="zh-CN" altLang="en-US" sz="2000" dirty="0">
              <a:solidFill>
                <a:srgbClr val="528CC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蒙特卡洛</a:t>
          </a:r>
          <a:endParaRPr lang="en-US" altLang="zh-CN" sz="2000" dirty="0">
            <a:solidFill>
              <a:srgbClr val="528CC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r>
            <a:rPr lang="en-US" altLang="zh-CN" sz="1200" dirty="0">
              <a:solidFill>
                <a:srgbClr val="969696"/>
              </a:solidFill>
              <a:latin typeface="Times New Roman" panose="02020603050405020304" pitchFamily="18" charset="0"/>
              <a:ea typeface="黑体" panose="02010609060101010101" pitchFamily="49" charset="-122"/>
              <a:cs typeface="Times New Roman" panose="02020603050405020304" pitchFamily="18" charset="0"/>
            </a:rPr>
            <a:t>MC</a:t>
          </a:r>
          <a:endParaRPr lang="zh-CN" altLang="en-US" sz="1200" dirty="0">
            <a:solidFill>
              <a:srgbClr val="969696"/>
            </a:solidFill>
            <a:latin typeface="Times New Roman" panose="02020603050405020304" pitchFamily="18" charset="0"/>
            <a:ea typeface="黑体" panose="02010609060101010101" pitchFamily="49" charset="-122"/>
            <a:cs typeface="Times New Roman" panose="02020603050405020304" pitchFamily="18" charset="0"/>
          </a:endParaRPr>
        </a:p>
      </dgm:t>
    </dgm:pt>
    <dgm:pt modelId="{71E755B6-2758-4BB1-9646-D0DC56CF83AB}" type="parTrans" cxnId="{A6EF727C-D58B-4A23-A2EC-BD53D6AC50B9}">
      <dgm:prSet/>
      <dgm:spPr/>
      <dgm:t>
        <a:bodyPr/>
        <a:lstStyle/>
        <a:p>
          <a:endParaRPr lang="zh-CN" altLang="en-US">
            <a:latin typeface="黑体" panose="02010609060101010101" pitchFamily="49" charset="-122"/>
            <a:ea typeface="黑体" panose="02010609060101010101" pitchFamily="49" charset="-122"/>
          </a:endParaRPr>
        </a:p>
      </dgm:t>
    </dgm:pt>
    <dgm:pt modelId="{7748894E-FD74-4DB4-840D-C01CE7CB615F}" type="sibTrans" cxnId="{A6EF727C-D58B-4A23-A2EC-BD53D6AC50B9}">
      <dgm:prSet/>
      <dgm:spPr/>
      <dgm:t>
        <a:bodyPr/>
        <a:lstStyle/>
        <a:p>
          <a:endParaRPr lang="zh-CN" altLang="en-US">
            <a:latin typeface="黑体" panose="02010609060101010101" pitchFamily="49" charset="-122"/>
            <a:ea typeface="黑体" panose="02010609060101010101" pitchFamily="49" charset="-122"/>
          </a:endParaRPr>
        </a:p>
      </dgm:t>
    </dgm:pt>
    <dgm:pt modelId="{5B0B178F-DF02-4E91-A254-6F3C4F752BBB}">
      <dgm:prSet phldrT="[文本]" custT="1"/>
      <dgm:spPr/>
      <dgm:t>
        <a:bodyPr/>
        <a:lstStyle/>
        <a:p>
          <a:r>
            <a:rPr lang="zh-CN" altLang="en-US" sz="2000" dirty="0">
              <a:solidFill>
                <a:srgbClr val="528CC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时序差分</a:t>
          </a:r>
          <a:endParaRPr lang="en-US" altLang="zh-CN" sz="2000" dirty="0">
            <a:solidFill>
              <a:srgbClr val="528CC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r>
            <a:rPr lang="en-US" altLang="zh-CN" sz="1200" dirty="0">
              <a:solidFill>
                <a:srgbClr val="969696"/>
              </a:solidFill>
              <a:latin typeface="Times New Roman" panose="02020603050405020304" pitchFamily="18" charset="0"/>
              <a:ea typeface="黑体" panose="02010609060101010101" pitchFamily="49" charset="-122"/>
              <a:cs typeface="Times New Roman" panose="02020603050405020304" pitchFamily="18" charset="0"/>
            </a:rPr>
            <a:t>TD</a:t>
          </a:r>
          <a:endParaRPr lang="zh-CN" altLang="en-US" sz="1200" dirty="0">
            <a:solidFill>
              <a:srgbClr val="969696"/>
            </a:solidFill>
            <a:latin typeface="Times New Roman" panose="02020603050405020304" pitchFamily="18" charset="0"/>
            <a:ea typeface="黑体" panose="02010609060101010101" pitchFamily="49" charset="-122"/>
            <a:cs typeface="Times New Roman" panose="02020603050405020304" pitchFamily="18" charset="0"/>
          </a:endParaRPr>
        </a:p>
      </dgm:t>
    </dgm:pt>
    <dgm:pt modelId="{0708406D-6AAD-4857-8752-F4BC29884A16}" type="parTrans" cxnId="{B9923808-AE5A-4265-BB0E-76E51FAE8687}">
      <dgm:prSet/>
      <dgm:spPr/>
      <dgm:t>
        <a:bodyPr/>
        <a:lstStyle/>
        <a:p>
          <a:endParaRPr lang="zh-CN" altLang="en-US">
            <a:latin typeface="黑体" panose="02010609060101010101" pitchFamily="49" charset="-122"/>
            <a:ea typeface="黑体" panose="02010609060101010101" pitchFamily="49" charset="-122"/>
          </a:endParaRPr>
        </a:p>
      </dgm:t>
    </dgm:pt>
    <dgm:pt modelId="{64E8E129-2D11-48F6-9BD3-800C758F502B}" type="sibTrans" cxnId="{B9923808-AE5A-4265-BB0E-76E51FAE8687}">
      <dgm:prSet/>
      <dgm:spPr/>
      <dgm:t>
        <a:bodyPr/>
        <a:lstStyle/>
        <a:p>
          <a:endParaRPr lang="zh-CN" altLang="en-US">
            <a:latin typeface="黑体" panose="02010609060101010101" pitchFamily="49" charset="-122"/>
            <a:ea typeface="黑体" panose="02010609060101010101" pitchFamily="49" charset="-122"/>
          </a:endParaRPr>
        </a:p>
      </dgm:t>
    </dgm:pt>
    <dgm:pt modelId="{831DD954-5671-423D-B5E5-9B169D39E1AE}" type="pres">
      <dgm:prSet presAssocID="{C4432E84-C275-4B2F-A256-49EA60B3C534}" presName="Name0" presStyleCnt="0">
        <dgm:presLayoutVars>
          <dgm:chMax val="7"/>
          <dgm:chPref val="7"/>
          <dgm:dir/>
          <dgm:animLvl val="lvl"/>
        </dgm:presLayoutVars>
      </dgm:prSet>
      <dgm:spPr/>
    </dgm:pt>
    <dgm:pt modelId="{A8EF9EB6-E995-4AF7-9F7A-45507A0004A0}" type="pres">
      <dgm:prSet presAssocID="{916D6746-6C2A-4523-8638-A3E64D4250EF}" presName="Accent1" presStyleCnt="0"/>
      <dgm:spPr/>
    </dgm:pt>
    <dgm:pt modelId="{1AF98020-4728-420A-A32B-C294FC6A7E95}" type="pres">
      <dgm:prSet presAssocID="{916D6746-6C2A-4523-8638-A3E64D4250EF}" presName="Accent" presStyleLbl="node1" presStyleIdx="0" presStyleCnt="3" custLinFactNeighborX="-385" custLinFactNeighborY="-385"/>
      <dgm:spPr>
        <a:solidFill>
          <a:schemeClr val="bg2">
            <a:lumMod val="50000"/>
          </a:schemeClr>
        </a:solidFill>
        <a:ln w="28575">
          <a:solidFill>
            <a:schemeClr val="bg2">
              <a:lumMod val="90000"/>
            </a:schemeClr>
          </a:solidFill>
        </a:ln>
      </dgm:spPr>
    </dgm:pt>
    <dgm:pt modelId="{A1C4771A-15D5-4B83-985F-83E8A6FD7D2C}" type="pres">
      <dgm:prSet presAssocID="{916D6746-6C2A-4523-8638-A3E64D4250EF}" presName="Parent1" presStyleLbl="revTx" presStyleIdx="0" presStyleCnt="3">
        <dgm:presLayoutVars>
          <dgm:chMax val="1"/>
          <dgm:chPref val="1"/>
          <dgm:bulletEnabled val="1"/>
        </dgm:presLayoutVars>
      </dgm:prSet>
      <dgm:spPr/>
    </dgm:pt>
    <dgm:pt modelId="{375C3BC4-7DEE-49E2-AF71-F985C59DEC99}" type="pres">
      <dgm:prSet presAssocID="{1ABAECA3-5AEF-4C67-8A92-67FD2A1F1020}" presName="Accent2" presStyleCnt="0"/>
      <dgm:spPr/>
    </dgm:pt>
    <dgm:pt modelId="{40F6AEE3-2508-4771-A014-4CB047579127}" type="pres">
      <dgm:prSet presAssocID="{1ABAECA3-5AEF-4C67-8A92-67FD2A1F1020}" presName="Accent" presStyleLbl="node1" presStyleIdx="1" presStyleCnt="3"/>
      <dgm:spPr>
        <a:solidFill>
          <a:schemeClr val="bg2">
            <a:lumMod val="75000"/>
          </a:schemeClr>
        </a:solidFill>
        <a:ln w="28575">
          <a:solidFill>
            <a:schemeClr val="bg2">
              <a:lumMod val="90000"/>
            </a:schemeClr>
          </a:solidFill>
        </a:ln>
      </dgm:spPr>
    </dgm:pt>
    <dgm:pt modelId="{ADC3245E-967D-4246-8EBF-BBAB136365C2}" type="pres">
      <dgm:prSet presAssocID="{1ABAECA3-5AEF-4C67-8A92-67FD2A1F1020}" presName="Parent2" presStyleLbl="revTx" presStyleIdx="1" presStyleCnt="3">
        <dgm:presLayoutVars>
          <dgm:chMax val="1"/>
          <dgm:chPref val="1"/>
          <dgm:bulletEnabled val="1"/>
        </dgm:presLayoutVars>
      </dgm:prSet>
      <dgm:spPr/>
    </dgm:pt>
    <dgm:pt modelId="{3C14E944-D030-4E7F-9C7D-B3032D002F5F}" type="pres">
      <dgm:prSet presAssocID="{5B0B178F-DF02-4E91-A254-6F3C4F752BBB}" presName="Accent3" presStyleCnt="0"/>
      <dgm:spPr/>
    </dgm:pt>
    <dgm:pt modelId="{6517C57D-DFC5-491A-8091-5E8837D47B69}" type="pres">
      <dgm:prSet presAssocID="{5B0B178F-DF02-4E91-A254-6F3C4F752BBB}" presName="Accent" presStyleLbl="node1" presStyleIdx="2" presStyleCnt="3"/>
      <dgm:spPr>
        <a:solidFill>
          <a:schemeClr val="bg1">
            <a:lumMod val="95000"/>
          </a:schemeClr>
        </a:solidFill>
        <a:ln w="28575">
          <a:solidFill>
            <a:schemeClr val="bg2">
              <a:lumMod val="90000"/>
            </a:schemeClr>
          </a:solidFill>
        </a:ln>
      </dgm:spPr>
    </dgm:pt>
    <dgm:pt modelId="{544CEC62-F3E2-432A-B99A-98301AAC8C1D}" type="pres">
      <dgm:prSet presAssocID="{5B0B178F-DF02-4E91-A254-6F3C4F752BBB}" presName="Parent3" presStyleLbl="revTx" presStyleIdx="2" presStyleCnt="3">
        <dgm:presLayoutVars>
          <dgm:chMax val="1"/>
          <dgm:chPref val="1"/>
          <dgm:bulletEnabled val="1"/>
        </dgm:presLayoutVars>
      </dgm:prSet>
      <dgm:spPr/>
    </dgm:pt>
  </dgm:ptLst>
  <dgm:cxnLst>
    <dgm:cxn modelId="{B9923808-AE5A-4265-BB0E-76E51FAE8687}" srcId="{C4432E84-C275-4B2F-A256-49EA60B3C534}" destId="{5B0B178F-DF02-4E91-A254-6F3C4F752BBB}" srcOrd="2" destOrd="0" parTransId="{0708406D-6AAD-4857-8752-F4BC29884A16}" sibTransId="{64E8E129-2D11-48F6-9BD3-800C758F502B}"/>
    <dgm:cxn modelId="{43FF5A54-F930-4979-AA48-FAD4FCAF7ADE}" type="presOf" srcId="{5B0B178F-DF02-4E91-A254-6F3C4F752BBB}" destId="{544CEC62-F3E2-432A-B99A-98301AAC8C1D}" srcOrd="0" destOrd="0" presId="urn:microsoft.com/office/officeart/2009/layout/CircleArrowProcess"/>
    <dgm:cxn modelId="{A6EF727C-D58B-4A23-A2EC-BD53D6AC50B9}" srcId="{C4432E84-C275-4B2F-A256-49EA60B3C534}" destId="{1ABAECA3-5AEF-4C67-8A92-67FD2A1F1020}" srcOrd="1" destOrd="0" parTransId="{71E755B6-2758-4BB1-9646-D0DC56CF83AB}" sibTransId="{7748894E-FD74-4DB4-840D-C01CE7CB615F}"/>
    <dgm:cxn modelId="{8B6FC795-B779-49DE-994F-C7BBB099113E}" type="presOf" srcId="{C4432E84-C275-4B2F-A256-49EA60B3C534}" destId="{831DD954-5671-423D-B5E5-9B169D39E1AE}" srcOrd="0" destOrd="0" presId="urn:microsoft.com/office/officeart/2009/layout/CircleArrowProcess"/>
    <dgm:cxn modelId="{DDDCAAA7-908A-406B-AF0F-DA8C09918E9A}" type="presOf" srcId="{1ABAECA3-5AEF-4C67-8A92-67FD2A1F1020}" destId="{ADC3245E-967D-4246-8EBF-BBAB136365C2}" srcOrd="0" destOrd="0" presId="urn:microsoft.com/office/officeart/2009/layout/CircleArrowProcess"/>
    <dgm:cxn modelId="{7C0531AE-CD33-4452-B71C-75EDF6E3A70F}" srcId="{C4432E84-C275-4B2F-A256-49EA60B3C534}" destId="{916D6746-6C2A-4523-8638-A3E64D4250EF}" srcOrd="0" destOrd="0" parTransId="{804070E9-F596-43F7-92E0-CF96B06C7D05}" sibTransId="{2632C328-EB19-408D-B383-A2A0074D1211}"/>
    <dgm:cxn modelId="{7CF83DCC-7D33-4CDA-9B40-8BEE90D7B5EF}" type="presOf" srcId="{916D6746-6C2A-4523-8638-A3E64D4250EF}" destId="{A1C4771A-15D5-4B83-985F-83E8A6FD7D2C}" srcOrd="0" destOrd="0" presId="urn:microsoft.com/office/officeart/2009/layout/CircleArrowProcess"/>
    <dgm:cxn modelId="{26357B32-43D9-418A-B57E-BF40F7B42B70}" type="presParOf" srcId="{831DD954-5671-423D-B5E5-9B169D39E1AE}" destId="{A8EF9EB6-E995-4AF7-9F7A-45507A0004A0}" srcOrd="0" destOrd="0" presId="urn:microsoft.com/office/officeart/2009/layout/CircleArrowProcess"/>
    <dgm:cxn modelId="{4B3469A5-E94A-41E9-8974-CBC964B62015}" type="presParOf" srcId="{A8EF9EB6-E995-4AF7-9F7A-45507A0004A0}" destId="{1AF98020-4728-420A-A32B-C294FC6A7E95}" srcOrd="0" destOrd="0" presId="urn:microsoft.com/office/officeart/2009/layout/CircleArrowProcess"/>
    <dgm:cxn modelId="{CE75A0D4-6B48-4359-956A-EAAD7163D396}" type="presParOf" srcId="{831DD954-5671-423D-B5E5-9B169D39E1AE}" destId="{A1C4771A-15D5-4B83-985F-83E8A6FD7D2C}" srcOrd="1" destOrd="0" presId="urn:microsoft.com/office/officeart/2009/layout/CircleArrowProcess"/>
    <dgm:cxn modelId="{3283A676-FC1C-496C-9716-0DD8DB21DC82}" type="presParOf" srcId="{831DD954-5671-423D-B5E5-9B169D39E1AE}" destId="{375C3BC4-7DEE-49E2-AF71-F985C59DEC99}" srcOrd="2" destOrd="0" presId="urn:microsoft.com/office/officeart/2009/layout/CircleArrowProcess"/>
    <dgm:cxn modelId="{10CAA10D-F351-4C74-8130-66650E015837}" type="presParOf" srcId="{375C3BC4-7DEE-49E2-AF71-F985C59DEC99}" destId="{40F6AEE3-2508-4771-A014-4CB047579127}" srcOrd="0" destOrd="0" presId="urn:microsoft.com/office/officeart/2009/layout/CircleArrowProcess"/>
    <dgm:cxn modelId="{929AFAD1-C918-4E0B-BB91-3F41B54F3C11}" type="presParOf" srcId="{831DD954-5671-423D-B5E5-9B169D39E1AE}" destId="{ADC3245E-967D-4246-8EBF-BBAB136365C2}" srcOrd="3" destOrd="0" presId="urn:microsoft.com/office/officeart/2009/layout/CircleArrowProcess"/>
    <dgm:cxn modelId="{0394C0EB-DE10-4049-A9FD-068E5708BFC7}" type="presParOf" srcId="{831DD954-5671-423D-B5E5-9B169D39E1AE}" destId="{3C14E944-D030-4E7F-9C7D-B3032D002F5F}" srcOrd="4" destOrd="0" presId="urn:microsoft.com/office/officeart/2009/layout/CircleArrowProcess"/>
    <dgm:cxn modelId="{55C52089-9070-4B79-98C9-C4A3F33098DA}" type="presParOf" srcId="{3C14E944-D030-4E7F-9C7D-B3032D002F5F}" destId="{6517C57D-DFC5-491A-8091-5E8837D47B69}" srcOrd="0" destOrd="0" presId="urn:microsoft.com/office/officeart/2009/layout/CircleArrowProcess"/>
    <dgm:cxn modelId="{A4631E4F-B007-484C-B100-936F9F31BB22}" type="presParOf" srcId="{831DD954-5671-423D-B5E5-9B169D39E1AE}" destId="{544CEC62-F3E2-432A-B99A-98301AAC8C1D}" srcOrd="5" destOrd="0" presId="urn:microsoft.com/office/officeart/2009/layout/Circle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F47FCD-3557-40B8-AB8A-E9197BF91797}" type="doc">
      <dgm:prSet loTypeId="urn:microsoft.com/office/officeart/2005/8/layout/StepDownProcess" loCatId="process" qsTypeId="urn:microsoft.com/office/officeart/2005/8/quickstyle/simple1" qsCatId="simple" csTypeId="urn:microsoft.com/office/officeart/2005/8/colors/accent3_4" csCatId="accent3" phldr="1"/>
      <dgm:spPr/>
      <dgm:t>
        <a:bodyPr/>
        <a:lstStyle/>
        <a:p>
          <a:endParaRPr lang="zh-CN" altLang="en-US"/>
        </a:p>
      </dgm:t>
    </dgm:pt>
    <dgm:pt modelId="{F0FBCBC6-614B-4AAD-B8C8-699A4DCDB048}">
      <dgm:prSet phldrT="[文本]"/>
      <dgm:spPr/>
      <dgm:t>
        <a:bodyPr/>
        <a:lstStyle/>
        <a:p>
          <a:r>
            <a:rPr lang="en-US" altLang="zh-CN" dirty="0">
              <a:latin typeface="Times New Roman" panose="02020603050405020304" pitchFamily="18" charset="0"/>
              <a:cs typeface="Times New Roman" panose="02020603050405020304" pitchFamily="18" charset="0"/>
            </a:rPr>
            <a:t>SARSA</a:t>
          </a:r>
          <a:endParaRPr lang="zh-CN" altLang="en-US" dirty="0">
            <a:latin typeface="Times New Roman" panose="02020603050405020304" pitchFamily="18" charset="0"/>
            <a:cs typeface="Times New Roman" panose="02020603050405020304" pitchFamily="18" charset="0"/>
          </a:endParaRPr>
        </a:p>
      </dgm:t>
    </dgm:pt>
    <dgm:pt modelId="{3B00CE5A-9FC0-493C-A672-2582A70FE23B}" type="parTrans" cxnId="{8FE2BBAF-4556-493C-9BE4-C2F634A23AC7}">
      <dgm:prSet/>
      <dgm:spPr/>
      <dgm:t>
        <a:bodyPr/>
        <a:lstStyle/>
        <a:p>
          <a:endParaRPr lang="zh-CN" altLang="en-US"/>
        </a:p>
      </dgm:t>
    </dgm:pt>
    <dgm:pt modelId="{4073496E-62DA-4567-BA70-F0AB299A0FF4}" type="sibTrans" cxnId="{8FE2BBAF-4556-493C-9BE4-C2F634A23AC7}">
      <dgm:prSet/>
      <dgm:spPr/>
      <dgm:t>
        <a:bodyPr/>
        <a:lstStyle/>
        <a:p>
          <a:endParaRPr lang="zh-CN" altLang="en-US"/>
        </a:p>
      </dgm:t>
    </dgm:pt>
    <dgm:pt modelId="{0044FFAA-0946-44ED-9AA2-BA1E99C0160B}">
      <dgm:prSet phldrT="[文本]" custT="1"/>
      <dgm:spPr/>
      <dgm:t>
        <a:bodyPr/>
        <a:lstStyle/>
        <a:p>
          <a:r>
            <a:rPr lang="en-US" altLang="zh-CN" sz="1800" dirty="0">
              <a:latin typeface="Times New Roman" panose="02020603050405020304" pitchFamily="18" charset="0"/>
              <a:cs typeface="Times New Roman" panose="02020603050405020304" pitchFamily="18" charset="0"/>
            </a:rPr>
            <a:t>on-policy </a:t>
          </a:r>
          <a:endParaRPr lang="zh-CN" altLang="en-US" sz="1800" dirty="0">
            <a:latin typeface="Times New Roman" panose="02020603050405020304" pitchFamily="18" charset="0"/>
            <a:cs typeface="Times New Roman" panose="02020603050405020304" pitchFamily="18" charset="0"/>
          </a:endParaRPr>
        </a:p>
      </dgm:t>
    </dgm:pt>
    <dgm:pt modelId="{5C6E947B-7F78-4AD4-9846-A464A692F0BE}" type="parTrans" cxnId="{888DC0F8-59E9-4477-9A2D-293F42D20BCC}">
      <dgm:prSet/>
      <dgm:spPr/>
      <dgm:t>
        <a:bodyPr/>
        <a:lstStyle/>
        <a:p>
          <a:endParaRPr lang="zh-CN" altLang="en-US"/>
        </a:p>
      </dgm:t>
    </dgm:pt>
    <dgm:pt modelId="{46D9B3A7-2724-49D1-A480-EFFFED902562}" type="sibTrans" cxnId="{888DC0F8-59E9-4477-9A2D-293F42D20BCC}">
      <dgm:prSet/>
      <dgm:spPr/>
      <dgm:t>
        <a:bodyPr/>
        <a:lstStyle/>
        <a:p>
          <a:endParaRPr lang="zh-CN" altLang="en-US"/>
        </a:p>
      </dgm:t>
    </dgm:pt>
    <dgm:pt modelId="{7821029E-04BE-40B6-A5C2-D3371156B666}">
      <dgm:prSet phldrT="[文本]"/>
      <dgm:spPr/>
      <dgm:t>
        <a:bodyPr/>
        <a:lstStyle/>
        <a:p>
          <a:r>
            <a:rPr lang="en-US" altLang="zh-CN" dirty="0">
              <a:latin typeface="Times New Roman" panose="02020603050405020304" pitchFamily="18" charset="0"/>
              <a:cs typeface="Times New Roman" panose="02020603050405020304" pitchFamily="18" charset="0"/>
            </a:rPr>
            <a:t>Q-learning</a:t>
          </a:r>
          <a:endParaRPr lang="zh-CN" altLang="en-US" dirty="0">
            <a:latin typeface="Times New Roman" panose="02020603050405020304" pitchFamily="18" charset="0"/>
            <a:cs typeface="Times New Roman" panose="02020603050405020304" pitchFamily="18" charset="0"/>
          </a:endParaRPr>
        </a:p>
      </dgm:t>
    </dgm:pt>
    <dgm:pt modelId="{B2A87061-4B25-49EC-9CBA-F94F6400920A}" type="parTrans" cxnId="{2B043FA5-1FB4-4AEF-A036-8397D2D60421}">
      <dgm:prSet/>
      <dgm:spPr/>
      <dgm:t>
        <a:bodyPr/>
        <a:lstStyle/>
        <a:p>
          <a:endParaRPr lang="zh-CN" altLang="en-US"/>
        </a:p>
      </dgm:t>
    </dgm:pt>
    <dgm:pt modelId="{038C8738-FAD3-47DD-869C-4C956CA029EE}" type="sibTrans" cxnId="{2B043FA5-1FB4-4AEF-A036-8397D2D60421}">
      <dgm:prSet/>
      <dgm:spPr/>
      <dgm:t>
        <a:bodyPr/>
        <a:lstStyle/>
        <a:p>
          <a:endParaRPr lang="zh-CN" altLang="en-US"/>
        </a:p>
      </dgm:t>
    </dgm:pt>
    <dgm:pt modelId="{6DB2D2FA-EBE1-4348-8461-85E0611A10D9}">
      <dgm:prSet phldrT="[文本]" custT="1"/>
      <dgm:spPr/>
      <dgm:t>
        <a:bodyPr/>
        <a:lstStyle/>
        <a:p>
          <a:r>
            <a:rPr lang="en-US" altLang="zh-CN" sz="1800" dirty="0">
              <a:latin typeface="Times New Roman" panose="02020603050405020304" pitchFamily="18" charset="0"/>
              <a:cs typeface="Times New Roman" panose="02020603050405020304" pitchFamily="18" charset="0"/>
            </a:rPr>
            <a:t>off-policy </a:t>
          </a:r>
          <a:endParaRPr lang="zh-CN" altLang="en-US" sz="1800" dirty="0">
            <a:latin typeface="Times New Roman" panose="02020603050405020304" pitchFamily="18" charset="0"/>
            <a:cs typeface="Times New Roman" panose="02020603050405020304" pitchFamily="18" charset="0"/>
          </a:endParaRPr>
        </a:p>
      </dgm:t>
    </dgm:pt>
    <dgm:pt modelId="{17DB4718-CC1D-4F45-80B6-3E52E7E1C0A0}" type="parTrans" cxnId="{6B29EC4A-3421-4B5E-A0CF-58F49060C45B}">
      <dgm:prSet/>
      <dgm:spPr/>
      <dgm:t>
        <a:bodyPr/>
        <a:lstStyle/>
        <a:p>
          <a:endParaRPr lang="zh-CN" altLang="en-US"/>
        </a:p>
      </dgm:t>
    </dgm:pt>
    <dgm:pt modelId="{235F95CE-35C8-4AEB-BF9F-2422EC97FFDB}" type="sibTrans" cxnId="{6B29EC4A-3421-4B5E-A0CF-58F49060C45B}">
      <dgm:prSet/>
      <dgm:spPr/>
      <dgm:t>
        <a:bodyPr/>
        <a:lstStyle/>
        <a:p>
          <a:endParaRPr lang="zh-CN" altLang="en-US"/>
        </a:p>
      </dgm:t>
    </dgm:pt>
    <dgm:pt modelId="{84CB6E4C-6323-4B86-80B2-D4F5F77050EC}">
      <dgm:prSet phldrT="[文本]"/>
      <dgm:spPr/>
      <dgm:t>
        <a:bodyPr/>
        <a:lstStyle/>
        <a:p>
          <a:r>
            <a:rPr lang="en-US" altLang="zh-CN" dirty="0">
              <a:latin typeface="Times New Roman" panose="02020603050405020304" pitchFamily="18" charset="0"/>
              <a:cs typeface="Times New Roman" panose="02020603050405020304" pitchFamily="18" charset="0"/>
            </a:rPr>
            <a:t>DQN</a:t>
          </a:r>
          <a:endParaRPr lang="zh-CN" altLang="en-US" dirty="0">
            <a:latin typeface="Times New Roman" panose="02020603050405020304" pitchFamily="18" charset="0"/>
            <a:cs typeface="Times New Roman" panose="02020603050405020304" pitchFamily="18" charset="0"/>
          </a:endParaRPr>
        </a:p>
      </dgm:t>
    </dgm:pt>
    <dgm:pt modelId="{70BB1DC6-CC81-4D4C-BFC0-CF51DE9E40A6}" type="parTrans" cxnId="{6E20D5A1-8624-484B-ACF1-F7D66861B874}">
      <dgm:prSet/>
      <dgm:spPr/>
      <dgm:t>
        <a:bodyPr/>
        <a:lstStyle/>
        <a:p>
          <a:endParaRPr lang="zh-CN" altLang="en-US"/>
        </a:p>
      </dgm:t>
    </dgm:pt>
    <dgm:pt modelId="{E99C8B12-C2A0-4C07-80B4-007DDD42600A}" type="sibTrans" cxnId="{6E20D5A1-8624-484B-ACF1-F7D66861B874}">
      <dgm:prSet/>
      <dgm:spPr/>
      <dgm:t>
        <a:bodyPr/>
        <a:lstStyle/>
        <a:p>
          <a:endParaRPr lang="zh-CN" altLang="en-US"/>
        </a:p>
      </dgm:t>
    </dgm:pt>
    <dgm:pt modelId="{D934A159-E9F0-4C64-AC54-E04D3774A426}">
      <dgm:prSet phldrT="[文本]" custT="1"/>
      <dgm:spPr/>
      <dgm:t>
        <a:bodyPr/>
        <a:lstStyle/>
        <a:p>
          <a:r>
            <a:rPr lang="en-US" altLang="zh-CN" sz="1800" dirty="0">
              <a:latin typeface="Times New Roman" panose="02020603050405020304" pitchFamily="18" charset="0"/>
              <a:cs typeface="Times New Roman" panose="02020603050405020304" pitchFamily="18" charset="0"/>
            </a:rPr>
            <a:t>off-policy</a:t>
          </a:r>
          <a:endParaRPr lang="zh-CN" altLang="en-US" sz="1800" dirty="0">
            <a:latin typeface="Times New Roman" panose="02020603050405020304" pitchFamily="18" charset="0"/>
            <a:cs typeface="Times New Roman" panose="02020603050405020304" pitchFamily="18" charset="0"/>
          </a:endParaRPr>
        </a:p>
      </dgm:t>
    </dgm:pt>
    <dgm:pt modelId="{23A02BAD-747E-49ED-BC19-24879CC7FAC8}" type="sibTrans" cxnId="{2A05ABD4-2475-44A7-B3A2-84E1465E7DD5}">
      <dgm:prSet/>
      <dgm:spPr/>
      <dgm:t>
        <a:bodyPr/>
        <a:lstStyle/>
        <a:p>
          <a:endParaRPr lang="zh-CN" altLang="en-US"/>
        </a:p>
      </dgm:t>
    </dgm:pt>
    <dgm:pt modelId="{34042425-0D86-43F9-B9DE-1B636EBECF3C}" type="parTrans" cxnId="{2A05ABD4-2475-44A7-B3A2-84E1465E7DD5}">
      <dgm:prSet/>
      <dgm:spPr/>
      <dgm:t>
        <a:bodyPr/>
        <a:lstStyle/>
        <a:p>
          <a:endParaRPr lang="zh-CN" altLang="en-US"/>
        </a:p>
      </dgm:t>
    </dgm:pt>
    <dgm:pt modelId="{F432DC4E-EB82-4ED5-A465-9B95B701D4DC}" type="pres">
      <dgm:prSet presAssocID="{DBF47FCD-3557-40B8-AB8A-E9197BF91797}" presName="rootnode" presStyleCnt="0">
        <dgm:presLayoutVars>
          <dgm:chMax/>
          <dgm:chPref/>
          <dgm:dir/>
          <dgm:animLvl val="lvl"/>
        </dgm:presLayoutVars>
      </dgm:prSet>
      <dgm:spPr/>
    </dgm:pt>
    <dgm:pt modelId="{8E4C1BB1-1AE1-471D-B389-5108B8104369}" type="pres">
      <dgm:prSet presAssocID="{F0FBCBC6-614B-4AAD-B8C8-699A4DCDB048}" presName="composite" presStyleCnt="0"/>
      <dgm:spPr/>
    </dgm:pt>
    <dgm:pt modelId="{34B6E688-D12E-427A-AE34-93091A579269}" type="pres">
      <dgm:prSet presAssocID="{F0FBCBC6-614B-4AAD-B8C8-699A4DCDB048}" presName="bentUpArrow1" presStyleLbl="alignImgPlace1" presStyleIdx="0" presStyleCnt="2" custLinFactNeighborX="23012" custLinFactNeighborY="9653"/>
      <dgm:spPr/>
    </dgm:pt>
    <dgm:pt modelId="{A52381FB-0E13-4236-A033-E6813CBEDF63}" type="pres">
      <dgm:prSet presAssocID="{F0FBCBC6-614B-4AAD-B8C8-699A4DCDB048}" presName="ParentText" presStyleLbl="node1" presStyleIdx="0" presStyleCnt="3">
        <dgm:presLayoutVars>
          <dgm:chMax val="1"/>
          <dgm:chPref val="1"/>
          <dgm:bulletEnabled val="1"/>
        </dgm:presLayoutVars>
      </dgm:prSet>
      <dgm:spPr/>
    </dgm:pt>
    <dgm:pt modelId="{B5FB0120-42A7-4331-AAA4-1173D01E2284}" type="pres">
      <dgm:prSet presAssocID="{F0FBCBC6-614B-4AAD-B8C8-699A4DCDB048}" presName="ChildText" presStyleLbl="revTx" presStyleIdx="0" presStyleCnt="3" custScaleX="193905" custLinFactNeighborX="23731" custLinFactNeighborY="1918">
        <dgm:presLayoutVars>
          <dgm:chMax val="0"/>
          <dgm:chPref val="0"/>
          <dgm:bulletEnabled val="1"/>
        </dgm:presLayoutVars>
      </dgm:prSet>
      <dgm:spPr/>
    </dgm:pt>
    <dgm:pt modelId="{493DEC12-ECE0-4B9B-BB9D-1A452D2EE46E}" type="pres">
      <dgm:prSet presAssocID="{4073496E-62DA-4567-BA70-F0AB299A0FF4}" presName="sibTrans" presStyleCnt="0"/>
      <dgm:spPr/>
    </dgm:pt>
    <dgm:pt modelId="{B37B58ED-91DE-45A4-B7AC-968637915E93}" type="pres">
      <dgm:prSet presAssocID="{7821029E-04BE-40B6-A5C2-D3371156B666}" presName="composite" presStyleCnt="0"/>
      <dgm:spPr/>
    </dgm:pt>
    <dgm:pt modelId="{87CC5184-DCBD-48E1-B808-E025479EB377}" type="pres">
      <dgm:prSet presAssocID="{7821029E-04BE-40B6-A5C2-D3371156B666}" presName="bentUpArrow1" presStyleLbl="alignImgPlace1" presStyleIdx="1" presStyleCnt="2" custLinFactNeighborX="24220" custLinFactNeighborY="8274"/>
      <dgm:spPr/>
    </dgm:pt>
    <dgm:pt modelId="{5119AE65-FEA2-4D11-85D5-8EA9BBB0AAD4}" type="pres">
      <dgm:prSet presAssocID="{7821029E-04BE-40B6-A5C2-D3371156B666}" presName="ParentText" presStyleLbl="node1" presStyleIdx="1" presStyleCnt="3">
        <dgm:presLayoutVars>
          <dgm:chMax val="1"/>
          <dgm:chPref val="1"/>
          <dgm:bulletEnabled val="1"/>
        </dgm:presLayoutVars>
      </dgm:prSet>
      <dgm:spPr/>
    </dgm:pt>
    <dgm:pt modelId="{0BF90411-558D-4D9A-B5AA-212DBBFFF580}" type="pres">
      <dgm:prSet presAssocID="{7821029E-04BE-40B6-A5C2-D3371156B666}" presName="ChildText" presStyleLbl="revTx" presStyleIdx="1" presStyleCnt="3" custScaleX="204166" custLinFactNeighborX="26301" custLinFactNeighborY="-2591">
        <dgm:presLayoutVars>
          <dgm:chMax val="0"/>
          <dgm:chPref val="0"/>
          <dgm:bulletEnabled val="1"/>
        </dgm:presLayoutVars>
      </dgm:prSet>
      <dgm:spPr/>
    </dgm:pt>
    <dgm:pt modelId="{DAE8AFB3-5143-4839-9A25-EF42A040AC67}" type="pres">
      <dgm:prSet presAssocID="{038C8738-FAD3-47DD-869C-4C956CA029EE}" presName="sibTrans" presStyleCnt="0"/>
      <dgm:spPr/>
    </dgm:pt>
    <dgm:pt modelId="{6F9C93D8-D18F-4050-9406-C2CB266C1E1F}" type="pres">
      <dgm:prSet presAssocID="{84CB6E4C-6323-4B86-80B2-D4F5F77050EC}" presName="composite" presStyleCnt="0"/>
      <dgm:spPr/>
    </dgm:pt>
    <dgm:pt modelId="{8E08DAAE-6EDE-4A96-8D62-A37C360719B4}" type="pres">
      <dgm:prSet presAssocID="{84CB6E4C-6323-4B86-80B2-D4F5F77050EC}" presName="ParentText" presStyleLbl="node1" presStyleIdx="2" presStyleCnt="3">
        <dgm:presLayoutVars>
          <dgm:chMax val="1"/>
          <dgm:chPref val="1"/>
          <dgm:bulletEnabled val="1"/>
        </dgm:presLayoutVars>
      </dgm:prSet>
      <dgm:spPr/>
    </dgm:pt>
    <dgm:pt modelId="{A8C40E2B-8A2D-4500-8FBB-3925771D6B4A}" type="pres">
      <dgm:prSet presAssocID="{84CB6E4C-6323-4B86-80B2-D4F5F77050EC}" presName="FinalChildText" presStyleLbl="revTx" presStyleIdx="2" presStyleCnt="3" custScaleX="152713" custLinFactNeighborX="1324" custLinFactNeighborY="-2873">
        <dgm:presLayoutVars>
          <dgm:chMax val="0"/>
          <dgm:chPref val="0"/>
          <dgm:bulletEnabled val="1"/>
        </dgm:presLayoutVars>
      </dgm:prSet>
      <dgm:spPr/>
    </dgm:pt>
  </dgm:ptLst>
  <dgm:cxnLst>
    <dgm:cxn modelId="{1F059703-988D-4855-86BC-1E894D3DF69A}" type="presOf" srcId="{F0FBCBC6-614B-4AAD-B8C8-699A4DCDB048}" destId="{A52381FB-0E13-4236-A033-E6813CBEDF63}" srcOrd="0" destOrd="0" presId="urn:microsoft.com/office/officeart/2005/8/layout/StepDownProcess"/>
    <dgm:cxn modelId="{74A69607-1E6B-4DD0-B68B-5F46EF94545A}" type="presOf" srcId="{7821029E-04BE-40B6-A5C2-D3371156B666}" destId="{5119AE65-FEA2-4D11-85D5-8EA9BBB0AAD4}" srcOrd="0" destOrd="0" presId="urn:microsoft.com/office/officeart/2005/8/layout/StepDownProcess"/>
    <dgm:cxn modelId="{32A0290A-E1EA-443F-83C9-CB534F212912}" type="presOf" srcId="{DBF47FCD-3557-40B8-AB8A-E9197BF91797}" destId="{F432DC4E-EB82-4ED5-A465-9B95B701D4DC}" srcOrd="0" destOrd="0" presId="urn:microsoft.com/office/officeart/2005/8/layout/StepDownProcess"/>
    <dgm:cxn modelId="{6CDF9539-B0DB-499E-80AE-DC7CC08B8DAB}" type="presOf" srcId="{D934A159-E9F0-4C64-AC54-E04D3774A426}" destId="{A8C40E2B-8A2D-4500-8FBB-3925771D6B4A}" srcOrd="0" destOrd="0" presId="urn:microsoft.com/office/officeart/2005/8/layout/StepDownProcess"/>
    <dgm:cxn modelId="{6B29EC4A-3421-4B5E-A0CF-58F49060C45B}" srcId="{7821029E-04BE-40B6-A5C2-D3371156B666}" destId="{6DB2D2FA-EBE1-4348-8461-85E0611A10D9}" srcOrd="0" destOrd="0" parTransId="{17DB4718-CC1D-4F45-80B6-3E52E7E1C0A0}" sibTransId="{235F95CE-35C8-4AEB-BF9F-2422EC97FFDB}"/>
    <dgm:cxn modelId="{6E20D5A1-8624-484B-ACF1-F7D66861B874}" srcId="{DBF47FCD-3557-40B8-AB8A-E9197BF91797}" destId="{84CB6E4C-6323-4B86-80B2-D4F5F77050EC}" srcOrd="2" destOrd="0" parTransId="{70BB1DC6-CC81-4D4C-BFC0-CF51DE9E40A6}" sibTransId="{E99C8B12-C2A0-4C07-80B4-007DDD42600A}"/>
    <dgm:cxn modelId="{2B043FA5-1FB4-4AEF-A036-8397D2D60421}" srcId="{DBF47FCD-3557-40B8-AB8A-E9197BF91797}" destId="{7821029E-04BE-40B6-A5C2-D3371156B666}" srcOrd="1" destOrd="0" parTransId="{B2A87061-4B25-49EC-9CBA-F94F6400920A}" sibTransId="{038C8738-FAD3-47DD-869C-4C956CA029EE}"/>
    <dgm:cxn modelId="{8FE2BBAF-4556-493C-9BE4-C2F634A23AC7}" srcId="{DBF47FCD-3557-40B8-AB8A-E9197BF91797}" destId="{F0FBCBC6-614B-4AAD-B8C8-699A4DCDB048}" srcOrd="0" destOrd="0" parTransId="{3B00CE5A-9FC0-493C-A672-2582A70FE23B}" sibTransId="{4073496E-62DA-4567-BA70-F0AB299A0FF4}"/>
    <dgm:cxn modelId="{88AE41B5-EDB9-4218-AB8F-E94B7860A279}" type="presOf" srcId="{0044FFAA-0946-44ED-9AA2-BA1E99C0160B}" destId="{B5FB0120-42A7-4331-AAA4-1173D01E2284}" srcOrd="0" destOrd="0" presId="urn:microsoft.com/office/officeart/2005/8/layout/StepDownProcess"/>
    <dgm:cxn modelId="{2A05ABD4-2475-44A7-B3A2-84E1465E7DD5}" srcId="{84CB6E4C-6323-4B86-80B2-D4F5F77050EC}" destId="{D934A159-E9F0-4C64-AC54-E04D3774A426}" srcOrd="0" destOrd="0" parTransId="{34042425-0D86-43F9-B9DE-1B636EBECF3C}" sibTransId="{23A02BAD-747E-49ED-BC19-24879CC7FAC8}"/>
    <dgm:cxn modelId="{D23AF8D9-7B6F-43D4-87C5-60EF70B2D9D7}" type="presOf" srcId="{6DB2D2FA-EBE1-4348-8461-85E0611A10D9}" destId="{0BF90411-558D-4D9A-B5AA-212DBBFFF580}" srcOrd="0" destOrd="0" presId="urn:microsoft.com/office/officeart/2005/8/layout/StepDownProcess"/>
    <dgm:cxn modelId="{3D51A3EF-64E0-459D-AD23-13800685EF56}" type="presOf" srcId="{84CB6E4C-6323-4B86-80B2-D4F5F77050EC}" destId="{8E08DAAE-6EDE-4A96-8D62-A37C360719B4}" srcOrd="0" destOrd="0" presId="urn:microsoft.com/office/officeart/2005/8/layout/StepDownProcess"/>
    <dgm:cxn modelId="{888DC0F8-59E9-4477-9A2D-293F42D20BCC}" srcId="{F0FBCBC6-614B-4AAD-B8C8-699A4DCDB048}" destId="{0044FFAA-0946-44ED-9AA2-BA1E99C0160B}" srcOrd="0" destOrd="0" parTransId="{5C6E947B-7F78-4AD4-9846-A464A692F0BE}" sibTransId="{46D9B3A7-2724-49D1-A480-EFFFED902562}"/>
    <dgm:cxn modelId="{DCAAD10D-80F1-4B7C-8399-F8540C7C6948}" type="presParOf" srcId="{F432DC4E-EB82-4ED5-A465-9B95B701D4DC}" destId="{8E4C1BB1-1AE1-471D-B389-5108B8104369}" srcOrd="0" destOrd="0" presId="urn:microsoft.com/office/officeart/2005/8/layout/StepDownProcess"/>
    <dgm:cxn modelId="{9C610BC3-A29B-404D-B087-F8948BA2D96C}" type="presParOf" srcId="{8E4C1BB1-1AE1-471D-B389-5108B8104369}" destId="{34B6E688-D12E-427A-AE34-93091A579269}" srcOrd="0" destOrd="0" presId="urn:microsoft.com/office/officeart/2005/8/layout/StepDownProcess"/>
    <dgm:cxn modelId="{91A84C9C-2702-45CB-ADE8-CE8E1C8634F1}" type="presParOf" srcId="{8E4C1BB1-1AE1-471D-B389-5108B8104369}" destId="{A52381FB-0E13-4236-A033-E6813CBEDF63}" srcOrd="1" destOrd="0" presId="urn:microsoft.com/office/officeart/2005/8/layout/StepDownProcess"/>
    <dgm:cxn modelId="{82B52996-786C-4E3E-9BD9-C5CBA7B5E60E}" type="presParOf" srcId="{8E4C1BB1-1AE1-471D-B389-5108B8104369}" destId="{B5FB0120-42A7-4331-AAA4-1173D01E2284}" srcOrd="2" destOrd="0" presId="urn:microsoft.com/office/officeart/2005/8/layout/StepDownProcess"/>
    <dgm:cxn modelId="{1CD1E86F-BD04-4BFE-B0C3-4A4B6AA606B5}" type="presParOf" srcId="{F432DC4E-EB82-4ED5-A465-9B95B701D4DC}" destId="{493DEC12-ECE0-4B9B-BB9D-1A452D2EE46E}" srcOrd="1" destOrd="0" presId="urn:microsoft.com/office/officeart/2005/8/layout/StepDownProcess"/>
    <dgm:cxn modelId="{54293F9A-1174-4D0E-AA95-752C58CAEDB2}" type="presParOf" srcId="{F432DC4E-EB82-4ED5-A465-9B95B701D4DC}" destId="{B37B58ED-91DE-45A4-B7AC-968637915E93}" srcOrd="2" destOrd="0" presId="urn:microsoft.com/office/officeart/2005/8/layout/StepDownProcess"/>
    <dgm:cxn modelId="{E71E485F-1317-418B-B25D-821DDAB73D25}" type="presParOf" srcId="{B37B58ED-91DE-45A4-B7AC-968637915E93}" destId="{87CC5184-DCBD-48E1-B808-E025479EB377}" srcOrd="0" destOrd="0" presId="urn:microsoft.com/office/officeart/2005/8/layout/StepDownProcess"/>
    <dgm:cxn modelId="{DAE5EE13-4D32-4353-9769-49AF8734EC30}" type="presParOf" srcId="{B37B58ED-91DE-45A4-B7AC-968637915E93}" destId="{5119AE65-FEA2-4D11-85D5-8EA9BBB0AAD4}" srcOrd="1" destOrd="0" presId="urn:microsoft.com/office/officeart/2005/8/layout/StepDownProcess"/>
    <dgm:cxn modelId="{679C4773-9F2B-4BAF-A05B-97EAA4881B37}" type="presParOf" srcId="{B37B58ED-91DE-45A4-B7AC-968637915E93}" destId="{0BF90411-558D-4D9A-B5AA-212DBBFFF580}" srcOrd="2" destOrd="0" presId="urn:microsoft.com/office/officeart/2005/8/layout/StepDownProcess"/>
    <dgm:cxn modelId="{C68D248F-B0F9-41AA-9E2A-FEAC2137D78E}" type="presParOf" srcId="{F432DC4E-EB82-4ED5-A465-9B95B701D4DC}" destId="{DAE8AFB3-5143-4839-9A25-EF42A040AC67}" srcOrd="3" destOrd="0" presId="urn:microsoft.com/office/officeart/2005/8/layout/StepDownProcess"/>
    <dgm:cxn modelId="{3A0E57DA-61C8-476E-A419-CC3D4E527CC7}" type="presParOf" srcId="{F432DC4E-EB82-4ED5-A465-9B95B701D4DC}" destId="{6F9C93D8-D18F-4050-9406-C2CB266C1E1F}" srcOrd="4" destOrd="0" presId="urn:microsoft.com/office/officeart/2005/8/layout/StepDownProcess"/>
    <dgm:cxn modelId="{98E0DADE-72BB-4373-8B00-CF5712952EA2}" type="presParOf" srcId="{6F9C93D8-D18F-4050-9406-C2CB266C1E1F}" destId="{8E08DAAE-6EDE-4A96-8D62-A37C360719B4}" srcOrd="0" destOrd="0" presId="urn:microsoft.com/office/officeart/2005/8/layout/StepDownProcess"/>
    <dgm:cxn modelId="{0963C144-FB69-459E-B2D9-C0C1FEEAAE8B}" type="presParOf" srcId="{6F9C93D8-D18F-4050-9406-C2CB266C1E1F}" destId="{A8C40E2B-8A2D-4500-8FBB-3925771D6B4A}" srcOrd="1" destOrd="0" presId="urn:microsoft.com/office/officeart/2005/8/layout/StepDownProcess"/>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F98020-4728-420A-A32B-C294FC6A7E95}">
      <dsp:nvSpPr>
        <dsp:cNvPr id="0" name=""/>
        <dsp:cNvSpPr/>
      </dsp:nvSpPr>
      <dsp:spPr>
        <a:xfrm>
          <a:off x="1681365" y="-8552"/>
          <a:ext cx="2221192" cy="2221530"/>
        </a:xfrm>
        <a:prstGeom prst="circularArrow">
          <a:avLst>
            <a:gd name="adj1" fmla="val 10980"/>
            <a:gd name="adj2" fmla="val 1142322"/>
            <a:gd name="adj3" fmla="val 4500000"/>
            <a:gd name="adj4" fmla="val 10800000"/>
            <a:gd name="adj5" fmla="val 12500"/>
          </a:avLst>
        </a:prstGeom>
        <a:solidFill>
          <a:schemeClr val="bg2">
            <a:lumMod val="50000"/>
          </a:schemeClr>
        </a:solidFill>
        <a:ln w="28575" cap="flat" cmpd="sng" algn="ctr">
          <a:solidFill>
            <a:schemeClr val="bg2">
              <a:lumMod val="9000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1C4771A-15D5-4B83-985F-83E8A6FD7D2C}">
      <dsp:nvSpPr>
        <dsp:cNvPr id="0" name=""/>
        <dsp:cNvSpPr/>
      </dsp:nvSpPr>
      <dsp:spPr>
        <a:xfrm>
          <a:off x="2180873" y="802039"/>
          <a:ext cx="1234273" cy="616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528CC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动态规划</a:t>
          </a:r>
          <a:endParaRPr lang="en-US" altLang="zh-CN" sz="2000" kern="1200" dirty="0">
            <a:solidFill>
              <a:srgbClr val="528CC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marL="0" lvl="0" indent="0" algn="ctr" defTabSz="889000">
            <a:lnSpc>
              <a:spcPct val="90000"/>
            </a:lnSpc>
            <a:spcBef>
              <a:spcPct val="0"/>
            </a:spcBef>
            <a:spcAft>
              <a:spcPct val="35000"/>
            </a:spcAft>
            <a:buNone/>
          </a:pPr>
          <a:r>
            <a:rPr lang="en-US" altLang="zh-CN" sz="1200" kern="1200" dirty="0">
              <a:solidFill>
                <a:srgbClr val="969696"/>
              </a:solidFill>
              <a:latin typeface="Times New Roman" panose="02020603050405020304" pitchFamily="18" charset="0"/>
              <a:ea typeface="黑体" panose="02010609060101010101" pitchFamily="49" charset="-122"/>
              <a:cs typeface="Times New Roman" panose="02020603050405020304" pitchFamily="18" charset="0"/>
            </a:rPr>
            <a:t>DP</a:t>
          </a:r>
          <a:endParaRPr lang="zh-CN" altLang="en-US" sz="1200" kern="1200" dirty="0">
            <a:solidFill>
              <a:srgbClr val="969696"/>
            </a:solidFill>
            <a:latin typeface="Times New Roman" panose="02020603050405020304" pitchFamily="18" charset="0"/>
            <a:ea typeface="黑体" panose="02010609060101010101" pitchFamily="49" charset="-122"/>
            <a:cs typeface="Times New Roman" panose="02020603050405020304" pitchFamily="18" charset="0"/>
          </a:endParaRPr>
        </a:p>
      </dsp:txBody>
      <dsp:txXfrm>
        <a:off x="2180873" y="802039"/>
        <a:ext cx="1234273" cy="616989"/>
      </dsp:txXfrm>
    </dsp:sp>
    <dsp:sp modelId="{40F6AEE3-2508-4771-A014-4CB047579127}">
      <dsp:nvSpPr>
        <dsp:cNvPr id="0" name=""/>
        <dsp:cNvSpPr/>
      </dsp:nvSpPr>
      <dsp:spPr>
        <a:xfrm>
          <a:off x="1072988" y="1276433"/>
          <a:ext cx="2221192" cy="2221530"/>
        </a:xfrm>
        <a:prstGeom prst="leftCircularArrow">
          <a:avLst>
            <a:gd name="adj1" fmla="val 10980"/>
            <a:gd name="adj2" fmla="val 1142322"/>
            <a:gd name="adj3" fmla="val 6300000"/>
            <a:gd name="adj4" fmla="val 18900000"/>
            <a:gd name="adj5" fmla="val 12500"/>
          </a:avLst>
        </a:prstGeom>
        <a:solidFill>
          <a:schemeClr val="bg2">
            <a:lumMod val="75000"/>
          </a:schemeClr>
        </a:solidFill>
        <a:ln w="28575" cap="flat" cmpd="sng" algn="ctr">
          <a:solidFill>
            <a:schemeClr val="bg2">
              <a:lumMod val="9000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DC3245E-967D-4246-8EBF-BBAB136365C2}">
      <dsp:nvSpPr>
        <dsp:cNvPr id="0" name=""/>
        <dsp:cNvSpPr/>
      </dsp:nvSpPr>
      <dsp:spPr>
        <a:xfrm>
          <a:off x="1566447" y="2085857"/>
          <a:ext cx="1234273" cy="616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528CC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蒙特卡洛</a:t>
          </a:r>
          <a:endParaRPr lang="en-US" altLang="zh-CN" sz="2000" kern="1200" dirty="0">
            <a:solidFill>
              <a:srgbClr val="528CC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marL="0" lvl="0" indent="0" algn="ctr" defTabSz="889000">
            <a:lnSpc>
              <a:spcPct val="90000"/>
            </a:lnSpc>
            <a:spcBef>
              <a:spcPct val="0"/>
            </a:spcBef>
            <a:spcAft>
              <a:spcPct val="35000"/>
            </a:spcAft>
            <a:buNone/>
          </a:pPr>
          <a:r>
            <a:rPr lang="en-US" altLang="zh-CN" sz="1200" kern="1200" dirty="0">
              <a:solidFill>
                <a:srgbClr val="969696"/>
              </a:solidFill>
              <a:latin typeface="Times New Roman" panose="02020603050405020304" pitchFamily="18" charset="0"/>
              <a:ea typeface="黑体" panose="02010609060101010101" pitchFamily="49" charset="-122"/>
              <a:cs typeface="Times New Roman" panose="02020603050405020304" pitchFamily="18" charset="0"/>
            </a:rPr>
            <a:t>MC</a:t>
          </a:r>
          <a:endParaRPr lang="zh-CN" altLang="en-US" sz="1200" kern="1200" dirty="0">
            <a:solidFill>
              <a:srgbClr val="969696"/>
            </a:solidFill>
            <a:latin typeface="Times New Roman" panose="02020603050405020304" pitchFamily="18" charset="0"/>
            <a:ea typeface="黑体" panose="02010609060101010101" pitchFamily="49" charset="-122"/>
            <a:cs typeface="Times New Roman" panose="02020603050405020304" pitchFamily="18" charset="0"/>
          </a:endParaRPr>
        </a:p>
      </dsp:txBody>
      <dsp:txXfrm>
        <a:off x="1566447" y="2085857"/>
        <a:ext cx="1234273" cy="616989"/>
      </dsp:txXfrm>
    </dsp:sp>
    <dsp:sp modelId="{6517C57D-DFC5-491A-8091-5E8837D47B69}">
      <dsp:nvSpPr>
        <dsp:cNvPr id="0" name=""/>
        <dsp:cNvSpPr/>
      </dsp:nvSpPr>
      <dsp:spPr>
        <a:xfrm>
          <a:off x="1848007" y="2705615"/>
          <a:ext cx="1908348" cy="1909112"/>
        </a:xfrm>
        <a:prstGeom prst="blockArc">
          <a:avLst>
            <a:gd name="adj1" fmla="val 13500000"/>
            <a:gd name="adj2" fmla="val 10800000"/>
            <a:gd name="adj3" fmla="val 12740"/>
          </a:avLst>
        </a:prstGeom>
        <a:solidFill>
          <a:schemeClr val="bg1">
            <a:lumMod val="95000"/>
          </a:schemeClr>
        </a:solidFill>
        <a:ln w="28575" cap="flat" cmpd="sng" algn="ctr">
          <a:solidFill>
            <a:schemeClr val="bg2">
              <a:lumMod val="9000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544CEC62-F3E2-432A-B99A-98301AAC8C1D}">
      <dsp:nvSpPr>
        <dsp:cNvPr id="0" name=""/>
        <dsp:cNvSpPr/>
      </dsp:nvSpPr>
      <dsp:spPr>
        <a:xfrm>
          <a:off x="2183792" y="3371520"/>
          <a:ext cx="1234273" cy="616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528CC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时序差分</a:t>
          </a:r>
          <a:endParaRPr lang="en-US" altLang="zh-CN" sz="2000" kern="1200" dirty="0">
            <a:solidFill>
              <a:srgbClr val="528CC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marL="0" lvl="0" indent="0" algn="ctr" defTabSz="889000">
            <a:lnSpc>
              <a:spcPct val="90000"/>
            </a:lnSpc>
            <a:spcBef>
              <a:spcPct val="0"/>
            </a:spcBef>
            <a:spcAft>
              <a:spcPct val="35000"/>
            </a:spcAft>
            <a:buNone/>
          </a:pPr>
          <a:r>
            <a:rPr lang="en-US" altLang="zh-CN" sz="1200" kern="1200" dirty="0">
              <a:solidFill>
                <a:srgbClr val="969696"/>
              </a:solidFill>
              <a:latin typeface="Times New Roman" panose="02020603050405020304" pitchFamily="18" charset="0"/>
              <a:ea typeface="黑体" panose="02010609060101010101" pitchFamily="49" charset="-122"/>
              <a:cs typeface="Times New Roman" panose="02020603050405020304" pitchFamily="18" charset="0"/>
            </a:rPr>
            <a:t>TD</a:t>
          </a:r>
          <a:endParaRPr lang="zh-CN" altLang="en-US" sz="1200" kern="1200" dirty="0">
            <a:solidFill>
              <a:srgbClr val="969696"/>
            </a:solidFill>
            <a:latin typeface="Times New Roman" panose="02020603050405020304" pitchFamily="18" charset="0"/>
            <a:ea typeface="黑体" panose="02010609060101010101" pitchFamily="49" charset="-122"/>
            <a:cs typeface="Times New Roman" panose="02020603050405020304" pitchFamily="18" charset="0"/>
          </a:endParaRPr>
        </a:p>
      </dsp:txBody>
      <dsp:txXfrm>
        <a:off x="2183792" y="3371520"/>
        <a:ext cx="1234273" cy="6169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B6E688-D12E-427A-AE34-93091A579269}">
      <dsp:nvSpPr>
        <dsp:cNvPr id="0" name=""/>
        <dsp:cNvSpPr/>
      </dsp:nvSpPr>
      <dsp:spPr>
        <a:xfrm rot="5400000">
          <a:off x="365641" y="1597696"/>
          <a:ext cx="690744" cy="786388"/>
        </a:xfrm>
        <a:prstGeom prst="bentUpArrow">
          <a:avLst>
            <a:gd name="adj1" fmla="val 32840"/>
            <a:gd name="adj2" fmla="val 25000"/>
            <a:gd name="adj3" fmla="val 35780"/>
          </a:avLst>
        </a:prstGeom>
        <a:solidFill>
          <a:schemeClr val="accent3">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2381FB-0E13-4236-A033-E6813CBEDF63}">
      <dsp:nvSpPr>
        <dsp:cNvPr id="0" name=""/>
        <dsp:cNvSpPr/>
      </dsp:nvSpPr>
      <dsp:spPr>
        <a:xfrm>
          <a:off x="1672" y="765314"/>
          <a:ext cx="1162807" cy="813927"/>
        </a:xfrm>
        <a:prstGeom prst="roundRect">
          <a:avLst>
            <a:gd name="adj" fmla="val 16670"/>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latin typeface="Times New Roman" panose="02020603050405020304" pitchFamily="18" charset="0"/>
              <a:cs typeface="Times New Roman" panose="02020603050405020304" pitchFamily="18" charset="0"/>
            </a:rPr>
            <a:t>SARSA</a:t>
          </a:r>
          <a:endParaRPr lang="zh-CN" altLang="en-US" sz="2200" kern="1200" dirty="0">
            <a:latin typeface="Times New Roman" panose="02020603050405020304" pitchFamily="18" charset="0"/>
            <a:cs typeface="Times New Roman" panose="02020603050405020304" pitchFamily="18" charset="0"/>
          </a:endParaRPr>
        </a:p>
      </dsp:txBody>
      <dsp:txXfrm>
        <a:off x="41412" y="805054"/>
        <a:ext cx="1083327" cy="734447"/>
      </dsp:txXfrm>
    </dsp:sp>
    <dsp:sp modelId="{B5FB0120-42A7-4331-AAA4-1173D01E2284}">
      <dsp:nvSpPr>
        <dsp:cNvPr id="0" name=""/>
        <dsp:cNvSpPr/>
      </dsp:nvSpPr>
      <dsp:spPr>
        <a:xfrm>
          <a:off x="968092" y="855558"/>
          <a:ext cx="1639884" cy="657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altLang="zh-CN" sz="1800" kern="1200" dirty="0">
              <a:latin typeface="Times New Roman" panose="02020603050405020304" pitchFamily="18" charset="0"/>
              <a:cs typeface="Times New Roman" panose="02020603050405020304" pitchFamily="18" charset="0"/>
            </a:rPr>
            <a:t>on-policy </a:t>
          </a:r>
          <a:endParaRPr lang="zh-CN" altLang="en-US" sz="1800" kern="1200" dirty="0">
            <a:latin typeface="Times New Roman" panose="02020603050405020304" pitchFamily="18" charset="0"/>
            <a:cs typeface="Times New Roman" panose="02020603050405020304" pitchFamily="18" charset="0"/>
          </a:endParaRPr>
        </a:p>
      </dsp:txBody>
      <dsp:txXfrm>
        <a:off x="968092" y="855558"/>
        <a:ext cx="1639884" cy="657852"/>
      </dsp:txXfrm>
    </dsp:sp>
    <dsp:sp modelId="{87CC5184-DCBD-48E1-B808-E025479EB377}">
      <dsp:nvSpPr>
        <dsp:cNvPr id="0" name=""/>
        <dsp:cNvSpPr/>
      </dsp:nvSpPr>
      <dsp:spPr>
        <a:xfrm rot="5400000">
          <a:off x="1529832" y="2502480"/>
          <a:ext cx="690744" cy="786388"/>
        </a:xfrm>
        <a:prstGeom prst="bentUpArrow">
          <a:avLst>
            <a:gd name="adj1" fmla="val 32840"/>
            <a:gd name="adj2" fmla="val 25000"/>
            <a:gd name="adj3" fmla="val 35780"/>
          </a:avLst>
        </a:prstGeom>
        <a:solidFill>
          <a:schemeClr val="accent3">
            <a:tint val="50000"/>
            <a:hueOff val="0"/>
            <a:satOff val="0"/>
            <a:lumOff val="-17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19AE65-FEA2-4D11-85D5-8EA9BBB0AAD4}">
      <dsp:nvSpPr>
        <dsp:cNvPr id="0" name=""/>
        <dsp:cNvSpPr/>
      </dsp:nvSpPr>
      <dsp:spPr>
        <a:xfrm>
          <a:off x="1156363" y="1679623"/>
          <a:ext cx="1162807" cy="813927"/>
        </a:xfrm>
        <a:prstGeom prst="roundRect">
          <a:avLst>
            <a:gd name="adj" fmla="val 16670"/>
          </a:avLst>
        </a:prstGeom>
        <a:solidFill>
          <a:schemeClr val="accent3">
            <a:shade val="50000"/>
            <a:hueOff val="0"/>
            <a:satOff val="0"/>
            <a:lumOff val="239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latin typeface="Times New Roman" panose="02020603050405020304" pitchFamily="18" charset="0"/>
              <a:cs typeface="Times New Roman" panose="02020603050405020304" pitchFamily="18" charset="0"/>
            </a:rPr>
            <a:t>Q-learning</a:t>
          </a:r>
          <a:endParaRPr lang="zh-CN" altLang="en-US" sz="2200" kern="1200" dirty="0">
            <a:latin typeface="Times New Roman" panose="02020603050405020304" pitchFamily="18" charset="0"/>
            <a:cs typeface="Times New Roman" panose="02020603050405020304" pitchFamily="18" charset="0"/>
          </a:endParaRPr>
        </a:p>
      </dsp:txBody>
      <dsp:txXfrm>
        <a:off x="1196103" y="1719363"/>
        <a:ext cx="1083327" cy="734447"/>
      </dsp:txXfrm>
    </dsp:sp>
    <dsp:sp modelId="{0BF90411-558D-4D9A-B5AA-212DBBFFF580}">
      <dsp:nvSpPr>
        <dsp:cNvPr id="0" name=""/>
        <dsp:cNvSpPr/>
      </dsp:nvSpPr>
      <dsp:spPr>
        <a:xfrm>
          <a:off x="2101129" y="1740205"/>
          <a:ext cx="1726663" cy="657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altLang="zh-CN" sz="1800" kern="1200" dirty="0">
              <a:latin typeface="Times New Roman" panose="02020603050405020304" pitchFamily="18" charset="0"/>
              <a:cs typeface="Times New Roman" panose="02020603050405020304" pitchFamily="18" charset="0"/>
            </a:rPr>
            <a:t>off-policy </a:t>
          </a:r>
          <a:endParaRPr lang="zh-CN" altLang="en-US" sz="1800" kern="1200" dirty="0">
            <a:latin typeface="Times New Roman" panose="02020603050405020304" pitchFamily="18" charset="0"/>
            <a:cs typeface="Times New Roman" panose="02020603050405020304" pitchFamily="18" charset="0"/>
          </a:endParaRPr>
        </a:p>
      </dsp:txBody>
      <dsp:txXfrm>
        <a:off x="2101129" y="1740205"/>
        <a:ext cx="1726663" cy="657852"/>
      </dsp:txXfrm>
    </dsp:sp>
    <dsp:sp modelId="{8E08DAAE-6EDE-4A96-8D62-A37C360719B4}">
      <dsp:nvSpPr>
        <dsp:cNvPr id="0" name=""/>
        <dsp:cNvSpPr/>
      </dsp:nvSpPr>
      <dsp:spPr>
        <a:xfrm>
          <a:off x="2311055" y="2593932"/>
          <a:ext cx="1162807" cy="813927"/>
        </a:xfrm>
        <a:prstGeom prst="roundRect">
          <a:avLst>
            <a:gd name="adj" fmla="val 16670"/>
          </a:avLst>
        </a:prstGeom>
        <a:solidFill>
          <a:schemeClr val="accent3">
            <a:shade val="50000"/>
            <a:hueOff val="0"/>
            <a:satOff val="0"/>
            <a:lumOff val="239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latin typeface="Times New Roman" panose="02020603050405020304" pitchFamily="18" charset="0"/>
              <a:cs typeface="Times New Roman" panose="02020603050405020304" pitchFamily="18" charset="0"/>
            </a:rPr>
            <a:t>DQN</a:t>
          </a:r>
          <a:endParaRPr lang="zh-CN" altLang="en-US" sz="2200" kern="1200" dirty="0">
            <a:latin typeface="Times New Roman" panose="02020603050405020304" pitchFamily="18" charset="0"/>
            <a:cs typeface="Times New Roman" panose="02020603050405020304" pitchFamily="18" charset="0"/>
          </a:endParaRPr>
        </a:p>
      </dsp:txBody>
      <dsp:txXfrm>
        <a:off x="2350795" y="2633672"/>
        <a:ext cx="1083327" cy="734447"/>
      </dsp:txXfrm>
    </dsp:sp>
    <dsp:sp modelId="{A8C40E2B-8A2D-4500-8FBB-3925771D6B4A}">
      <dsp:nvSpPr>
        <dsp:cNvPr id="0" name=""/>
        <dsp:cNvSpPr/>
      </dsp:nvSpPr>
      <dsp:spPr>
        <a:xfrm>
          <a:off x="3252634" y="2652659"/>
          <a:ext cx="1291517" cy="6578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altLang="zh-CN" sz="1800" kern="1200" dirty="0">
              <a:latin typeface="Times New Roman" panose="02020603050405020304" pitchFamily="18" charset="0"/>
              <a:cs typeface="Times New Roman" panose="02020603050405020304" pitchFamily="18" charset="0"/>
            </a:rPr>
            <a:t>off-policy</a:t>
          </a:r>
          <a:endParaRPr lang="zh-CN" altLang="en-US" sz="1800" kern="1200" dirty="0">
            <a:latin typeface="Times New Roman" panose="02020603050405020304" pitchFamily="18" charset="0"/>
            <a:cs typeface="Times New Roman" panose="02020603050405020304" pitchFamily="18" charset="0"/>
          </a:endParaRPr>
        </a:p>
      </dsp:txBody>
      <dsp:txXfrm>
        <a:off x="3252634" y="2652659"/>
        <a:ext cx="1291517" cy="657852"/>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 Id="rId5" Type="http://schemas.openxmlformats.org/officeDocument/2006/relationships/image" Target="../media/image12.wmf"/><Relationship Id="rId4"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11.wmf"/><Relationship Id="rId7" Type="http://schemas.openxmlformats.org/officeDocument/2006/relationships/image" Target="../media/image18.wmf"/><Relationship Id="rId2" Type="http://schemas.openxmlformats.org/officeDocument/2006/relationships/image" Target="../media/image14.wmf"/><Relationship Id="rId1" Type="http://schemas.openxmlformats.org/officeDocument/2006/relationships/image" Target="../media/image13.wmf"/><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7.wmf"/><Relationship Id="rId13" Type="http://schemas.openxmlformats.org/officeDocument/2006/relationships/image" Target="../media/image32.wmf"/><Relationship Id="rId3" Type="http://schemas.openxmlformats.org/officeDocument/2006/relationships/image" Target="../media/image22.wmf"/><Relationship Id="rId7" Type="http://schemas.openxmlformats.org/officeDocument/2006/relationships/image" Target="../media/image26.wmf"/><Relationship Id="rId12" Type="http://schemas.openxmlformats.org/officeDocument/2006/relationships/image" Target="../media/image31.wmf"/><Relationship Id="rId17" Type="http://schemas.openxmlformats.org/officeDocument/2006/relationships/image" Target="../media/image36.wmf"/><Relationship Id="rId2" Type="http://schemas.openxmlformats.org/officeDocument/2006/relationships/image" Target="../media/image21.wmf"/><Relationship Id="rId16" Type="http://schemas.openxmlformats.org/officeDocument/2006/relationships/image" Target="../media/image35.wmf"/><Relationship Id="rId1" Type="http://schemas.openxmlformats.org/officeDocument/2006/relationships/image" Target="../media/image20.wmf"/><Relationship Id="rId6" Type="http://schemas.openxmlformats.org/officeDocument/2006/relationships/image" Target="../media/image25.wmf"/><Relationship Id="rId11" Type="http://schemas.openxmlformats.org/officeDocument/2006/relationships/image" Target="../media/image30.wmf"/><Relationship Id="rId5" Type="http://schemas.openxmlformats.org/officeDocument/2006/relationships/image" Target="../media/image24.wmf"/><Relationship Id="rId15" Type="http://schemas.openxmlformats.org/officeDocument/2006/relationships/image" Target="../media/image34.wmf"/><Relationship Id="rId10" Type="http://schemas.openxmlformats.org/officeDocument/2006/relationships/image" Target="../media/image29.wmf"/><Relationship Id="rId4" Type="http://schemas.openxmlformats.org/officeDocument/2006/relationships/image" Target="../media/image23.wmf"/><Relationship Id="rId9" Type="http://schemas.openxmlformats.org/officeDocument/2006/relationships/image" Target="../media/image28.wmf"/><Relationship Id="rId14"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image" Target="../media/image10.wmf"/><Relationship Id="rId7" Type="http://schemas.openxmlformats.org/officeDocument/2006/relationships/image" Target="../media/image44.wmf"/><Relationship Id="rId2" Type="http://schemas.openxmlformats.org/officeDocument/2006/relationships/image" Target="../media/image9.wmf"/><Relationship Id="rId1" Type="http://schemas.openxmlformats.org/officeDocument/2006/relationships/image" Target="../media/image40.wmf"/><Relationship Id="rId6" Type="http://schemas.openxmlformats.org/officeDocument/2006/relationships/image" Target="../media/image43.wmf"/><Relationship Id="rId5" Type="http://schemas.openxmlformats.org/officeDocument/2006/relationships/image" Target="../media/image42.wmf"/><Relationship Id="rId4" Type="http://schemas.openxmlformats.org/officeDocument/2006/relationships/image" Target="../media/image41.wmf"/><Relationship Id="rId9"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A68448-ECE3-46BF-8964-3494D419BD7C}" type="datetime1">
              <a:rPr lang="zh-CN" altLang="en-US" smtClean="0"/>
              <a:t>2020/2/5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28A67E-01A4-421A-8AFF-6852FB85643F}" type="slidenum">
              <a:rPr lang="zh-CN" altLang="en-US" smtClean="0"/>
              <a:t>‹#›</a:t>
            </a:fld>
            <a:endParaRPr lang="zh-CN" altLang="en-US"/>
          </a:p>
        </p:txBody>
      </p:sp>
    </p:spTree>
    <p:extLst>
      <p:ext uri="{BB962C8B-B14F-4D97-AF65-F5344CB8AC3E}">
        <p14:creationId xmlns:p14="http://schemas.microsoft.com/office/powerpoint/2010/main" val="1329349413"/>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994242-BFC2-43A4-B7E5-C3EDF132848A}" type="datetime1">
              <a:rPr lang="zh-CN" altLang="en-US" smtClean="0"/>
              <a:t>2020/2/5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D126C9-ADCC-4453-8896-EE90F8E2BB57}" type="slidenum">
              <a:rPr lang="zh-CN" altLang="en-US" smtClean="0"/>
              <a:t>‹#›</a:t>
            </a:fld>
            <a:endParaRPr lang="zh-CN" altLang="en-US"/>
          </a:p>
        </p:txBody>
      </p:sp>
    </p:spTree>
    <p:extLst>
      <p:ext uri="{BB962C8B-B14F-4D97-AF65-F5344CB8AC3E}">
        <p14:creationId xmlns:p14="http://schemas.microsoft.com/office/powerpoint/2010/main" val="3337087327"/>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抛出问题：智能体学习的目标是什么？</a:t>
            </a:r>
          </a:p>
        </p:txBody>
      </p:sp>
      <p:sp>
        <p:nvSpPr>
          <p:cNvPr id="4" name="日期占位符 3"/>
          <p:cNvSpPr>
            <a:spLocks noGrp="1"/>
          </p:cNvSpPr>
          <p:nvPr>
            <p:ph type="dt" idx="10"/>
          </p:nvPr>
        </p:nvSpPr>
        <p:spPr/>
        <p:txBody>
          <a:bodyPr/>
          <a:lstStyle/>
          <a:p>
            <a:fld id="{FC994242-BFC2-43A4-B7E5-C3EDF132848A}" type="datetime1">
              <a:rPr lang="zh-CN" altLang="en-US" smtClean="0"/>
              <a:t>2020/2/5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D126C9-ADCC-4453-8896-EE90F8E2BB57}" type="slidenum">
              <a:rPr lang="zh-CN" altLang="en-US" smtClean="0"/>
              <a:t>4</a:t>
            </a:fld>
            <a:endParaRPr lang="zh-CN" altLang="en-US"/>
          </a:p>
        </p:txBody>
      </p:sp>
    </p:spTree>
    <p:extLst>
      <p:ext uri="{BB962C8B-B14F-4D97-AF65-F5344CB8AC3E}">
        <p14:creationId xmlns:p14="http://schemas.microsoft.com/office/powerpoint/2010/main" val="2430152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你是如何保证你一定能够学习成功的呢？函数近似理论</a:t>
            </a:r>
          </a:p>
        </p:txBody>
      </p:sp>
      <p:sp>
        <p:nvSpPr>
          <p:cNvPr id="4" name="日期占位符 3"/>
          <p:cNvSpPr>
            <a:spLocks noGrp="1"/>
          </p:cNvSpPr>
          <p:nvPr>
            <p:ph type="dt" idx="10"/>
          </p:nvPr>
        </p:nvSpPr>
        <p:spPr/>
        <p:txBody>
          <a:bodyPr/>
          <a:lstStyle/>
          <a:p>
            <a:fld id="{FC994242-BFC2-43A4-B7E5-C3EDF132848A}" type="datetime1">
              <a:rPr lang="zh-CN" altLang="en-US" smtClean="0"/>
              <a:t>2020/2/5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D126C9-ADCC-4453-8896-EE90F8E2BB57}" type="slidenum">
              <a:rPr lang="zh-CN" altLang="en-US" smtClean="0"/>
              <a:t>5</a:t>
            </a:fld>
            <a:endParaRPr lang="zh-CN" altLang="en-US"/>
          </a:p>
        </p:txBody>
      </p:sp>
    </p:spTree>
    <p:extLst>
      <p:ext uri="{BB962C8B-B14F-4D97-AF65-F5344CB8AC3E}">
        <p14:creationId xmlns:p14="http://schemas.microsoft.com/office/powerpoint/2010/main" val="3233531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①该怎样去得到状态转移概率？ </a:t>
            </a:r>
            <a:br>
              <a:rPr lang="zh-CN" altLang="en-US" dirty="0"/>
            </a:br>
            <a:r>
              <a:rPr lang="zh-CN" altLang="en-US" sz="1200" b="0" i="0" kern="1200" dirty="0">
                <a:solidFill>
                  <a:schemeClr val="tx1"/>
                </a:solidFill>
                <a:effectLst/>
                <a:latin typeface="+mn-lt"/>
                <a:ea typeface="+mn-ea"/>
                <a:cs typeface="+mn-cs"/>
              </a:rPr>
              <a:t>②怎样确定执行动作</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后会有几个可能的状态？</a:t>
            </a:r>
            <a:endParaRPr lang="en-US" altLang="zh-CN" sz="1200" b="0" i="0" kern="1200" dirty="0">
              <a:solidFill>
                <a:schemeClr val="tx1"/>
              </a:solidFill>
              <a:effectLst/>
              <a:latin typeface="+mn-lt"/>
              <a:ea typeface="+mn-ea"/>
              <a:cs typeface="+mn-cs"/>
            </a:endParaRPr>
          </a:p>
          <a:p>
            <a:r>
              <a:rPr lang="zh-CN" altLang="en-US" dirty="0"/>
              <a:t>迭代，函数逼近</a:t>
            </a:r>
          </a:p>
        </p:txBody>
      </p:sp>
      <p:sp>
        <p:nvSpPr>
          <p:cNvPr id="4" name="日期占位符 3"/>
          <p:cNvSpPr>
            <a:spLocks noGrp="1"/>
          </p:cNvSpPr>
          <p:nvPr>
            <p:ph type="dt" idx="10"/>
          </p:nvPr>
        </p:nvSpPr>
        <p:spPr/>
        <p:txBody>
          <a:bodyPr/>
          <a:lstStyle/>
          <a:p>
            <a:fld id="{FC994242-BFC2-43A4-B7E5-C3EDF132848A}" type="datetime1">
              <a:rPr lang="zh-CN" altLang="en-US" smtClean="0"/>
              <a:t>2020/2/5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D126C9-ADCC-4453-8896-EE90F8E2BB57}" type="slidenum">
              <a:rPr lang="zh-CN" altLang="en-US" smtClean="0"/>
              <a:t>6</a:t>
            </a:fld>
            <a:endParaRPr lang="zh-CN" altLang="en-US"/>
          </a:p>
        </p:txBody>
      </p:sp>
    </p:spTree>
    <p:extLst>
      <p:ext uri="{BB962C8B-B14F-4D97-AF65-F5344CB8AC3E}">
        <p14:creationId xmlns:p14="http://schemas.microsoft.com/office/powerpoint/2010/main" val="1641008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求解方法包括有，动态规划、</a:t>
            </a:r>
            <a:endParaRPr lang="en-US" altLang="zh-CN" dirty="0"/>
          </a:p>
          <a:p>
            <a:r>
              <a:rPr lang="zh-CN" altLang="en-US" dirty="0"/>
              <a:t>蒙特卡洛模拟、时序差分学习</a:t>
            </a:r>
            <a:endParaRPr lang="en-US" altLang="zh-CN" dirty="0"/>
          </a:p>
          <a:p>
            <a:r>
              <a:rPr lang="en-US" altLang="zh-CN" sz="1200" b="0" i="0" kern="1200" dirty="0">
                <a:solidFill>
                  <a:schemeClr val="tx1"/>
                </a:solidFill>
                <a:effectLst/>
                <a:latin typeface="+mn-lt"/>
                <a:ea typeface="+mn-ea"/>
                <a:cs typeface="+mn-cs"/>
              </a:rPr>
              <a:t>Bellman Expectation Equation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on-policy</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Bellman Optimality Equation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off-policy</a:t>
            </a:r>
            <a:r>
              <a:rPr lang="zh-CN" altLang="en-US" sz="1200" b="0" i="0" kern="1200" dirty="0">
                <a:solidFill>
                  <a:schemeClr val="tx1"/>
                </a:solidFill>
                <a:effectLst/>
                <a:latin typeface="+mn-lt"/>
                <a:ea typeface="+mn-ea"/>
                <a:cs typeface="+mn-cs"/>
              </a:rPr>
              <a:t>）</a:t>
            </a:r>
            <a:endParaRPr lang="zh-CN" altLang="en-US" dirty="0"/>
          </a:p>
        </p:txBody>
      </p:sp>
      <p:sp>
        <p:nvSpPr>
          <p:cNvPr id="4" name="日期占位符 3"/>
          <p:cNvSpPr>
            <a:spLocks noGrp="1"/>
          </p:cNvSpPr>
          <p:nvPr>
            <p:ph type="dt" idx="10"/>
          </p:nvPr>
        </p:nvSpPr>
        <p:spPr/>
        <p:txBody>
          <a:bodyPr/>
          <a:lstStyle/>
          <a:p>
            <a:fld id="{FC994242-BFC2-43A4-B7E5-C3EDF132848A}" type="datetime1">
              <a:rPr lang="zh-CN" altLang="en-US" smtClean="0"/>
              <a:t>2020/2/5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D126C9-ADCC-4453-8896-EE90F8E2BB57}" type="slidenum">
              <a:rPr lang="zh-CN" altLang="en-US" smtClean="0"/>
              <a:t>7</a:t>
            </a:fld>
            <a:endParaRPr lang="zh-CN" altLang="en-US"/>
          </a:p>
        </p:txBody>
      </p:sp>
    </p:spTree>
    <p:extLst>
      <p:ext uri="{BB962C8B-B14F-4D97-AF65-F5344CB8AC3E}">
        <p14:creationId xmlns:p14="http://schemas.microsoft.com/office/powerpoint/2010/main" val="1623095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求解方法包括有，动态规划、</a:t>
            </a:r>
            <a:endParaRPr lang="en-US" altLang="zh-CN" dirty="0"/>
          </a:p>
          <a:p>
            <a:r>
              <a:rPr lang="zh-CN" altLang="en-US" dirty="0"/>
              <a:t>蒙特卡洛模拟、时序差分学习</a:t>
            </a:r>
            <a:endParaRPr lang="en-US" altLang="zh-CN" dirty="0"/>
          </a:p>
          <a:p>
            <a:r>
              <a:rPr lang="en-US" altLang="zh-CN" sz="1200" b="0" i="0" kern="1200" dirty="0">
                <a:solidFill>
                  <a:schemeClr val="tx1"/>
                </a:solidFill>
                <a:effectLst/>
                <a:latin typeface="+mn-lt"/>
                <a:ea typeface="+mn-ea"/>
                <a:cs typeface="+mn-cs"/>
              </a:rPr>
              <a:t>Bellman Expectation Equation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on-policy</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Bellman Optimality Equation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off-policy</a:t>
            </a:r>
            <a:r>
              <a:rPr lang="zh-CN" altLang="en-US" sz="1200" b="0" i="0" kern="1200" dirty="0">
                <a:solidFill>
                  <a:schemeClr val="tx1"/>
                </a:solidFill>
                <a:effectLst/>
                <a:latin typeface="+mn-lt"/>
                <a:ea typeface="+mn-ea"/>
                <a:cs typeface="+mn-cs"/>
              </a:rPr>
              <a:t>）</a:t>
            </a:r>
            <a:endParaRPr lang="zh-CN" altLang="en-US" dirty="0"/>
          </a:p>
        </p:txBody>
      </p:sp>
      <p:sp>
        <p:nvSpPr>
          <p:cNvPr id="4" name="日期占位符 3"/>
          <p:cNvSpPr>
            <a:spLocks noGrp="1"/>
          </p:cNvSpPr>
          <p:nvPr>
            <p:ph type="dt" idx="10"/>
          </p:nvPr>
        </p:nvSpPr>
        <p:spPr/>
        <p:txBody>
          <a:bodyPr/>
          <a:lstStyle/>
          <a:p>
            <a:fld id="{FC994242-BFC2-43A4-B7E5-C3EDF132848A}" type="datetime1">
              <a:rPr lang="zh-CN" altLang="en-US" smtClean="0"/>
              <a:t>2020/2/5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D126C9-ADCC-4453-8896-EE90F8E2BB57}" type="slidenum">
              <a:rPr lang="zh-CN" altLang="en-US" smtClean="0"/>
              <a:t>8</a:t>
            </a:fld>
            <a:endParaRPr lang="zh-CN" altLang="en-US"/>
          </a:p>
        </p:txBody>
      </p:sp>
    </p:spTree>
    <p:extLst>
      <p:ext uri="{BB962C8B-B14F-4D97-AF65-F5344CB8AC3E}">
        <p14:creationId xmlns:p14="http://schemas.microsoft.com/office/powerpoint/2010/main" val="4416790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http://www0.cs.ucl.ac.uk/staff/D.Silver/web/Teaching.html</a:t>
            </a:r>
            <a:endParaRPr lang="zh-CN" altLang="en-US" dirty="0"/>
          </a:p>
        </p:txBody>
      </p:sp>
      <p:sp>
        <p:nvSpPr>
          <p:cNvPr id="4" name="日期占位符 3"/>
          <p:cNvSpPr>
            <a:spLocks noGrp="1"/>
          </p:cNvSpPr>
          <p:nvPr>
            <p:ph type="dt" idx="10"/>
          </p:nvPr>
        </p:nvSpPr>
        <p:spPr/>
        <p:txBody>
          <a:bodyPr/>
          <a:lstStyle/>
          <a:p>
            <a:fld id="{FC994242-BFC2-43A4-B7E5-C3EDF132848A}" type="datetime1">
              <a:rPr lang="zh-CN" altLang="en-US" smtClean="0"/>
              <a:t>2020/2/5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ED126C9-ADCC-4453-8896-EE90F8E2BB57}" type="slidenum">
              <a:rPr lang="zh-CN" altLang="en-US" smtClean="0"/>
              <a:t>9</a:t>
            </a:fld>
            <a:endParaRPr lang="zh-CN" altLang="en-US"/>
          </a:p>
        </p:txBody>
      </p:sp>
    </p:spTree>
    <p:extLst>
      <p:ext uri="{BB962C8B-B14F-4D97-AF65-F5344CB8AC3E}">
        <p14:creationId xmlns:p14="http://schemas.microsoft.com/office/powerpoint/2010/main" val="803223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日期占位符 3"/>
          <p:cNvSpPr>
            <a:spLocks noGrp="1"/>
          </p:cNvSpPr>
          <p:nvPr>
            <p:ph type="dt" idx="1"/>
          </p:nvPr>
        </p:nvSpPr>
        <p:spPr/>
        <p:txBody>
          <a:bodyPr/>
          <a:lstStyle/>
          <a:p>
            <a:fld id="{FC994242-BFC2-43A4-B7E5-C3EDF132848A}" type="datetime1">
              <a:rPr lang="zh-CN" altLang="en-US" smtClean="0"/>
              <a:t>2020/2/5</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AED126C9-ADCC-4453-8896-EE90F8E2BB57}" type="slidenum">
              <a:rPr lang="zh-CN" altLang="en-US" smtClean="0"/>
              <a:t>12</a:t>
            </a:fld>
            <a:endParaRPr lang="zh-CN" altLang="en-US"/>
          </a:p>
        </p:txBody>
      </p:sp>
    </p:spTree>
    <p:extLst>
      <p:ext uri="{BB962C8B-B14F-4D97-AF65-F5344CB8AC3E}">
        <p14:creationId xmlns:p14="http://schemas.microsoft.com/office/powerpoint/2010/main" val="40838813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gi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7" name="图片 16"/>
          <p:cNvPicPr>
            <a:picLocks noChangeAspect="1"/>
          </p:cNvPicPr>
          <p:nvPr userDrawn="1"/>
        </p:nvPicPr>
        <p:blipFill rotWithShape="1">
          <a:blip r:embed="rId2">
            <a:extLst>
              <a:ext uri="{28A0092B-C50C-407E-A947-70E740481C1C}">
                <a14:useLocalDpi xmlns:a14="http://schemas.microsoft.com/office/drawing/2010/main" val="0"/>
              </a:ext>
            </a:extLst>
          </a:blip>
          <a:srcRect l="26196" t="26767" r="26093" b="24906"/>
          <a:stretch/>
        </p:blipFill>
        <p:spPr>
          <a:xfrm>
            <a:off x="7465" y="5032201"/>
            <a:ext cx="1254265" cy="1270449"/>
          </a:xfrm>
          <a:prstGeom prst="rect">
            <a:avLst/>
          </a:prstGeom>
        </p:spPr>
      </p:pic>
      <p:sp>
        <p:nvSpPr>
          <p:cNvPr id="2" name="标题 1"/>
          <p:cNvSpPr>
            <a:spLocks noGrp="1"/>
          </p:cNvSpPr>
          <p:nvPr>
            <p:ph type="ctrTitle"/>
          </p:nvPr>
        </p:nvSpPr>
        <p:spPr>
          <a:xfrm>
            <a:off x="448495" y="1678262"/>
            <a:ext cx="6752897" cy="2387600"/>
          </a:xfrm>
        </p:spPr>
        <p:txBody>
          <a:bodyPr anchor="b"/>
          <a:lstStyle>
            <a:lvl1pPr algn="ctr">
              <a:defRPr sz="6000"/>
            </a:lvl1pPr>
          </a:lstStyle>
          <a:p>
            <a:r>
              <a:rPr lang="zh-CN" altLang="en-US" dirty="0"/>
              <a:t>单击此处编辑母版标题样式</a:t>
            </a:r>
          </a:p>
        </p:txBody>
      </p:sp>
      <p:sp>
        <p:nvSpPr>
          <p:cNvPr id="3" name="副标题 2"/>
          <p:cNvSpPr>
            <a:spLocks noGrp="1"/>
          </p:cNvSpPr>
          <p:nvPr>
            <p:ph type="subTitle" idx="1"/>
          </p:nvPr>
        </p:nvSpPr>
        <p:spPr>
          <a:xfrm>
            <a:off x="448494" y="4385036"/>
            <a:ext cx="6752897"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单击以编辑母版副标题样式</a:t>
            </a:r>
          </a:p>
        </p:txBody>
      </p:sp>
      <p:sp>
        <p:nvSpPr>
          <p:cNvPr id="4" name="日期占位符 3"/>
          <p:cNvSpPr>
            <a:spLocks noGrp="1"/>
          </p:cNvSpPr>
          <p:nvPr>
            <p:ph type="dt" sz="half" idx="10"/>
          </p:nvPr>
        </p:nvSpPr>
        <p:spPr/>
        <p:txBody>
          <a:bodyPr/>
          <a:lstStyle>
            <a:lvl1pPr>
              <a:defRPr>
                <a:latin typeface="Stencil" panose="040409050D0802020404" pitchFamily="82" charset="0"/>
              </a:defRPr>
            </a:lvl1pPr>
          </a:lstStyle>
          <a:p>
            <a:fld id="{8ED795A4-2445-480D-A4F5-3E35BE43599B}" type="datetime3">
              <a:rPr lang="en-US" altLang="zh-CN" smtClean="0"/>
              <a:t>5 February 2020</a:t>
            </a:fld>
            <a:endParaRPr lang="zh-CN" altLang="en-US"/>
          </a:p>
        </p:txBody>
      </p:sp>
      <p:sp>
        <p:nvSpPr>
          <p:cNvPr id="13" name="横卷形 12"/>
          <p:cNvSpPr/>
          <p:nvPr userDrawn="1"/>
        </p:nvSpPr>
        <p:spPr>
          <a:xfrm>
            <a:off x="86711" y="133306"/>
            <a:ext cx="8056179" cy="943020"/>
          </a:xfrm>
          <a:prstGeom prst="horizontalScroll">
            <a:avLst/>
          </a:prstGeom>
          <a:solidFill>
            <a:schemeClr val="bg1"/>
          </a:solidFill>
          <a:ln>
            <a:solidFill>
              <a:srgbClr val="3D82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4699" y="-9874"/>
            <a:ext cx="1315015" cy="1315015"/>
          </a:xfrm>
          <a:prstGeom prst="rect">
            <a:avLst/>
          </a:prstGeom>
        </p:spPr>
      </p:pic>
      <p:sp>
        <p:nvSpPr>
          <p:cNvPr id="14" name="文本框 13"/>
          <p:cNvSpPr txBox="1"/>
          <p:nvPr userDrawn="1"/>
        </p:nvSpPr>
        <p:spPr>
          <a:xfrm>
            <a:off x="1629714" y="374257"/>
            <a:ext cx="6394933" cy="430887"/>
          </a:xfrm>
          <a:prstGeom prst="rect">
            <a:avLst/>
          </a:prstGeom>
          <a:noFill/>
        </p:spPr>
        <p:txBody>
          <a:bodyPr wrap="square" rtlCol="0">
            <a:spAutoFit/>
          </a:bodyPr>
          <a:lstStyle/>
          <a:p>
            <a:pPr algn="ctr"/>
            <a:r>
              <a:rPr lang="zh-CN" altLang="en-US" sz="2200" b="1" dirty="0">
                <a:latin typeface="黑体" panose="02010609060101010101" pitchFamily="49" charset="-122"/>
                <a:ea typeface="黑体" panose="02010609060101010101" pitchFamily="49" charset="-122"/>
              </a:rPr>
              <a:t>中国地质大学（武汉）计算机学院</a:t>
            </a:r>
            <a:r>
              <a:rPr lang="en-US" altLang="zh-CN" sz="2200" b="1" dirty="0">
                <a:latin typeface="黑体" panose="02010609060101010101" pitchFamily="49" charset="-122"/>
                <a:ea typeface="黑体" panose="02010609060101010101" pitchFamily="49" charset="-122"/>
              </a:rPr>
              <a:t>——</a:t>
            </a:r>
            <a:r>
              <a:rPr lang="zh-CN" altLang="en-US" sz="2200" b="1" dirty="0">
                <a:latin typeface="黑体" panose="02010609060101010101" pitchFamily="49" charset="-122"/>
                <a:ea typeface="黑体" panose="02010609060101010101" pitchFamily="49" charset="-122"/>
              </a:rPr>
              <a:t>网络工程系</a:t>
            </a:r>
          </a:p>
        </p:txBody>
      </p:sp>
      <p:cxnSp>
        <p:nvCxnSpPr>
          <p:cNvPr id="19" name="直接连接符 18"/>
          <p:cNvCxnSpPr/>
          <p:nvPr userDrawn="1"/>
        </p:nvCxnSpPr>
        <p:spPr>
          <a:xfrm flipV="1">
            <a:off x="0" y="6237969"/>
            <a:ext cx="12192000" cy="23648"/>
          </a:xfrm>
          <a:prstGeom prst="line">
            <a:avLst/>
          </a:prstGeom>
          <a:ln w="34925" cmpd="dbl">
            <a:solidFill>
              <a:srgbClr val="3C82C4"/>
            </a:solidFill>
          </a:ln>
        </p:spPr>
        <p:style>
          <a:lnRef idx="1">
            <a:schemeClr val="accent1"/>
          </a:lnRef>
          <a:fillRef idx="0">
            <a:schemeClr val="accent1"/>
          </a:fillRef>
          <a:effectRef idx="0">
            <a:schemeClr val="accent1"/>
          </a:effectRef>
          <a:fontRef idx="minor">
            <a:schemeClr val="tx1"/>
          </a:fontRef>
        </p:style>
      </p:cxnSp>
      <p:sp>
        <p:nvSpPr>
          <p:cNvPr id="15" name="矩形 14"/>
          <p:cNvSpPr/>
          <p:nvPr userDrawn="1"/>
        </p:nvSpPr>
        <p:spPr>
          <a:xfrm>
            <a:off x="7465" y="1661717"/>
            <a:ext cx="12192000" cy="2723319"/>
          </a:xfrm>
          <a:prstGeom prst="rect">
            <a:avLst/>
          </a:prstGeom>
          <a:solidFill>
            <a:srgbClr val="3C82C4"/>
          </a:solidFill>
          <a:ln>
            <a:solidFill>
              <a:schemeClr val="accent3">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02407" y="890055"/>
            <a:ext cx="4697058" cy="453023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7785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73D0A92-D59B-425E-9C93-9AA9BC145823}" type="datetime3">
              <a:rPr lang="en-US" altLang="zh-CN" smtClean="0"/>
              <a:t>5 February 2020</a:t>
            </a:fld>
            <a:endParaRPr lang="zh-CN" altLang="en-US"/>
          </a:p>
        </p:txBody>
      </p:sp>
      <p:sp>
        <p:nvSpPr>
          <p:cNvPr id="5" name="页脚占位符 4"/>
          <p:cNvSpPr>
            <a:spLocks noGrp="1"/>
          </p:cNvSpPr>
          <p:nvPr>
            <p:ph type="ftr" sz="quarter" idx="11"/>
          </p:nvPr>
        </p:nvSpPr>
        <p:spPr/>
        <p:txBody>
          <a:bodyPr/>
          <a:lstStyle/>
          <a:p>
            <a:r>
              <a:rPr lang="en-US" altLang="zh-CN"/>
              <a:t>Reinforcement Learning Based Network Congestion Identification</a:t>
            </a:r>
            <a:endParaRPr lang="zh-CN" altLang="en-US"/>
          </a:p>
        </p:txBody>
      </p:sp>
      <p:sp>
        <p:nvSpPr>
          <p:cNvPr id="6" name="灯片编号占位符 5"/>
          <p:cNvSpPr>
            <a:spLocks noGrp="1"/>
          </p:cNvSpPr>
          <p:nvPr>
            <p:ph type="sldNum" sz="quarter" idx="12"/>
          </p:nvPr>
        </p:nvSpPr>
        <p:spPr/>
        <p:txBody>
          <a:bodyPr/>
          <a:lstStyle/>
          <a:p>
            <a:fld id="{DFEAD142-FE5B-4A0C-A357-B658EEF50C94}" type="slidenum">
              <a:rPr lang="zh-CN" altLang="en-US" smtClean="0"/>
              <a:t>‹#›</a:t>
            </a:fld>
            <a:endParaRPr lang="zh-CN" altLang="en-US"/>
          </a:p>
        </p:txBody>
      </p:sp>
    </p:spTree>
    <p:extLst>
      <p:ext uri="{BB962C8B-B14F-4D97-AF65-F5344CB8AC3E}">
        <p14:creationId xmlns:p14="http://schemas.microsoft.com/office/powerpoint/2010/main" val="2830831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EA61B6D-4451-4F99-B81F-DB42F305551A}" type="datetime3">
              <a:rPr lang="en-US" altLang="zh-CN" smtClean="0"/>
              <a:t>5 February 2020</a:t>
            </a:fld>
            <a:endParaRPr lang="zh-CN" altLang="en-US"/>
          </a:p>
        </p:txBody>
      </p:sp>
      <p:sp>
        <p:nvSpPr>
          <p:cNvPr id="5" name="页脚占位符 4"/>
          <p:cNvSpPr>
            <a:spLocks noGrp="1"/>
          </p:cNvSpPr>
          <p:nvPr>
            <p:ph type="ftr" sz="quarter" idx="11"/>
          </p:nvPr>
        </p:nvSpPr>
        <p:spPr/>
        <p:txBody>
          <a:bodyPr/>
          <a:lstStyle/>
          <a:p>
            <a:r>
              <a:rPr lang="en-US" altLang="zh-CN"/>
              <a:t>Reinforcement Learning Based Network Congestion Identification</a:t>
            </a:r>
            <a:endParaRPr lang="zh-CN" altLang="en-US"/>
          </a:p>
        </p:txBody>
      </p:sp>
      <p:sp>
        <p:nvSpPr>
          <p:cNvPr id="6" name="灯片编号占位符 5"/>
          <p:cNvSpPr>
            <a:spLocks noGrp="1"/>
          </p:cNvSpPr>
          <p:nvPr>
            <p:ph type="sldNum" sz="quarter" idx="12"/>
          </p:nvPr>
        </p:nvSpPr>
        <p:spPr/>
        <p:txBody>
          <a:bodyPr/>
          <a:lstStyle/>
          <a:p>
            <a:fld id="{DFEAD142-FE5B-4A0C-A357-B658EEF50C94}" type="slidenum">
              <a:rPr lang="zh-CN" altLang="en-US" smtClean="0"/>
              <a:t>‹#›</a:t>
            </a:fld>
            <a:endParaRPr lang="zh-CN" altLang="en-US"/>
          </a:p>
        </p:txBody>
      </p:sp>
    </p:spTree>
    <p:extLst>
      <p:ext uri="{BB962C8B-B14F-4D97-AF65-F5344CB8AC3E}">
        <p14:creationId xmlns:p14="http://schemas.microsoft.com/office/powerpoint/2010/main" val="1387686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userDrawn="1"/>
        </p:nvSpPr>
        <p:spPr>
          <a:xfrm>
            <a:off x="0" y="291662"/>
            <a:ext cx="12192000" cy="1024759"/>
          </a:xfrm>
          <a:prstGeom prst="rect">
            <a:avLst/>
          </a:prstGeom>
          <a:solidFill>
            <a:srgbClr val="3C82C4"/>
          </a:solidFill>
          <a:ln>
            <a:solidFill>
              <a:schemeClr val="accent3">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365125"/>
            <a:ext cx="11353800" cy="903999"/>
          </a:xfrm>
        </p:spPr>
        <p:txBody>
          <a:bodyPr/>
          <a:lstStyle>
            <a:lvl1pPr>
              <a:defRPr baseline="0">
                <a:solidFill>
                  <a:schemeClr val="bg1"/>
                </a:solidFill>
                <a:latin typeface="Times New Roman" panose="02020603050405020304" pitchFamily="18" charset="0"/>
                <a:ea typeface="黑体" panose="02010609060101010101" pitchFamily="49" charset="-122"/>
              </a:defRPr>
            </a:lvl1pPr>
          </a:lstStyle>
          <a:p>
            <a:r>
              <a:rPr lang="zh-CN" altLang="en-US" dirty="0"/>
              <a:t>单击此处编辑母版标题样式</a:t>
            </a:r>
          </a:p>
        </p:txBody>
      </p:sp>
      <p:sp>
        <p:nvSpPr>
          <p:cNvPr id="3" name="内容占位符 2"/>
          <p:cNvSpPr>
            <a:spLocks noGrp="1"/>
          </p:cNvSpPr>
          <p:nvPr>
            <p:ph idx="1"/>
          </p:nvPr>
        </p:nvSpPr>
        <p:spPr>
          <a:xfrm>
            <a:off x="838200" y="1389884"/>
            <a:ext cx="10515600" cy="4787079"/>
          </a:xfrm>
        </p:spPr>
        <p:txBody>
          <a:bodyPr/>
          <a:lstStyle>
            <a:lvl1pPr>
              <a:defRPr baseline="0">
                <a:latin typeface="Times New Roman" panose="02020603050405020304" pitchFamily="18" charset="0"/>
                <a:ea typeface="宋体" panose="02010600030101010101" pitchFamily="2" charset="-122"/>
              </a:defRPr>
            </a:lvl1pPr>
            <a:lvl2pPr>
              <a:defRPr baseline="0">
                <a:latin typeface="Times New Roman" panose="02020603050405020304" pitchFamily="18" charset="0"/>
                <a:ea typeface="宋体" panose="02010600030101010101" pitchFamily="2" charset="-122"/>
              </a:defRPr>
            </a:lvl2pPr>
            <a:lvl3pPr>
              <a:defRPr baseline="0">
                <a:latin typeface="Times New Roman" panose="02020603050405020304" pitchFamily="18" charset="0"/>
                <a:ea typeface="宋体" panose="02010600030101010101" pitchFamily="2" charset="-122"/>
              </a:defRPr>
            </a:lvl3pPr>
            <a:lvl4pPr>
              <a:defRPr baseline="0">
                <a:latin typeface="Times New Roman" panose="02020603050405020304" pitchFamily="18" charset="0"/>
                <a:ea typeface="宋体" panose="02010600030101010101" pitchFamily="2" charset="-122"/>
              </a:defRPr>
            </a:lvl4pPr>
            <a:lvl5pPr>
              <a:defRPr baseline="0">
                <a:latin typeface="Times New Roman" panose="02020603050405020304" pitchFamily="18" charset="0"/>
                <a:ea typeface="宋体" panose="02010600030101010101" pitchFamily="2"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atin typeface="Stencil" panose="040409050D0802020404" pitchFamily="82" charset="0"/>
              </a:defRPr>
            </a:lvl1pPr>
          </a:lstStyle>
          <a:p>
            <a:fld id="{0477256B-0085-4081-ADA5-E844F60E7C5C}" type="datetime3">
              <a:rPr lang="en-US" altLang="zh-CN" smtClean="0"/>
              <a:t>5 February 2020</a:t>
            </a:fld>
            <a:endParaRPr lang="zh-CN" altLang="en-US"/>
          </a:p>
        </p:txBody>
      </p:sp>
      <p:sp>
        <p:nvSpPr>
          <p:cNvPr id="5" name="页脚占位符 4"/>
          <p:cNvSpPr>
            <a:spLocks noGrp="1"/>
          </p:cNvSpPr>
          <p:nvPr>
            <p:ph type="ftr" sz="quarter" idx="11"/>
          </p:nvPr>
        </p:nvSpPr>
        <p:spPr>
          <a:xfrm>
            <a:off x="3581400" y="6356350"/>
            <a:ext cx="5029199" cy="365125"/>
          </a:xfrm>
        </p:spPr>
        <p:txBody>
          <a:bodyPr/>
          <a:lstStyle>
            <a:lvl1pPr>
              <a:defRPr sz="1400" baseline="0">
                <a:latin typeface="Times New Roman" panose="02020603050405020304" pitchFamily="18" charset="0"/>
                <a:ea typeface="黑体" panose="02010609060101010101" pitchFamily="49" charset="-122"/>
              </a:defRPr>
            </a:lvl1pPr>
          </a:lstStyle>
          <a:p>
            <a:r>
              <a:rPr lang="en-US" altLang="zh-CN" dirty="0"/>
              <a:t>Reinforcement Learning Based Network Congestion Identification</a:t>
            </a:r>
            <a:endParaRPr lang="zh-CN" altLang="en-US" dirty="0"/>
          </a:p>
        </p:txBody>
      </p:sp>
      <p:sp>
        <p:nvSpPr>
          <p:cNvPr id="6" name="灯片编号占位符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DFEAD142-FE5B-4A0C-A357-B658EEF50C94}" type="slidenum">
              <a:rPr lang="zh-CN" altLang="en-US" smtClean="0"/>
              <a:pPr/>
              <a:t>‹#›</a:t>
            </a:fld>
            <a:endParaRPr lang="zh-CN" altLang="en-US" dirty="0"/>
          </a:p>
        </p:txBody>
      </p:sp>
      <p:cxnSp>
        <p:nvCxnSpPr>
          <p:cNvPr id="9" name="直接连接符 8"/>
          <p:cNvCxnSpPr/>
          <p:nvPr userDrawn="1"/>
        </p:nvCxnSpPr>
        <p:spPr>
          <a:xfrm flipV="1">
            <a:off x="0" y="6237969"/>
            <a:ext cx="12192000" cy="23648"/>
          </a:xfrm>
          <a:prstGeom prst="line">
            <a:avLst/>
          </a:prstGeom>
          <a:ln w="34925" cmpd="dbl">
            <a:solidFill>
              <a:srgbClr val="3C82C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151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15" name="矩形 14"/>
          <p:cNvSpPr/>
          <p:nvPr userDrawn="1"/>
        </p:nvSpPr>
        <p:spPr>
          <a:xfrm>
            <a:off x="0" y="291662"/>
            <a:ext cx="12192000" cy="1024759"/>
          </a:xfrm>
          <a:prstGeom prst="rect">
            <a:avLst/>
          </a:prstGeom>
          <a:solidFill>
            <a:srgbClr val="3C82C4"/>
          </a:solidFill>
          <a:ln>
            <a:solidFill>
              <a:schemeClr val="accent3">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2388478"/>
            <a:ext cx="12192000" cy="2168868"/>
          </a:xfrm>
          <a:prstGeom prst="rect">
            <a:avLst/>
          </a:prstGeom>
          <a:solidFill>
            <a:srgbClr val="3C82C4"/>
          </a:solidFill>
          <a:ln>
            <a:solidFill>
              <a:schemeClr val="accent3">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6219498"/>
            <a:ext cx="12192000" cy="70944"/>
          </a:xfrm>
          <a:prstGeom prst="rect">
            <a:avLst/>
          </a:prstGeom>
          <a:solidFill>
            <a:srgbClr val="3C82C4"/>
          </a:solidFill>
          <a:ln>
            <a:solidFill>
              <a:schemeClr val="accent3">
                <a:lumMod val="75000"/>
              </a:schemeClr>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l="26196" t="26767" r="26093" b="24906"/>
          <a:stretch/>
        </p:blipFill>
        <p:spPr>
          <a:xfrm>
            <a:off x="0" y="4949048"/>
            <a:ext cx="1254265" cy="1270449"/>
          </a:xfrm>
          <a:prstGeom prst="rect">
            <a:avLst/>
          </a:prstGeom>
        </p:spPr>
      </p:pic>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08857" y="1337632"/>
            <a:ext cx="4990608" cy="4813355"/>
          </a:xfrm>
          <a:prstGeom prst="rect">
            <a:avLst/>
          </a:prstGeom>
          <a:effectLst>
            <a:outerShdw blurRad="63500" sx="102000" sy="102000" algn="ctr" rotWithShape="0">
              <a:prstClr val="black">
                <a:alpha val="40000"/>
              </a:prstClr>
            </a:outerShdw>
          </a:effectLst>
        </p:spPr>
      </p:pic>
      <p:sp>
        <p:nvSpPr>
          <p:cNvPr id="13" name="矩形 12"/>
          <p:cNvSpPr/>
          <p:nvPr userDrawn="1"/>
        </p:nvSpPr>
        <p:spPr>
          <a:xfrm>
            <a:off x="7465" y="6358953"/>
            <a:ext cx="12192000" cy="70944"/>
          </a:xfrm>
          <a:prstGeom prst="rect">
            <a:avLst/>
          </a:prstGeom>
          <a:solidFill>
            <a:srgbClr val="3C82C4"/>
          </a:solidFill>
          <a:ln>
            <a:solidFill>
              <a:schemeClr val="accent3">
                <a:lumMod val="75000"/>
              </a:schemeClr>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7465" y="6498408"/>
            <a:ext cx="12192000" cy="70944"/>
          </a:xfrm>
          <a:prstGeom prst="rect">
            <a:avLst/>
          </a:prstGeom>
          <a:solidFill>
            <a:srgbClr val="3C82C4"/>
          </a:solidFill>
          <a:ln>
            <a:solidFill>
              <a:schemeClr val="accent3">
                <a:lumMod val="75000"/>
              </a:schemeClr>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7" name="标题 1"/>
          <p:cNvSpPr>
            <a:spLocks noGrp="1"/>
          </p:cNvSpPr>
          <p:nvPr>
            <p:ph type="title"/>
          </p:nvPr>
        </p:nvSpPr>
        <p:spPr>
          <a:xfrm>
            <a:off x="1329944" y="352041"/>
            <a:ext cx="10862055" cy="903999"/>
          </a:xfrm>
        </p:spPr>
        <p:txBody>
          <a:bodyPr/>
          <a:lstStyle>
            <a:lvl1pPr>
              <a:defRPr baseline="0">
                <a:solidFill>
                  <a:schemeClr val="bg1"/>
                </a:solidFill>
                <a:latin typeface="Times New Roman" panose="02020603050405020304" pitchFamily="18" charset="0"/>
                <a:ea typeface="黑体" panose="02010609060101010101" pitchFamily="49" charset="-122"/>
              </a:defRPr>
            </a:lvl1pPr>
          </a:lstStyle>
          <a:p>
            <a:r>
              <a:rPr lang="zh-CN" altLang="en-US" dirty="0"/>
              <a:t>单击此处编辑母版标题样式</a:t>
            </a:r>
          </a:p>
        </p:txBody>
      </p:sp>
      <p:pic>
        <p:nvPicPr>
          <p:cNvPr id="18" name="图片 1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65" y="137329"/>
            <a:ext cx="1315015" cy="1315015"/>
          </a:xfrm>
          <a:prstGeom prst="rect">
            <a:avLst/>
          </a:prstGeom>
        </p:spPr>
      </p:pic>
    </p:spTree>
    <p:extLst>
      <p:ext uri="{BB962C8B-B14F-4D97-AF65-F5344CB8AC3E}">
        <p14:creationId xmlns:p14="http://schemas.microsoft.com/office/powerpoint/2010/main" val="816328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FF284A6-CF2D-41DC-A359-E83747EA797E}" type="datetime3">
              <a:rPr lang="en-US" altLang="zh-CN" smtClean="0"/>
              <a:t>5 February 2020</a:t>
            </a:fld>
            <a:endParaRPr lang="zh-CN" altLang="en-US"/>
          </a:p>
        </p:txBody>
      </p:sp>
      <p:sp>
        <p:nvSpPr>
          <p:cNvPr id="6" name="页脚占位符 5"/>
          <p:cNvSpPr>
            <a:spLocks noGrp="1"/>
          </p:cNvSpPr>
          <p:nvPr>
            <p:ph type="ftr" sz="quarter" idx="11"/>
          </p:nvPr>
        </p:nvSpPr>
        <p:spPr/>
        <p:txBody>
          <a:bodyPr/>
          <a:lstStyle/>
          <a:p>
            <a:r>
              <a:rPr lang="en-US" altLang="zh-CN"/>
              <a:t>Reinforcement Learning Based Network Congestion Identification</a:t>
            </a:r>
            <a:endParaRPr lang="zh-CN" altLang="en-US"/>
          </a:p>
        </p:txBody>
      </p:sp>
      <p:sp>
        <p:nvSpPr>
          <p:cNvPr id="7" name="灯片编号占位符 6"/>
          <p:cNvSpPr>
            <a:spLocks noGrp="1"/>
          </p:cNvSpPr>
          <p:nvPr>
            <p:ph type="sldNum" sz="quarter" idx="12"/>
          </p:nvPr>
        </p:nvSpPr>
        <p:spPr/>
        <p:txBody>
          <a:bodyPr/>
          <a:lstStyle/>
          <a:p>
            <a:fld id="{DFEAD142-FE5B-4A0C-A357-B658EEF50C94}" type="slidenum">
              <a:rPr lang="zh-CN" altLang="en-US" smtClean="0"/>
              <a:t>‹#›</a:t>
            </a:fld>
            <a:endParaRPr lang="zh-CN" altLang="en-US"/>
          </a:p>
        </p:txBody>
      </p:sp>
    </p:spTree>
    <p:extLst>
      <p:ext uri="{BB962C8B-B14F-4D97-AF65-F5344CB8AC3E}">
        <p14:creationId xmlns:p14="http://schemas.microsoft.com/office/powerpoint/2010/main" val="1434187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1AD2F08-AF7D-4BF7-AB2B-E6BF4CA7521D}" type="datetime3">
              <a:rPr lang="en-US" altLang="zh-CN" smtClean="0"/>
              <a:t>5 February 2020</a:t>
            </a:fld>
            <a:endParaRPr lang="zh-CN" altLang="en-US"/>
          </a:p>
        </p:txBody>
      </p:sp>
      <p:sp>
        <p:nvSpPr>
          <p:cNvPr id="8" name="页脚占位符 7"/>
          <p:cNvSpPr>
            <a:spLocks noGrp="1"/>
          </p:cNvSpPr>
          <p:nvPr>
            <p:ph type="ftr" sz="quarter" idx="11"/>
          </p:nvPr>
        </p:nvSpPr>
        <p:spPr/>
        <p:txBody>
          <a:bodyPr/>
          <a:lstStyle/>
          <a:p>
            <a:r>
              <a:rPr lang="en-US" altLang="zh-CN"/>
              <a:t>Reinforcement Learning Based Network Congestion Identification</a:t>
            </a:r>
            <a:endParaRPr lang="zh-CN" altLang="en-US"/>
          </a:p>
        </p:txBody>
      </p:sp>
      <p:sp>
        <p:nvSpPr>
          <p:cNvPr id="9" name="灯片编号占位符 8"/>
          <p:cNvSpPr>
            <a:spLocks noGrp="1"/>
          </p:cNvSpPr>
          <p:nvPr>
            <p:ph type="sldNum" sz="quarter" idx="12"/>
          </p:nvPr>
        </p:nvSpPr>
        <p:spPr/>
        <p:txBody>
          <a:bodyPr/>
          <a:lstStyle/>
          <a:p>
            <a:fld id="{DFEAD142-FE5B-4A0C-A357-B658EEF50C94}" type="slidenum">
              <a:rPr lang="zh-CN" altLang="en-US" smtClean="0"/>
              <a:t>‹#›</a:t>
            </a:fld>
            <a:endParaRPr lang="zh-CN" altLang="en-US"/>
          </a:p>
        </p:txBody>
      </p:sp>
    </p:spTree>
    <p:extLst>
      <p:ext uri="{BB962C8B-B14F-4D97-AF65-F5344CB8AC3E}">
        <p14:creationId xmlns:p14="http://schemas.microsoft.com/office/powerpoint/2010/main" val="1725695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130D0832-632A-4648-8568-93E7B9E43B14}" type="datetime3">
              <a:rPr lang="en-US" altLang="zh-CN" smtClean="0"/>
              <a:t>5 February 2020</a:t>
            </a:fld>
            <a:endParaRPr lang="zh-CN" altLang="en-US"/>
          </a:p>
        </p:txBody>
      </p:sp>
      <p:sp>
        <p:nvSpPr>
          <p:cNvPr id="4" name="页脚占位符 3"/>
          <p:cNvSpPr>
            <a:spLocks noGrp="1"/>
          </p:cNvSpPr>
          <p:nvPr>
            <p:ph type="ftr" sz="quarter" idx="11"/>
          </p:nvPr>
        </p:nvSpPr>
        <p:spPr/>
        <p:txBody>
          <a:bodyPr/>
          <a:lstStyle/>
          <a:p>
            <a:r>
              <a:rPr lang="en-US" altLang="zh-CN"/>
              <a:t>Reinforcement Learning Based Network Congestion Identification</a:t>
            </a:r>
            <a:endParaRPr lang="zh-CN" altLang="en-US"/>
          </a:p>
        </p:txBody>
      </p:sp>
      <p:sp>
        <p:nvSpPr>
          <p:cNvPr id="5" name="灯片编号占位符 4"/>
          <p:cNvSpPr>
            <a:spLocks noGrp="1"/>
          </p:cNvSpPr>
          <p:nvPr>
            <p:ph type="sldNum" sz="quarter" idx="12"/>
          </p:nvPr>
        </p:nvSpPr>
        <p:spPr/>
        <p:txBody>
          <a:bodyPr/>
          <a:lstStyle/>
          <a:p>
            <a:fld id="{DFEAD142-FE5B-4A0C-A357-B658EEF50C94}" type="slidenum">
              <a:rPr lang="zh-CN" altLang="en-US" smtClean="0"/>
              <a:t>‹#›</a:t>
            </a:fld>
            <a:endParaRPr lang="zh-CN" altLang="en-US"/>
          </a:p>
        </p:txBody>
      </p:sp>
    </p:spTree>
    <p:extLst>
      <p:ext uri="{BB962C8B-B14F-4D97-AF65-F5344CB8AC3E}">
        <p14:creationId xmlns:p14="http://schemas.microsoft.com/office/powerpoint/2010/main" val="2757326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1660E98-CB24-44CA-8770-0B288F8EF7C6}" type="datetime3">
              <a:rPr lang="en-US" altLang="zh-CN" smtClean="0"/>
              <a:t>5 February 2020</a:t>
            </a:fld>
            <a:endParaRPr lang="zh-CN" altLang="en-US"/>
          </a:p>
        </p:txBody>
      </p:sp>
      <p:sp>
        <p:nvSpPr>
          <p:cNvPr id="3" name="页脚占位符 2"/>
          <p:cNvSpPr>
            <a:spLocks noGrp="1"/>
          </p:cNvSpPr>
          <p:nvPr>
            <p:ph type="ftr" sz="quarter" idx="11"/>
          </p:nvPr>
        </p:nvSpPr>
        <p:spPr/>
        <p:txBody>
          <a:bodyPr/>
          <a:lstStyle/>
          <a:p>
            <a:r>
              <a:rPr lang="en-US" altLang="zh-CN"/>
              <a:t>Reinforcement Learning Based Network Congestion Identification</a:t>
            </a:r>
            <a:endParaRPr lang="zh-CN" altLang="en-US"/>
          </a:p>
        </p:txBody>
      </p:sp>
      <p:sp>
        <p:nvSpPr>
          <p:cNvPr id="4" name="灯片编号占位符 3"/>
          <p:cNvSpPr>
            <a:spLocks noGrp="1"/>
          </p:cNvSpPr>
          <p:nvPr>
            <p:ph type="sldNum" sz="quarter" idx="12"/>
          </p:nvPr>
        </p:nvSpPr>
        <p:spPr/>
        <p:txBody>
          <a:bodyPr/>
          <a:lstStyle/>
          <a:p>
            <a:fld id="{DFEAD142-FE5B-4A0C-A357-B658EEF50C94}" type="slidenum">
              <a:rPr lang="zh-CN" altLang="en-US" smtClean="0"/>
              <a:t>‹#›</a:t>
            </a:fld>
            <a:endParaRPr lang="zh-CN" altLang="en-US"/>
          </a:p>
        </p:txBody>
      </p:sp>
    </p:spTree>
    <p:extLst>
      <p:ext uri="{BB962C8B-B14F-4D97-AF65-F5344CB8AC3E}">
        <p14:creationId xmlns:p14="http://schemas.microsoft.com/office/powerpoint/2010/main" val="833774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8FE5B186-D544-453F-81D7-207E4EFB2D13}" type="datetime3">
              <a:rPr lang="en-US" altLang="zh-CN" smtClean="0"/>
              <a:t>5 February 2020</a:t>
            </a:fld>
            <a:endParaRPr lang="zh-CN" altLang="en-US"/>
          </a:p>
        </p:txBody>
      </p:sp>
      <p:sp>
        <p:nvSpPr>
          <p:cNvPr id="6" name="页脚占位符 5"/>
          <p:cNvSpPr>
            <a:spLocks noGrp="1"/>
          </p:cNvSpPr>
          <p:nvPr>
            <p:ph type="ftr" sz="quarter" idx="11"/>
          </p:nvPr>
        </p:nvSpPr>
        <p:spPr/>
        <p:txBody>
          <a:bodyPr/>
          <a:lstStyle/>
          <a:p>
            <a:r>
              <a:rPr lang="en-US" altLang="zh-CN"/>
              <a:t>Reinforcement Learning Based Network Congestion Identification</a:t>
            </a:r>
            <a:endParaRPr lang="zh-CN" altLang="en-US"/>
          </a:p>
        </p:txBody>
      </p:sp>
      <p:sp>
        <p:nvSpPr>
          <p:cNvPr id="7" name="灯片编号占位符 6"/>
          <p:cNvSpPr>
            <a:spLocks noGrp="1"/>
          </p:cNvSpPr>
          <p:nvPr>
            <p:ph type="sldNum" sz="quarter" idx="12"/>
          </p:nvPr>
        </p:nvSpPr>
        <p:spPr/>
        <p:txBody>
          <a:bodyPr/>
          <a:lstStyle/>
          <a:p>
            <a:fld id="{DFEAD142-FE5B-4A0C-A357-B658EEF50C94}" type="slidenum">
              <a:rPr lang="zh-CN" altLang="en-US" smtClean="0"/>
              <a:t>‹#›</a:t>
            </a:fld>
            <a:endParaRPr lang="zh-CN" altLang="en-US"/>
          </a:p>
        </p:txBody>
      </p:sp>
    </p:spTree>
    <p:extLst>
      <p:ext uri="{BB962C8B-B14F-4D97-AF65-F5344CB8AC3E}">
        <p14:creationId xmlns:p14="http://schemas.microsoft.com/office/powerpoint/2010/main" val="21157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6961CCD-A2D6-40CD-B8A5-D39B8F23C6B0}" type="datetime3">
              <a:rPr lang="en-US" altLang="zh-CN" smtClean="0"/>
              <a:t>5 February 2020</a:t>
            </a:fld>
            <a:endParaRPr lang="zh-CN" altLang="en-US"/>
          </a:p>
        </p:txBody>
      </p:sp>
      <p:sp>
        <p:nvSpPr>
          <p:cNvPr id="6" name="页脚占位符 5"/>
          <p:cNvSpPr>
            <a:spLocks noGrp="1"/>
          </p:cNvSpPr>
          <p:nvPr>
            <p:ph type="ftr" sz="quarter" idx="11"/>
          </p:nvPr>
        </p:nvSpPr>
        <p:spPr/>
        <p:txBody>
          <a:bodyPr/>
          <a:lstStyle/>
          <a:p>
            <a:r>
              <a:rPr lang="en-US" altLang="zh-CN"/>
              <a:t>Reinforcement Learning Based Network Congestion Identification</a:t>
            </a:r>
            <a:endParaRPr lang="zh-CN" altLang="en-US"/>
          </a:p>
        </p:txBody>
      </p:sp>
      <p:sp>
        <p:nvSpPr>
          <p:cNvPr id="7" name="灯片编号占位符 6"/>
          <p:cNvSpPr>
            <a:spLocks noGrp="1"/>
          </p:cNvSpPr>
          <p:nvPr>
            <p:ph type="sldNum" sz="quarter" idx="12"/>
          </p:nvPr>
        </p:nvSpPr>
        <p:spPr/>
        <p:txBody>
          <a:bodyPr/>
          <a:lstStyle/>
          <a:p>
            <a:fld id="{DFEAD142-FE5B-4A0C-A357-B658EEF50C94}" type="slidenum">
              <a:rPr lang="zh-CN" altLang="en-US" smtClean="0"/>
              <a:t>‹#›</a:t>
            </a:fld>
            <a:endParaRPr lang="zh-CN" altLang="en-US"/>
          </a:p>
        </p:txBody>
      </p:sp>
    </p:spTree>
    <p:extLst>
      <p:ext uri="{BB962C8B-B14F-4D97-AF65-F5344CB8AC3E}">
        <p14:creationId xmlns:p14="http://schemas.microsoft.com/office/powerpoint/2010/main" val="2288956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B0493F-10D0-442A-97FE-BB679470CF24}" type="datetime3">
              <a:rPr lang="en-US" altLang="zh-CN" smtClean="0"/>
              <a:t>5 February 2020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Reinforcement Learning Based Network Congestion Identification</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EAD142-FE5B-4A0C-A357-B658EEF50C94}" type="slidenum">
              <a:rPr lang="zh-CN" altLang="en-US" smtClean="0"/>
              <a:t>‹#›</a:t>
            </a:fld>
            <a:endParaRPr lang="zh-CN" altLang="en-US"/>
          </a:p>
        </p:txBody>
      </p:sp>
    </p:spTree>
    <p:extLst>
      <p:ext uri="{BB962C8B-B14F-4D97-AF65-F5344CB8AC3E}">
        <p14:creationId xmlns:p14="http://schemas.microsoft.com/office/powerpoint/2010/main" val="16732448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tiff"/><Relationship Id="rId1" Type="http://schemas.openxmlformats.org/officeDocument/2006/relationships/slideLayout" Target="../slideLayouts/slideLayout2.xml"/><Relationship Id="rId4" Type="http://schemas.openxmlformats.org/officeDocument/2006/relationships/image" Target="../media/image49.tiff"/></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13.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tiff"/><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57.emf"/><Relationship Id="rId4" Type="http://schemas.openxmlformats.org/officeDocument/2006/relationships/image" Target="../media/image56.emf"/></Relationships>
</file>

<file path=ppt/slides/_rels/slide1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tiff"/><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image" Target="../media/image62.emf"/></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1.wmf"/><Relationship Id="rId18" Type="http://schemas.openxmlformats.org/officeDocument/2006/relationships/image" Target="../media/image12.wmf"/><Relationship Id="rId3" Type="http://schemas.openxmlformats.org/officeDocument/2006/relationships/notesSlide" Target="../notesSlides/notesSlide1.xml"/><Relationship Id="rId7" Type="http://schemas.openxmlformats.org/officeDocument/2006/relationships/image" Target="../media/image9.wmf"/><Relationship Id="rId12" Type="http://schemas.openxmlformats.org/officeDocument/2006/relationships/oleObject" Target="../embeddings/oleObject6.bin"/><Relationship Id="rId17" Type="http://schemas.openxmlformats.org/officeDocument/2006/relationships/oleObject" Target="../embeddings/oleObject10.bin"/><Relationship Id="rId2" Type="http://schemas.openxmlformats.org/officeDocument/2006/relationships/slideLayout" Target="../slideLayouts/slideLayout2.xml"/><Relationship Id="rId16" Type="http://schemas.openxmlformats.org/officeDocument/2006/relationships/oleObject" Target="../embeddings/oleObject9.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oleObject" Target="../embeddings/oleObject5.bin"/><Relationship Id="rId5" Type="http://schemas.openxmlformats.org/officeDocument/2006/relationships/image" Target="../media/image8.wmf"/><Relationship Id="rId15" Type="http://schemas.openxmlformats.org/officeDocument/2006/relationships/oleObject" Target="../embeddings/oleObject8.bin"/><Relationship Id="rId10" Type="http://schemas.openxmlformats.org/officeDocument/2006/relationships/oleObject" Target="../embeddings/oleObject4.bin"/><Relationship Id="rId19" Type="http://schemas.openxmlformats.org/officeDocument/2006/relationships/oleObject" Target="../embeddings/oleObject11.bin"/><Relationship Id="rId4" Type="http://schemas.openxmlformats.org/officeDocument/2006/relationships/oleObject" Target="../embeddings/oleObject1.bin"/><Relationship Id="rId9" Type="http://schemas.openxmlformats.org/officeDocument/2006/relationships/image" Target="../media/image10.wmf"/><Relationship Id="rId14"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16.wmf"/><Relationship Id="rId18" Type="http://schemas.openxmlformats.org/officeDocument/2006/relationships/oleObject" Target="../embeddings/oleObject19.bin"/><Relationship Id="rId3" Type="http://schemas.openxmlformats.org/officeDocument/2006/relationships/notesSlide" Target="../notesSlides/notesSlide2.xml"/><Relationship Id="rId7" Type="http://schemas.openxmlformats.org/officeDocument/2006/relationships/image" Target="../media/image14.wmf"/><Relationship Id="rId12" Type="http://schemas.openxmlformats.org/officeDocument/2006/relationships/oleObject" Target="../embeddings/oleObject16.bin"/><Relationship Id="rId17" Type="http://schemas.openxmlformats.org/officeDocument/2006/relationships/image" Target="../media/image18.wmf"/><Relationship Id="rId2" Type="http://schemas.openxmlformats.org/officeDocument/2006/relationships/slideLayout" Target="../slideLayouts/slideLayout2.xml"/><Relationship Id="rId16" Type="http://schemas.openxmlformats.org/officeDocument/2006/relationships/oleObject" Target="../embeddings/oleObject18.bin"/><Relationship Id="rId1" Type="http://schemas.openxmlformats.org/officeDocument/2006/relationships/vmlDrawing" Target="../drawings/vmlDrawing2.vml"/><Relationship Id="rId6" Type="http://schemas.openxmlformats.org/officeDocument/2006/relationships/oleObject" Target="../embeddings/oleObject13.bin"/><Relationship Id="rId11" Type="http://schemas.openxmlformats.org/officeDocument/2006/relationships/image" Target="../media/image15.wmf"/><Relationship Id="rId5" Type="http://schemas.openxmlformats.org/officeDocument/2006/relationships/image" Target="../media/image13.wmf"/><Relationship Id="rId15" Type="http://schemas.openxmlformats.org/officeDocument/2006/relationships/image" Target="../media/image17.wmf"/><Relationship Id="rId10" Type="http://schemas.openxmlformats.org/officeDocument/2006/relationships/oleObject" Target="../embeddings/oleObject15.bin"/><Relationship Id="rId19" Type="http://schemas.openxmlformats.org/officeDocument/2006/relationships/image" Target="../media/image19.wmf"/><Relationship Id="rId4" Type="http://schemas.openxmlformats.org/officeDocument/2006/relationships/oleObject" Target="../embeddings/oleObject12.bin"/><Relationship Id="rId9" Type="http://schemas.openxmlformats.org/officeDocument/2006/relationships/image" Target="../media/image11.wmf"/><Relationship Id="rId14" Type="http://schemas.openxmlformats.org/officeDocument/2006/relationships/oleObject" Target="../embeddings/oleObject17.bin"/></Relationships>
</file>

<file path=ppt/slides/_rels/slide6.xml.rels><?xml version="1.0" encoding="UTF-8" standalone="yes"?>
<Relationships xmlns="http://schemas.openxmlformats.org/package/2006/relationships"><Relationship Id="rId13" Type="http://schemas.openxmlformats.org/officeDocument/2006/relationships/image" Target="../media/image24.wmf"/><Relationship Id="rId18" Type="http://schemas.openxmlformats.org/officeDocument/2006/relationships/oleObject" Target="../embeddings/oleObject27.bin"/><Relationship Id="rId26" Type="http://schemas.openxmlformats.org/officeDocument/2006/relationships/oleObject" Target="../embeddings/oleObject31.bin"/><Relationship Id="rId21" Type="http://schemas.openxmlformats.org/officeDocument/2006/relationships/image" Target="../media/image28.wmf"/><Relationship Id="rId34" Type="http://schemas.openxmlformats.org/officeDocument/2006/relationships/oleObject" Target="../embeddings/oleObject35.bin"/><Relationship Id="rId7" Type="http://schemas.openxmlformats.org/officeDocument/2006/relationships/image" Target="../media/image21.wmf"/><Relationship Id="rId12" Type="http://schemas.openxmlformats.org/officeDocument/2006/relationships/oleObject" Target="../embeddings/oleObject24.bin"/><Relationship Id="rId17" Type="http://schemas.openxmlformats.org/officeDocument/2006/relationships/image" Target="../media/image26.wmf"/><Relationship Id="rId25" Type="http://schemas.openxmlformats.org/officeDocument/2006/relationships/image" Target="../media/image30.wmf"/><Relationship Id="rId33" Type="http://schemas.openxmlformats.org/officeDocument/2006/relationships/image" Target="../media/image34.wmf"/><Relationship Id="rId2" Type="http://schemas.openxmlformats.org/officeDocument/2006/relationships/slideLayout" Target="../slideLayouts/slideLayout2.xml"/><Relationship Id="rId16" Type="http://schemas.openxmlformats.org/officeDocument/2006/relationships/oleObject" Target="../embeddings/oleObject26.bin"/><Relationship Id="rId20" Type="http://schemas.openxmlformats.org/officeDocument/2006/relationships/oleObject" Target="../embeddings/oleObject28.bin"/><Relationship Id="rId29" Type="http://schemas.openxmlformats.org/officeDocument/2006/relationships/image" Target="../media/image32.wmf"/><Relationship Id="rId1" Type="http://schemas.openxmlformats.org/officeDocument/2006/relationships/vmlDrawing" Target="../drawings/vmlDrawing3.vml"/><Relationship Id="rId6" Type="http://schemas.openxmlformats.org/officeDocument/2006/relationships/oleObject" Target="../embeddings/oleObject21.bin"/><Relationship Id="rId11" Type="http://schemas.openxmlformats.org/officeDocument/2006/relationships/image" Target="../media/image23.wmf"/><Relationship Id="rId24" Type="http://schemas.openxmlformats.org/officeDocument/2006/relationships/oleObject" Target="../embeddings/oleObject30.bin"/><Relationship Id="rId32" Type="http://schemas.openxmlformats.org/officeDocument/2006/relationships/oleObject" Target="../embeddings/oleObject34.bin"/><Relationship Id="rId37" Type="http://schemas.openxmlformats.org/officeDocument/2006/relationships/image" Target="../media/image36.wmf"/><Relationship Id="rId5" Type="http://schemas.openxmlformats.org/officeDocument/2006/relationships/image" Target="../media/image20.wmf"/><Relationship Id="rId15" Type="http://schemas.openxmlformats.org/officeDocument/2006/relationships/image" Target="../media/image25.wmf"/><Relationship Id="rId23" Type="http://schemas.openxmlformats.org/officeDocument/2006/relationships/image" Target="../media/image29.wmf"/><Relationship Id="rId28" Type="http://schemas.openxmlformats.org/officeDocument/2006/relationships/oleObject" Target="../embeddings/oleObject32.bin"/><Relationship Id="rId36" Type="http://schemas.openxmlformats.org/officeDocument/2006/relationships/oleObject" Target="../embeddings/oleObject36.bin"/><Relationship Id="rId10" Type="http://schemas.openxmlformats.org/officeDocument/2006/relationships/oleObject" Target="../embeddings/oleObject23.bin"/><Relationship Id="rId19" Type="http://schemas.openxmlformats.org/officeDocument/2006/relationships/image" Target="../media/image27.wmf"/><Relationship Id="rId31" Type="http://schemas.openxmlformats.org/officeDocument/2006/relationships/image" Target="../media/image33.wmf"/><Relationship Id="rId4" Type="http://schemas.openxmlformats.org/officeDocument/2006/relationships/oleObject" Target="../embeddings/oleObject20.bin"/><Relationship Id="rId9" Type="http://schemas.openxmlformats.org/officeDocument/2006/relationships/image" Target="../media/image22.wmf"/><Relationship Id="rId14" Type="http://schemas.openxmlformats.org/officeDocument/2006/relationships/oleObject" Target="../embeddings/oleObject25.bin"/><Relationship Id="rId22" Type="http://schemas.openxmlformats.org/officeDocument/2006/relationships/oleObject" Target="../embeddings/oleObject29.bin"/><Relationship Id="rId27" Type="http://schemas.openxmlformats.org/officeDocument/2006/relationships/image" Target="../media/image31.wmf"/><Relationship Id="rId30" Type="http://schemas.openxmlformats.org/officeDocument/2006/relationships/oleObject" Target="../embeddings/oleObject33.bin"/><Relationship Id="rId35" Type="http://schemas.openxmlformats.org/officeDocument/2006/relationships/image" Target="../media/image35.wmf"/><Relationship Id="rId8" Type="http://schemas.openxmlformats.org/officeDocument/2006/relationships/oleObject" Target="../embeddings/oleObject22.bin"/><Relationship Id="rId3"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diagramData" Target="../diagrams/data2.xml"/><Relationship Id="rId18" Type="http://schemas.openxmlformats.org/officeDocument/2006/relationships/oleObject" Target="../embeddings/oleObject39.bin"/><Relationship Id="rId3" Type="http://schemas.openxmlformats.org/officeDocument/2006/relationships/notesSlide" Target="../notesSlides/notesSlide4.xml"/><Relationship Id="rId7" Type="http://schemas.openxmlformats.org/officeDocument/2006/relationships/diagramColors" Target="../diagrams/colors1.xml"/><Relationship Id="rId12" Type="http://schemas.openxmlformats.org/officeDocument/2006/relationships/image" Target="../media/image38.wmf"/><Relationship Id="rId17" Type="http://schemas.microsoft.com/office/2007/relationships/diagramDrawing" Target="../diagrams/drawing2.xml"/><Relationship Id="rId2" Type="http://schemas.openxmlformats.org/officeDocument/2006/relationships/slideLayout" Target="../slideLayouts/slideLayout2.xml"/><Relationship Id="rId16" Type="http://schemas.openxmlformats.org/officeDocument/2006/relationships/diagramColors" Target="../diagrams/colors2.xml"/><Relationship Id="rId1" Type="http://schemas.openxmlformats.org/officeDocument/2006/relationships/vmlDrawing" Target="../drawings/vmlDrawing4.vml"/><Relationship Id="rId6" Type="http://schemas.openxmlformats.org/officeDocument/2006/relationships/diagramQuickStyle" Target="../diagrams/quickStyle1.xml"/><Relationship Id="rId11" Type="http://schemas.openxmlformats.org/officeDocument/2006/relationships/oleObject" Target="../embeddings/oleObject38.bin"/><Relationship Id="rId5" Type="http://schemas.openxmlformats.org/officeDocument/2006/relationships/diagramLayout" Target="../diagrams/layout1.xml"/><Relationship Id="rId15" Type="http://schemas.openxmlformats.org/officeDocument/2006/relationships/diagramQuickStyle" Target="../diagrams/quickStyle2.xml"/><Relationship Id="rId10" Type="http://schemas.openxmlformats.org/officeDocument/2006/relationships/image" Target="../media/image37.wmf"/><Relationship Id="rId19" Type="http://schemas.openxmlformats.org/officeDocument/2006/relationships/image" Target="../media/image39.wmf"/><Relationship Id="rId4" Type="http://schemas.openxmlformats.org/officeDocument/2006/relationships/diagramData" Target="../diagrams/data1.xml"/><Relationship Id="rId9" Type="http://schemas.openxmlformats.org/officeDocument/2006/relationships/oleObject" Target="../embeddings/oleObject37.bin"/><Relationship Id="rId1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oleObject" Target="../embeddings/oleObject46.bin"/><Relationship Id="rId18" Type="http://schemas.openxmlformats.org/officeDocument/2006/relationships/image" Target="../media/image43.wmf"/><Relationship Id="rId3" Type="http://schemas.openxmlformats.org/officeDocument/2006/relationships/notesSlide" Target="../notesSlides/notesSlide5.xml"/><Relationship Id="rId21" Type="http://schemas.openxmlformats.org/officeDocument/2006/relationships/oleObject" Target="../embeddings/oleObject50.bin"/><Relationship Id="rId7" Type="http://schemas.openxmlformats.org/officeDocument/2006/relationships/oleObject" Target="../embeddings/oleObject42.bin"/><Relationship Id="rId12" Type="http://schemas.openxmlformats.org/officeDocument/2006/relationships/oleObject" Target="../embeddings/oleObject45.bin"/><Relationship Id="rId17" Type="http://schemas.openxmlformats.org/officeDocument/2006/relationships/oleObject" Target="../embeddings/oleObject48.bin"/><Relationship Id="rId2" Type="http://schemas.openxmlformats.org/officeDocument/2006/relationships/slideLayout" Target="../slideLayouts/slideLayout2.xml"/><Relationship Id="rId16" Type="http://schemas.openxmlformats.org/officeDocument/2006/relationships/image" Target="../media/image42.wmf"/><Relationship Id="rId20" Type="http://schemas.openxmlformats.org/officeDocument/2006/relationships/image" Target="../media/image44.wmf"/><Relationship Id="rId1" Type="http://schemas.openxmlformats.org/officeDocument/2006/relationships/vmlDrawing" Target="../drawings/vmlDrawing5.vml"/><Relationship Id="rId6" Type="http://schemas.openxmlformats.org/officeDocument/2006/relationships/oleObject" Target="../embeddings/oleObject41.bin"/><Relationship Id="rId11" Type="http://schemas.openxmlformats.org/officeDocument/2006/relationships/image" Target="../media/image10.wmf"/><Relationship Id="rId24" Type="http://schemas.openxmlformats.org/officeDocument/2006/relationships/image" Target="../media/image46.wmf"/><Relationship Id="rId5" Type="http://schemas.openxmlformats.org/officeDocument/2006/relationships/image" Target="../media/image40.wmf"/><Relationship Id="rId15" Type="http://schemas.openxmlformats.org/officeDocument/2006/relationships/oleObject" Target="../embeddings/oleObject47.bin"/><Relationship Id="rId23" Type="http://schemas.openxmlformats.org/officeDocument/2006/relationships/oleObject" Target="../embeddings/oleObject51.bin"/><Relationship Id="rId10" Type="http://schemas.openxmlformats.org/officeDocument/2006/relationships/oleObject" Target="../embeddings/oleObject44.bin"/><Relationship Id="rId19" Type="http://schemas.openxmlformats.org/officeDocument/2006/relationships/oleObject" Target="../embeddings/oleObject49.bin"/><Relationship Id="rId4" Type="http://schemas.openxmlformats.org/officeDocument/2006/relationships/oleObject" Target="../embeddings/oleObject40.bin"/><Relationship Id="rId9" Type="http://schemas.openxmlformats.org/officeDocument/2006/relationships/oleObject" Target="../embeddings/oleObject43.bin"/><Relationship Id="rId14" Type="http://schemas.openxmlformats.org/officeDocument/2006/relationships/image" Target="../media/image41.wmf"/><Relationship Id="rId22" Type="http://schemas.openxmlformats.org/officeDocument/2006/relationships/image" Target="../media/image45.w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1651000"/>
            <a:ext cx="7442199" cy="2728128"/>
          </a:xfrm>
        </p:spPr>
        <p:txBody>
          <a:bodyPr anchor="ctr" anchorCtr="0">
            <a:normAutofit/>
          </a:bodyPr>
          <a:lstStyle/>
          <a:p>
            <a:pPr fontAlgn="ctr">
              <a:lnSpc>
                <a:spcPct val="100000"/>
              </a:lnSpc>
              <a:spcBef>
                <a:spcPts val="0"/>
              </a:spcBef>
              <a:spcAft>
                <a:spcPts val="1200"/>
              </a:spcAft>
            </a:pPr>
            <a:r>
              <a:rPr lang="zh-CN" altLang="en-US"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智能网络层析成像</a:t>
            </a:r>
            <a:br>
              <a:rPr lang="en-US" altLang="zh-CN"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br>
            <a:r>
              <a:rPr lang="en-US" altLang="zh-CN"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zh-CN" altLang="en-US" sz="2800" b="1" dirty="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基于增强学习的网络拥塞链路识别</a:t>
            </a:r>
            <a:br>
              <a:rPr lang="en-US" altLang="zh-CN" dirty="0">
                <a:effectLst>
                  <a:outerShdw blurRad="38100" dist="38100" dir="2700000" algn="tl">
                    <a:srgbClr val="000000">
                      <a:alpha val="43137"/>
                    </a:srgbClr>
                  </a:outerShdw>
                </a:effectLst>
              </a:rPr>
            </a:br>
            <a:r>
              <a:rPr lang="en-US" altLang="zh-CN" sz="2000" b="1" dirty="0">
                <a:solidFill>
                  <a:schemeClr val="bg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Reinforcement Learning Based Network Congestion Identification</a:t>
            </a:r>
            <a:endParaRPr lang="zh-CN" altLang="en-US" sz="2000" b="1" dirty="0">
              <a:solidFill>
                <a:schemeClr val="bg2">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a:xfrm>
            <a:off x="1696385" y="5053903"/>
            <a:ext cx="4049427" cy="957431"/>
          </a:xfrm>
        </p:spPr>
        <p:txBody>
          <a:bodyPr>
            <a:noAutofit/>
          </a:bodyPr>
          <a:lstStyle/>
          <a:p>
            <a:r>
              <a:rPr lang="zh-CN" altLang="en-US" sz="4000" b="1" dirty="0">
                <a:latin typeface="黑体" panose="02010609060101010101" pitchFamily="49" charset="-122"/>
                <a:ea typeface="黑体" panose="02010609060101010101" pitchFamily="49" charset="-122"/>
              </a:rPr>
              <a:t>报告人：</a:t>
            </a:r>
            <a:r>
              <a:rPr lang="zh-CN" altLang="en-US" sz="4000" b="1" dirty="0">
                <a:latin typeface="迷你简启体" panose="03000509000000000000" pitchFamily="65" charset="-122"/>
                <a:ea typeface="迷你简启体" panose="03000509000000000000" pitchFamily="65" charset="-122"/>
              </a:rPr>
              <a:t>潘胜利</a:t>
            </a:r>
            <a:endParaRPr lang="en-US" altLang="zh-CN" sz="4000" b="1" dirty="0">
              <a:latin typeface="迷你简启体" panose="03000509000000000000" pitchFamily="65" charset="-122"/>
              <a:ea typeface="迷你简启体" panose="03000509000000000000" pitchFamily="65" charset="-122"/>
            </a:endParaRPr>
          </a:p>
          <a:p>
            <a:r>
              <a:rPr lang="en-US" altLang="zh-CN" sz="1600" b="1" dirty="0">
                <a:solidFill>
                  <a:schemeClr val="bg2">
                    <a:lumMod val="75000"/>
                  </a:schemeClr>
                </a:solidFill>
                <a:latin typeface="Comic Sans MS" panose="030F0702030302020204" pitchFamily="66" charset="0"/>
              </a:rPr>
              <a:t>pansl@cug.edu.cn</a:t>
            </a:r>
            <a:endParaRPr lang="zh-CN" altLang="en-US" sz="1600" b="1" dirty="0">
              <a:solidFill>
                <a:schemeClr val="bg2">
                  <a:lumMod val="75000"/>
                </a:schemeClr>
              </a:solidFill>
              <a:latin typeface="Comic Sans MS" panose="030F0702030302020204" pitchFamily="66" charset="0"/>
            </a:endParaRPr>
          </a:p>
        </p:txBody>
      </p:sp>
      <p:sp>
        <p:nvSpPr>
          <p:cNvPr id="4" name="文本框 3">
            <a:extLst>
              <a:ext uri="{FF2B5EF4-FFF2-40B4-BE49-F238E27FC236}">
                <a16:creationId xmlns:a16="http://schemas.microsoft.com/office/drawing/2014/main" id="{99EF0FCE-7B65-4845-9B32-F56C44E538E1}"/>
              </a:ext>
            </a:extLst>
          </p:cNvPr>
          <p:cNvSpPr txBox="1"/>
          <p:nvPr/>
        </p:nvSpPr>
        <p:spPr>
          <a:xfrm>
            <a:off x="3738880" y="6868160"/>
            <a:ext cx="184731" cy="369332"/>
          </a:xfrm>
          <a:prstGeom prst="rect">
            <a:avLst/>
          </a:prstGeom>
          <a:noFill/>
        </p:spPr>
        <p:txBody>
          <a:bodyPr wrap="none" rtlCol="0">
            <a:spAutoFit/>
          </a:bodyPr>
          <a:lstStyle/>
          <a:p>
            <a:endParaRPr kumimoji="1" lang="zh-CN" altLang="en-US"/>
          </a:p>
        </p:txBody>
      </p:sp>
    </p:spTree>
    <p:extLst>
      <p:ext uri="{BB962C8B-B14F-4D97-AF65-F5344CB8AC3E}">
        <p14:creationId xmlns:p14="http://schemas.microsoft.com/office/powerpoint/2010/main" val="28214832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484533" y="1837086"/>
            <a:ext cx="4241800" cy="523220"/>
          </a:xfrm>
          <a:prstGeom prst="rect">
            <a:avLst/>
          </a:prstGeom>
          <a:solidFill>
            <a:schemeClr val="bg1"/>
          </a:solidFill>
          <a:ln w="19050">
            <a:solidFill>
              <a:srgbClr val="3C82C4"/>
            </a:solidFill>
          </a:ln>
          <a:effectLst>
            <a:outerShdw blurRad="50800" dist="38100" dir="2700000" algn="tl" rotWithShape="0">
              <a:prstClr val="black">
                <a:alpha val="40000"/>
              </a:prstClr>
            </a:outerShdw>
          </a:effectLst>
        </p:spPr>
        <p:txBody>
          <a:bodyPr wrap="square" rtlCol="0">
            <a:spAutoFit/>
          </a:bodyPr>
          <a:lstStyle/>
          <a:p>
            <a:pPr algn="ctr"/>
            <a:r>
              <a:rPr lang="zh-CN" altLang="en-US" sz="2800" dirty="0">
                <a:latin typeface="黑体" panose="02010609060101010101" pitchFamily="49" charset="-122"/>
                <a:ea typeface="黑体" panose="02010609060101010101" pitchFamily="49" charset="-122"/>
              </a:rPr>
              <a:t>网络拥塞链路识别</a:t>
            </a:r>
          </a:p>
        </p:txBody>
      </p:sp>
      <p:sp>
        <p:nvSpPr>
          <p:cNvPr id="49" name="矩形 48"/>
          <p:cNvSpPr/>
          <p:nvPr/>
        </p:nvSpPr>
        <p:spPr>
          <a:xfrm>
            <a:off x="1422400" y="2354822"/>
            <a:ext cx="160866" cy="573808"/>
          </a:xfrm>
          <a:prstGeom prst="rect">
            <a:avLst/>
          </a:prstGeom>
          <a:solidFill>
            <a:schemeClr val="bg1"/>
          </a:solidFill>
          <a:ln>
            <a:solidFill>
              <a:srgbClr val="3C8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内容提要</a:t>
            </a:r>
          </a:p>
        </p:txBody>
      </p:sp>
      <p:sp>
        <p:nvSpPr>
          <p:cNvPr id="41" name="文本框 40"/>
          <p:cNvSpPr txBox="1"/>
          <p:nvPr/>
        </p:nvSpPr>
        <p:spPr>
          <a:xfrm>
            <a:off x="990601" y="1837267"/>
            <a:ext cx="3962400" cy="523220"/>
          </a:xfrm>
          <a:prstGeom prst="rect">
            <a:avLst/>
          </a:prstGeom>
          <a:solidFill>
            <a:schemeClr val="bg1"/>
          </a:solidFill>
          <a:ln w="19050">
            <a:solidFill>
              <a:srgbClr val="3C82C4"/>
            </a:solidFill>
          </a:ln>
          <a:effectLst>
            <a:outerShdw blurRad="50800" dist="38100" dir="2700000" algn="tl" rotWithShape="0">
              <a:prstClr val="black">
                <a:alpha val="40000"/>
              </a:prstClr>
            </a:outerShdw>
          </a:effectLst>
        </p:spPr>
        <p:txBody>
          <a:bodyPr wrap="square" rtlCol="0">
            <a:spAutoFit/>
          </a:bodyPr>
          <a:lstStyle/>
          <a:p>
            <a:pPr algn="ctr"/>
            <a:r>
              <a:rPr lang="zh-CN" altLang="en-US" sz="2800" dirty="0">
                <a:latin typeface="黑体" panose="02010609060101010101" pitchFamily="49" charset="-122"/>
                <a:ea typeface="黑体" panose="02010609060101010101" pitchFamily="49" charset="-122"/>
              </a:rPr>
              <a:t>增强学习</a:t>
            </a:r>
          </a:p>
        </p:txBody>
      </p:sp>
      <p:sp>
        <p:nvSpPr>
          <p:cNvPr id="44" name="日期占位符 43"/>
          <p:cNvSpPr>
            <a:spLocks noGrp="1"/>
          </p:cNvSpPr>
          <p:nvPr>
            <p:ph type="dt" sz="half" idx="10"/>
          </p:nvPr>
        </p:nvSpPr>
        <p:spPr/>
        <p:txBody>
          <a:bodyPr/>
          <a:lstStyle/>
          <a:p>
            <a:fld id="{1C55B8E3-2985-44D1-A6CA-10B39C3CB65E}" type="datetime3">
              <a:rPr lang="en-US" altLang="zh-CN" smtClean="0"/>
              <a:t>5 February 2020</a:t>
            </a:fld>
            <a:endParaRPr lang="zh-CN" altLang="en-US"/>
          </a:p>
        </p:txBody>
      </p:sp>
      <p:sp>
        <p:nvSpPr>
          <p:cNvPr id="43" name="文本框 42"/>
          <p:cNvSpPr txBox="1"/>
          <p:nvPr/>
        </p:nvSpPr>
        <p:spPr>
          <a:xfrm>
            <a:off x="1320799" y="2797165"/>
            <a:ext cx="3242733" cy="2723823"/>
          </a:xfrm>
          <a:prstGeom prst="rect">
            <a:avLst/>
          </a:prstGeom>
          <a:solidFill>
            <a:schemeClr val="bg1"/>
          </a:solidFill>
          <a:ln w="28575">
            <a:solidFill>
              <a:srgbClr val="3C82C4"/>
            </a:solidFill>
          </a:ln>
        </p:spPr>
        <p:txBody>
          <a:bodyPr wrap="square" rtlCol="0">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rPr>
              <a:t>增强学习概览</a:t>
            </a:r>
            <a:endParaRPr lang="en-US" altLang="zh-CN" dirty="0">
              <a:latin typeface="Times New Roman" panose="02020603050405020304" pitchFamily="18" charset="0"/>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rPr>
              <a:t>增强学习问题模型</a:t>
            </a:r>
            <a:endParaRPr lang="en-US" altLang="zh-CN" dirty="0">
              <a:latin typeface="Times New Roman" panose="02020603050405020304" pitchFamily="18" charset="0"/>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rPr>
              <a:t>增强学习理论框架：</a:t>
            </a:r>
            <a:r>
              <a:rPr lang="en-US" altLang="zh-CN" dirty="0">
                <a:latin typeface="Times New Roman" panose="02020603050405020304" pitchFamily="18" charset="0"/>
                <a:ea typeface="黑体" panose="02010609060101010101" pitchFamily="49" charset="-122"/>
              </a:rPr>
              <a:t>MDP</a:t>
            </a:r>
          </a:p>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rPr>
              <a:t>增强学习典型算法：</a:t>
            </a:r>
            <a:endParaRPr lang="en-US" altLang="zh-CN" dirty="0">
              <a:latin typeface="Times New Roman" panose="02020603050405020304" pitchFamily="18" charset="0"/>
              <a:ea typeface="黑体" panose="02010609060101010101" pitchFamily="49" charset="-122"/>
            </a:endParaRPr>
          </a:p>
          <a:p>
            <a:pPr>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dirty="0">
                <a:latin typeface="Times New Roman" panose="02020603050405020304" pitchFamily="18" charset="0"/>
                <a:ea typeface="黑体" panose="02010609060101010101" pitchFamily="49" charset="-122"/>
                <a:cs typeface="Times New Roman" panose="02020603050405020304" pitchFamily="18" charset="0"/>
              </a:rPr>
              <a:t>Q-learning</a:t>
            </a:r>
          </a:p>
          <a:p>
            <a:pPr marL="285750" indent="-285750">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增强学习适用场景与存在的问题</a:t>
            </a:r>
          </a:p>
        </p:txBody>
      </p:sp>
      <p:sp>
        <p:nvSpPr>
          <p:cNvPr id="51" name="矩形 50"/>
          <p:cNvSpPr/>
          <p:nvPr/>
        </p:nvSpPr>
        <p:spPr>
          <a:xfrm>
            <a:off x="7992534" y="2341706"/>
            <a:ext cx="160866" cy="573808"/>
          </a:xfrm>
          <a:prstGeom prst="rect">
            <a:avLst/>
          </a:prstGeom>
          <a:solidFill>
            <a:schemeClr val="bg1"/>
          </a:solidFill>
          <a:ln>
            <a:solidFill>
              <a:srgbClr val="3C8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7484533" y="1828619"/>
            <a:ext cx="4241800" cy="523220"/>
          </a:xfrm>
          <a:prstGeom prst="rect">
            <a:avLst/>
          </a:prstGeom>
          <a:solidFill>
            <a:srgbClr val="3C82C4"/>
          </a:solidFill>
          <a:ln w="19050">
            <a:solidFill>
              <a:srgbClr val="3C82C4"/>
            </a:solidFill>
          </a:ln>
          <a:effectLst>
            <a:outerShdw blurRad="50800" dist="38100" dir="2700000" algn="tl" rotWithShape="0">
              <a:prstClr val="black">
                <a:alpha val="40000"/>
              </a:prstClr>
            </a:outerShdw>
          </a:effectLst>
        </p:spPr>
        <p:txBody>
          <a:bodyPr wrap="square" rtlCol="0">
            <a:spAutoFit/>
          </a:bodyPr>
          <a:lstStyle/>
          <a:p>
            <a:pPr algn="ctr"/>
            <a:r>
              <a:rPr lang="zh-CN" altLang="en-US" sz="2800" dirty="0">
                <a:solidFill>
                  <a:schemeClr val="bg1"/>
                </a:solidFill>
                <a:latin typeface="黑体" panose="02010609060101010101" pitchFamily="49" charset="-122"/>
                <a:ea typeface="黑体" panose="02010609060101010101" pitchFamily="49" charset="-122"/>
              </a:rPr>
              <a:t>网络拥塞链路识别</a:t>
            </a:r>
          </a:p>
        </p:txBody>
      </p:sp>
      <p:sp>
        <p:nvSpPr>
          <p:cNvPr id="53" name="文本框 52"/>
          <p:cNvSpPr txBox="1"/>
          <p:nvPr/>
        </p:nvSpPr>
        <p:spPr>
          <a:xfrm>
            <a:off x="7907867" y="2796984"/>
            <a:ext cx="3445933" cy="2585323"/>
          </a:xfrm>
          <a:prstGeom prst="rect">
            <a:avLst/>
          </a:prstGeom>
          <a:solidFill>
            <a:schemeClr val="bg1"/>
          </a:solidFill>
          <a:ln w="28575">
            <a:solidFill>
              <a:srgbClr val="3C82C4"/>
            </a:solidFill>
          </a:ln>
        </p:spPr>
        <p:txBody>
          <a:bodyPr wrap="square" rtlCol="0">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rPr>
              <a:t>网络拥塞链路识别简介</a:t>
            </a:r>
            <a:endParaRPr lang="en-US" altLang="zh-CN" dirty="0">
              <a:latin typeface="Times New Roman" panose="02020603050405020304" pitchFamily="18" charset="0"/>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rPr>
              <a:t>网络布尔层析成像反问题模型</a:t>
            </a:r>
            <a:endParaRPr lang="en-US" altLang="zh-CN" dirty="0">
              <a:latin typeface="Times New Roman" panose="02020603050405020304" pitchFamily="18" charset="0"/>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rPr>
              <a:t>网络布尔层析成像唯一解定理</a:t>
            </a:r>
            <a:endParaRPr lang="en-US" altLang="zh-CN" dirty="0">
              <a:latin typeface="Times New Roman" panose="02020603050405020304" pitchFamily="18" charset="0"/>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rPr>
              <a:t>基于</a:t>
            </a:r>
            <a:r>
              <a:rPr lang="en-US" altLang="zh-CN" dirty="0">
                <a:latin typeface="Times New Roman" panose="02020603050405020304" pitchFamily="18" charset="0"/>
                <a:ea typeface="黑体" panose="02010609060101010101" pitchFamily="49" charset="-122"/>
              </a:rPr>
              <a:t>Q-learning</a:t>
            </a:r>
            <a:r>
              <a:rPr lang="zh-CN" altLang="en-US" dirty="0">
                <a:latin typeface="Times New Roman" panose="02020603050405020304" pitchFamily="18" charset="0"/>
                <a:ea typeface="黑体" panose="02010609060101010101" pitchFamily="49" charset="-122"/>
              </a:rPr>
              <a:t>的网络拥塞链路识别方法</a:t>
            </a:r>
            <a:endParaRPr lang="en-US" altLang="zh-CN" dirty="0">
              <a:latin typeface="Times New Roman" panose="02020603050405020304" pitchFamily="18" charset="0"/>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rPr>
              <a:t>仿真实验结果</a:t>
            </a:r>
          </a:p>
        </p:txBody>
      </p:sp>
      <p:sp>
        <p:nvSpPr>
          <p:cNvPr id="60" name="settings_301802"/>
          <p:cNvSpPr>
            <a:spLocks noChangeAspect="1"/>
          </p:cNvSpPr>
          <p:nvPr/>
        </p:nvSpPr>
        <p:spPr bwMode="auto">
          <a:xfrm rot="20726575">
            <a:off x="6702464" y="3307789"/>
            <a:ext cx="1259338" cy="1257436"/>
          </a:xfrm>
          <a:custGeom>
            <a:avLst/>
            <a:gdLst>
              <a:gd name="connsiteX0" fmla="*/ 303749 w 607639"/>
              <a:gd name="connsiteY0" fmla="*/ 202824 h 606722"/>
              <a:gd name="connsiteX1" fmla="*/ 203091 w 607639"/>
              <a:gd name="connsiteY1" fmla="*/ 303325 h 606722"/>
              <a:gd name="connsiteX2" fmla="*/ 303749 w 607639"/>
              <a:gd name="connsiteY2" fmla="*/ 403916 h 606722"/>
              <a:gd name="connsiteX3" fmla="*/ 404496 w 607639"/>
              <a:gd name="connsiteY3" fmla="*/ 303325 h 606722"/>
              <a:gd name="connsiteX4" fmla="*/ 303749 w 607639"/>
              <a:gd name="connsiteY4" fmla="*/ 202824 h 606722"/>
              <a:gd name="connsiteX5" fmla="*/ 303749 w 607639"/>
              <a:gd name="connsiteY5" fmla="*/ 166746 h 606722"/>
              <a:gd name="connsiteX6" fmla="*/ 440540 w 607639"/>
              <a:gd name="connsiteY6" fmla="*/ 303325 h 606722"/>
              <a:gd name="connsiteX7" fmla="*/ 303749 w 607639"/>
              <a:gd name="connsiteY7" fmla="*/ 439905 h 606722"/>
              <a:gd name="connsiteX8" fmla="*/ 166958 w 607639"/>
              <a:gd name="connsiteY8" fmla="*/ 303325 h 606722"/>
              <a:gd name="connsiteX9" fmla="*/ 303749 w 607639"/>
              <a:gd name="connsiteY9" fmla="*/ 166746 h 606722"/>
              <a:gd name="connsiteX10" fmla="*/ 303776 w 607639"/>
              <a:gd name="connsiteY10" fmla="*/ 142759 h 606722"/>
              <a:gd name="connsiteX11" fmla="*/ 142952 w 607639"/>
              <a:gd name="connsiteY11" fmla="*/ 303352 h 606722"/>
              <a:gd name="connsiteX12" fmla="*/ 303776 w 607639"/>
              <a:gd name="connsiteY12" fmla="*/ 464034 h 606722"/>
              <a:gd name="connsiteX13" fmla="*/ 464688 w 607639"/>
              <a:gd name="connsiteY13" fmla="*/ 303352 h 606722"/>
              <a:gd name="connsiteX14" fmla="*/ 303776 w 607639"/>
              <a:gd name="connsiteY14" fmla="*/ 142759 h 606722"/>
              <a:gd name="connsiteX15" fmla="*/ 303776 w 607639"/>
              <a:gd name="connsiteY15" fmla="*/ 106766 h 606722"/>
              <a:gd name="connsiteX16" fmla="*/ 500733 w 607639"/>
              <a:gd name="connsiteY16" fmla="*/ 303352 h 606722"/>
              <a:gd name="connsiteX17" fmla="*/ 303776 w 607639"/>
              <a:gd name="connsiteY17" fmla="*/ 500027 h 606722"/>
              <a:gd name="connsiteX18" fmla="*/ 106907 w 607639"/>
              <a:gd name="connsiteY18" fmla="*/ 303352 h 606722"/>
              <a:gd name="connsiteX19" fmla="*/ 303776 w 607639"/>
              <a:gd name="connsiteY19" fmla="*/ 106766 h 606722"/>
              <a:gd name="connsiteX20" fmla="*/ 269063 w 607639"/>
              <a:gd name="connsiteY20" fmla="*/ 36082 h 606722"/>
              <a:gd name="connsiteX21" fmla="*/ 269063 w 607639"/>
              <a:gd name="connsiteY21" fmla="*/ 84605 h 606722"/>
              <a:gd name="connsiteX22" fmla="*/ 255000 w 607639"/>
              <a:gd name="connsiteY22" fmla="*/ 87805 h 606722"/>
              <a:gd name="connsiteX23" fmla="*/ 185665 w 607639"/>
              <a:gd name="connsiteY23" fmla="*/ 116510 h 606722"/>
              <a:gd name="connsiteX24" fmla="*/ 173471 w 607639"/>
              <a:gd name="connsiteY24" fmla="*/ 124153 h 606722"/>
              <a:gd name="connsiteX25" fmla="*/ 139026 w 607639"/>
              <a:gd name="connsiteY25" fmla="*/ 89849 h 606722"/>
              <a:gd name="connsiteX26" fmla="*/ 89984 w 607639"/>
              <a:gd name="connsiteY26" fmla="*/ 138816 h 606722"/>
              <a:gd name="connsiteX27" fmla="*/ 124340 w 607639"/>
              <a:gd name="connsiteY27" fmla="*/ 173209 h 606722"/>
              <a:gd name="connsiteX28" fmla="*/ 116686 w 607639"/>
              <a:gd name="connsiteY28" fmla="*/ 185385 h 606722"/>
              <a:gd name="connsiteX29" fmla="*/ 87937 w 607639"/>
              <a:gd name="connsiteY29" fmla="*/ 254615 h 606722"/>
              <a:gd name="connsiteX30" fmla="*/ 84733 w 607639"/>
              <a:gd name="connsiteY30" fmla="*/ 268657 h 606722"/>
              <a:gd name="connsiteX31" fmla="*/ 36136 w 607639"/>
              <a:gd name="connsiteY31" fmla="*/ 268657 h 606722"/>
              <a:gd name="connsiteX32" fmla="*/ 36136 w 607639"/>
              <a:gd name="connsiteY32" fmla="*/ 337976 h 606722"/>
              <a:gd name="connsiteX33" fmla="*/ 84733 w 607639"/>
              <a:gd name="connsiteY33" fmla="*/ 337976 h 606722"/>
              <a:gd name="connsiteX34" fmla="*/ 87937 w 607639"/>
              <a:gd name="connsiteY34" fmla="*/ 352107 h 606722"/>
              <a:gd name="connsiteX35" fmla="*/ 116686 w 607639"/>
              <a:gd name="connsiteY35" fmla="*/ 421337 h 606722"/>
              <a:gd name="connsiteX36" fmla="*/ 124340 w 607639"/>
              <a:gd name="connsiteY36" fmla="*/ 433513 h 606722"/>
              <a:gd name="connsiteX37" fmla="*/ 89984 w 607639"/>
              <a:gd name="connsiteY37" fmla="*/ 467817 h 606722"/>
              <a:gd name="connsiteX38" fmla="*/ 139026 w 607639"/>
              <a:gd name="connsiteY38" fmla="*/ 516873 h 606722"/>
              <a:gd name="connsiteX39" fmla="*/ 173471 w 607639"/>
              <a:gd name="connsiteY39" fmla="*/ 482480 h 606722"/>
              <a:gd name="connsiteX40" fmla="*/ 185665 w 607639"/>
              <a:gd name="connsiteY40" fmla="*/ 490212 h 606722"/>
              <a:gd name="connsiteX41" fmla="*/ 255000 w 607639"/>
              <a:gd name="connsiteY41" fmla="*/ 518917 h 606722"/>
              <a:gd name="connsiteX42" fmla="*/ 269063 w 607639"/>
              <a:gd name="connsiteY42" fmla="*/ 522117 h 606722"/>
              <a:gd name="connsiteX43" fmla="*/ 269063 w 607639"/>
              <a:gd name="connsiteY43" fmla="*/ 570640 h 606722"/>
              <a:gd name="connsiteX44" fmla="*/ 338487 w 607639"/>
              <a:gd name="connsiteY44" fmla="*/ 570640 h 606722"/>
              <a:gd name="connsiteX45" fmla="*/ 338487 w 607639"/>
              <a:gd name="connsiteY45" fmla="*/ 522117 h 606722"/>
              <a:gd name="connsiteX46" fmla="*/ 352639 w 607639"/>
              <a:gd name="connsiteY46" fmla="*/ 518917 h 606722"/>
              <a:gd name="connsiteX47" fmla="*/ 421974 w 607639"/>
              <a:gd name="connsiteY47" fmla="*/ 490212 h 606722"/>
              <a:gd name="connsiteX48" fmla="*/ 434168 w 607639"/>
              <a:gd name="connsiteY48" fmla="*/ 482480 h 606722"/>
              <a:gd name="connsiteX49" fmla="*/ 468524 w 607639"/>
              <a:gd name="connsiteY49" fmla="*/ 516873 h 606722"/>
              <a:gd name="connsiteX50" fmla="*/ 517655 w 607639"/>
              <a:gd name="connsiteY50" fmla="*/ 467817 h 606722"/>
              <a:gd name="connsiteX51" fmla="*/ 483210 w 607639"/>
              <a:gd name="connsiteY51" fmla="*/ 433513 h 606722"/>
              <a:gd name="connsiteX52" fmla="*/ 490953 w 607639"/>
              <a:gd name="connsiteY52" fmla="*/ 421337 h 606722"/>
              <a:gd name="connsiteX53" fmla="*/ 519702 w 607639"/>
              <a:gd name="connsiteY53" fmla="*/ 352107 h 606722"/>
              <a:gd name="connsiteX54" fmla="*/ 522906 w 607639"/>
              <a:gd name="connsiteY54" fmla="*/ 337976 h 606722"/>
              <a:gd name="connsiteX55" fmla="*/ 571503 w 607639"/>
              <a:gd name="connsiteY55" fmla="*/ 337976 h 606722"/>
              <a:gd name="connsiteX56" fmla="*/ 571503 w 607639"/>
              <a:gd name="connsiteY56" fmla="*/ 268657 h 606722"/>
              <a:gd name="connsiteX57" fmla="*/ 522906 w 607639"/>
              <a:gd name="connsiteY57" fmla="*/ 268657 h 606722"/>
              <a:gd name="connsiteX58" fmla="*/ 519702 w 607639"/>
              <a:gd name="connsiteY58" fmla="*/ 254615 h 606722"/>
              <a:gd name="connsiteX59" fmla="*/ 490953 w 607639"/>
              <a:gd name="connsiteY59" fmla="*/ 185385 h 606722"/>
              <a:gd name="connsiteX60" fmla="*/ 483210 w 607639"/>
              <a:gd name="connsiteY60" fmla="*/ 173209 h 606722"/>
              <a:gd name="connsiteX61" fmla="*/ 517655 w 607639"/>
              <a:gd name="connsiteY61" fmla="*/ 138816 h 606722"/>
              <a:gd name="connsiteX62" fmla="*/ 468524 w 607639"/>
              <a:gd name="connsiteY62" fmla="*/ 89849 h 606722"/>
              <a:gd name="connsiteX63" fmla="*/ 434168 w 607639"/>
              <a:gd name="connsiteY63" fmla="*/ 124153 h 606722"/>
              <a:gd name="connsiteX64" fmla="*/ 421974 w 607639"/>
              <a:gd name="connsiteY64" fmla="*/ 116510 h 606722"/>
              <a:gd name="connsiteX65" fmla="*/ 352639 w 607639"/>
              <a:gd name="connsiteY65" fmla="*/ 87805 h 606722"/>
              <a:gd name="connsiteX66" fmla="*/ 338487 w 607639"/>
              <a:gd name="connsiteY66" fmla="*/ 84605 h 606722"/>
              <a:gd name="connsiteX67" fmla="*/ 338487 w 607639"/>
              <a:gd name="connsiteY67" fmla="*/ 36082 h 606722"/>
              <a:gd name="connsiteX68" fmla="*/ 233016 w 607639"/>
              <a:gd name="connsiteY68" fmla="*/ 0 h 606722"/>
              <a:gd name="connsiteX69" fmla="*/ 374623 w 607639"/>
              <a:gd name="connsiteY69" fmla="*/ 0 h 606722"/>
              <a:gd name="connsiteX70" fmla="*/ 374623 w 607639"/>
              <a:gd name="connsiteY70" fmla="*/ 56166 h 606722"/>
              <a:gd name="connsiteX71" fmla="*/ 428738 w 607639"/>
              <a:gd name="connsiteY71" fmla="*/ 78562 h 606722"/>
              <a:gd name="connsiteX72" fmla="*/ 468524 w 607639"/>
              <a:gd name="connsiteY72" fmla="*/ 38837 h 606722"/>
              <a:gd name="connsiteX73" fmla="*/ 568655 w 607639"/>
              <a:gd name="connsiteY73" fmla="*/ 138816 h 606722"/>
              <a:gd name="connsiteX74" fmla="*/ 528869 w 607639"/>
              <a:gd name="connsiteY74" fmla="*/ 178542 h 606722"/>
              <a:gd name="connsiteX75" fmla="*/ 551299 w 607639"/>
              <a:gd name="connsiteY75" fmla="*/ 232664 h 606722"/>
              <a:gd name="connsiteX76" fmla="*/ 607639 w 607639"/>
              <a:gd name="connsiteY76" fmla="*/ 232664 h 606722"/>
              <a:gd name="connsiteX77" fmla="*/ 607639 w 607639"/>
              <a:gd name="connsiteY77" fmla="*/ 374058 h 606722"/>
              <a:gd name="connsiteX78" fmla="*/ 551299 w 607639"/>
              <a:gd name="connsiteY78" fmla="*/ 374058 h 606722"/>
              <a:gd name="connsiteX79" fmla="*/ 528869 w 607639"/>
              <a:gd name="connsiteY79" fmla="*/ 428091 h 606722"/>
              <a:gd name="connsiteX80" fmla="*/ 568655 w 607639"/>
              <a:gd name="connsiteY80" fmla="*/ 467817 h 606722"/>
              <a:gd name="connsiteX81" fmla="*/ 468524 w 607639"/>
              <a:gd name="connsiteY81" fmla="*/ 567797 h 606722"/>
              <a:gd name="connsiteX82" fmla="*/ 428738 w 607639"/>
              <a:gd name="connsiteY82" fmla="*/ 528071 h 606722"/>
              <a:gd name="connsiteX83" fmla="*/ 374623 w 607639"/>
              <a:gd name="connsiteY83" fmla="*/ 550467 h 606722"/>
              <a:gd name="connsiteX84" fmla="*/ 374623 w 607639"/>
              <a:gd name="connsiteY84" fmla="*/ 606722 h 606722"/>
              <a:gd name="connsiteX85" fmla="*/ 233016 w 607639"/>
              <a:gd name="connsiteY85" fmla="*/ 606722 h 606722"/>
              <a:gd name="connsiteX86" fmla="*/ 233016 w 607639"/>
              <a:gd name="connsiteY86" fmla="*/ 550467 h 606722"/>
              <a:gd name="connsiteX87" fmla="*/ 178812 w 607639"/>
              <a:gd name="connsiteY87" fmla="*/ 528071 h 606722"/>
              <a:gd name="connsiteX88" fmla="*/ 139026 w 607639"/>
              <a:gd name="connsiteY88" fmla="*/ 567797 h 606722"/>
              <a:gd name="connsiteX89" fmla="*/ 38895 w 607639"/>
              <a:gd name="connsiteY89" fmla="*/ 467817 h 606722"/>
              <a:gd name="connsiteX90" fmla="*/ 78681 w 607639"/>
              <a:gd name="connsiteY90" fmla="*/ 428091 h 606722"/>
              <a:gd name="connsiteX91" fmla="*/ 56251 w 607639"/>
              <a:gd name="connsiteY91" fmla="*/ 374058 h 606722"/>
              <a:gd name="connsiteX92" fmla="*/ 0 w 607639"/>
              <a:gd name="connsiteY92" fmla="*/ 374058 h 606722"/>
              <a:gd name="connsiteX93" fmla="*/ 0 w 607639"/>
              <a:gd name="connsiteY93" fmla="*/ 232664 h 606722"/>
              <a:gd name="connsiteX94" fmla="*/ 56251 w 607639"/>
              <a:gd name="connsiteY94" fmla="*/ 232664 h 606722"/>
              <a:gd name="connsiteX95" fmla="*/ 78681 w 607639"/>
              <a:gd name="connsiteY95" fmla="*/ 178542 h 606722"/>
              <a:gd name="connsiteX96" fmla="*/ 38895 w 607639"/>
              <a:gd name="connsiteY96" fmla="*/ 138816 h 606722"/>
              <a:gd name="connsiteX97" fmla="*/ 139026 w 607639"/>
              <a:gd name="connsiteY97" fmla="*/ 38837 h 606722"/>
              <a:gd name="connsiteX98" fmla="*/ 178812 w 607639"/>
              <a:gd name="connsiteY98" fmla="*/ 78562 h 606722"/>
              <a:gd name="connsiteX99" fmla="*/ 233016 w 607639"/>
              <a:gd name="connsiteY99" fmla="*/ 56166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07639" h="606722">
                <a:moveTo>
                  <a:pt x="303749" y="202824"/>
                </a:moveTo>
                <a:cubicBezTo>
                  <a:pt x="248303" y="202824"/>
                  <a:pt x="203091" y="247965"/>
                  <a:pt x="203091" y="303325"/>
                </a:cubicBezTo>
                <a:cubicBezTo>
                  <a:pt x="203091" y="358775"/>
                  <a:pt x="248303" y="403916"/>
                  <a:pt x="303749" y="403916"/>
                </a:cubicBezTo>
                <a:cubicBezTo>
                  <a:pt x="359284" y="403916"/>
                  <a:pt x="404496" y="358775"/>
                  <a:pt x="404496" y="303325"/>
                </a:cubicBezTo>
                <a:cubicBezTo>
                  <a:pt x="404496" y="247965"/>
                  <a:pt x="359284" y="202824"/>
                  <a:pt x="303749" y="202824"/>
                </a:cubicBezTo>
                <a:close/>
                <a:moveTo>
                  <a:pt x="303749" y="166746"/>
                </a:moveTo>
                <a:cubicBezTo>
                  <a:pt x="379220" y="166746"/>
                  <a:pt x="440540" y="228060"/>
                  <a:pt x="440540" y="303325"/>
                </a:cubicBezTo>
                <a:cubicBezTo>
                  <a:pt x="440540" y="378680"/>
                  <a:pt x="379220" y="439905"/>
                  <a:pt x="303749" y="439905"/>
                </a:cubicBezTo>
                <a:cubicBezTo>
                  <a:pt x="228367" y="439905"/>
                  <a:pt x="166958" y="378680"/>
                  <a:pt x="166958" y="303325"/>
                </a:cubicBezTo>
                <a:cubicBezTo>
                  <a:pt x="166958" y="228060"/>
                  <a:pt x="228367" y="166746"/>
                  <a:pt x="303749" y="166746"/>
                </a:cubicBezTo>
                <a:close/>
                <a:moveTo>
                  <a:pt x="303776" y="142759"/>
                </a:moveTo>
                <a:cubicBezTo>
                  <a:pt x="215131" y="142759"/>
                  <a:pt x="142952" y="214835"/>
                  <a:pt x="142952" y="303352"/>
                </a:cubicBezTo>
                <a:cubicBezTo>
                  <a:pt x="142952" y="391958"/>
                  <a:pt x="215131" y="464034"/>
                  <a:pt x="303776" y="464034"/>
                </a:cubicBezTo>
                <a:cubicBezTo>
                  <a:pt x="392509" y="464034"/>
                  <a:pt x="464688" y="391958"/>
                  <a:pt x="464688" y="303352"/>
                </a:cubicBezTo>
                <a:cubicBezTo>
                  <a:pt x="464688" y="214835"/>
                  <a:pt x="392509" y="142759"/>
                  <a:pt x="303776" y="142759"/>
                </a:cubicBezTo>
                <a:close/>
                <a:moveTo>
                  <a:pt x="303776" y="106766"/>
                </a:moveTo>
                <a:cubicBezTo>
                  <a:pt x="412356" y="106766"/>
                  <a:pt x="500733" y="194928"/>
                  <a:pt x="500733" y="303352"/>
                </a:cubicBezTo>
                <a:cubicBezTo>
                  <a:pt x="500733" y="411777"/>
                  <a:pt x="412356" y="500027"/>
                  <a:pt x="303776" y="500027"/>
                </a:cubicBezTo>
                <a:cubicBezTo>
                  <a:pt x="195195" y="500027"/>
                  <a:pt x="106907" y="411777"/>
                  <a:pt x="106907" y="303352"/>
                </a:cubicBezTo>
                <a:cubicBezTo>
                  <a:pt x="106907" y="194928"/>
                  <a:pt x="195195" y="106766"/>
                  <a:pt x="303776" y="106766"/>
                </a:cubicBezTo>
                <a:close/>
                <a:moveTo>
                  <a:pt x="269063" y="36082"/>
                </a:moveTo>
                <a:lnTo>
                  <a:pt x="269063" y="84605"/>
                </a:lnTo>
                <a:lnTo>
                  <a:pt x="255000" y="87805"/>
                </a:lnTo>
                <a:cubicBezTo>
                  <a:pt x="230346" y="93315"/>
                  <a:pt x="207026" y="103001"/>
                  <a:pt x="185665" y="116510"/>
                </a:cubicBezTo>
                <a:lnTo>
                  <a:pt x="173471" y="124153"/>
                </a:lnTo>
                <a:lnTo>
                  <a:pt x="139026" y="89849"/>
                </a:lnTo>
                <a:lnTo>
                  <a:pt x="89984" y="138816"/>
                </a:lnTo>
                <a:lnTo>
                  <a:pt x="124340" y="173209"/>
                </a:lnTo>
                <a:lnTo>
                  <a:pt x="116686" y="185385"/>
                </a:lnTo>
                <a:cubicBezTo>
                  <a:pt x="103157" y="206714"/>
                  <a:pt x="93456" y="229998"/>
                  <a:pt x="87937" y="254615"/>
                </a:cubicBezTo>
                <a:lnTo>
                  <a:pt x="84733" y="268657"/>
                </a:lnTo>
                <a:lnTo>
                  <a:pt x="36136" y="268657"/>
                </a:lnTo>
                <a:lnTo>
                  <a:pt x="36136" y="337976"/>
                </a:lnTo>
                <a:lnTo>
                  <a:pt x="84733" y="337976"/>
                </a:lnTo>
                <a:lnTo>
                  <a:pt x="87937" y="352107"/>
                </a:lnTo>
                <a:cubicBezTo>
                  <a:pt x="93456" y="376635"/>
                  <a:pt x="103157" y="399919"/>
                  <a:pt x="116686" y="421337"/>
                </a:cubicBezTo>
                <a:lnTo>
                  <a:pt x="124340" y="433513"/>
                </a:lnTo>
                <a:lnTo>
                  <a:pt x="89984" y="467817"/>
                </a:lnTo>
                <a:lnTo>
                  <a:pt x="139026" y="516873"/>
                </a:lnTo>
                <a:lnTo>
                  <a:pt x="173471" y="482480"/>
                </a:lnTo>
                <a:lnTo>
                  <a:pt x="185665" y="490212"/>
                </a:lnTo>
                <a:cubicBezTo>
                  <a:pt x="207026" y="503721"/>
                  <a:pt x="230346" y="513407"/>
                  <a:pt x="255000" y="518917"/>
                </a:cubicBezTo>
                <a:lnTo>
                  <a:pt x="269063" y="522117"/>
                </a:lnTo>
                <a:lnTo>
                  <a:pt x="269063" y="570640"/>
                </a:lnTo>
                <a:lnTo>
                  <a:pt x="338487" y="570640"/>
                </a:lnTo>
                <a:lnTo>
                  <a:pt x="338487" y="522117"/>
                </a:lnTo>
                <a:lnTo>
                  <a:pt x="352639" y="518917"/>
                </a:lnTo>
                <a:cubicBezTo>
                  <a:pt x="377204" y="513407"/>
                  <a:pt x="400524" y="503721"/>
                  <a:pt x="421974" y="490212"/>
                </a:cubicBezTo>
                <a:lnTo>
                  <a:pt x="434168" y="482480"/>
                </a:lnTo>
                <a:lnTo>
                  <a:pt x="468524" y="516873"/>
                </a:lnTo>
                <a:lnTo>
                  <a:pt x="517655" y="467817"/>
                </a:lnTo>
                <a:lnTo>
                  <a:pt x="483210" y="433513"/>
                </a:lnTo>
                <a:lnTo>
                  <a:pt x="490953" y="421337"/>
                </a:lnTo>
                <a:cubicBezTo>
                  <a:pt x="504482" y="399919"/>
                  <a:pt x="514183" y="376635"/>
                  <a:pt x="519702" y="352107"/>
                </a:cubicBezTo>
                <a:lnTo>
                  <a:pt x="522906" y="337976"/>
                </a:lnTo>
                <a:lnTo>
                  <a:pt x="571503" y="337976"/>
                </a:lnTo>
                <a:lnTo>
                  <a:pt x="571503" y="268657"/>
                </a:lnTo>
                <a:lnTo>
                  <a:pt x="522906" y="268657"/>
                </a:lnTo>
                <a:lnTo>
                  <a:pt x="519702" y="254615"/>
                </a:lnTo>
                <a:cubicBezTo>
                  <a:pt x="514183" y="229998"/>
                  <a:pt x="504482" y="206714"/>
                  <a:pt x="490953" y="185385"/>
                </a:cubicBezTo>
                <a:lnTo>
                  <a:pt x="483210" y="173209"/>
                </a:lnTo>
                <a:lnTo>
                  <a:pt x="517655" y="138816"/>
                </a:lnTo>
                <a:lnTo>
                  <a:pt x="468524" y="89849"/>
                </a:lnTo>
                <a:lnTo>
                  <a:pt x="434168" y="124153"/>
                </a:lnTo>
                <a:lnTo>
                  <a:pt x="421974" y="116510"/>
                </a:lnTo>
                <a:cubicBezTo>
                  <a:pt x="400524" y="102913"/>
                  <a:pt x="377204" y="93315"/>
                  <a:pt x="352639" y="87805"/>
                </a:cubicBezTo>
                <a:lnTo>
                  <a:pt x="338487" y="84605"/>
                </a:lnTo>
                <a:lnTo>
                  <a:pt x="338487" y="36082"/>
                </a:lnTo>
                <a:close/>
                <a:moveTo>
                  <a:pt x="233016" y="0"/>
                </a:moveTo>
                <a:lnTo>
                  <a:pt x="374623" y="0"/>
                </a:lnTo>
                <a:lnTo>
                  <a:pt x="374623" y="56166"/>
                </a:lnTo>
                <a:cubicBezTo>
                  <a:pt x="393492" y="61588"/>
                  <a:pt x="411560" y="69053"/>
                  <a:pt x="428738" y="78562"/>
                </a:cubicBezTo>
                <a:lnTo>
                  <a:pt x="468524" y="38837"/>
                </a:lnTo>
                <a:lnTo>
                  <a:pt x="568655" y="138816"/>
                </a:lnTo>
                <a:lnTo>
                  <a:pt x="528869" y="178542"/>
                </a:lnTo>
                <a:cubicBezTo>
                  <a:pt x="538482" y="195694"/>
                  <a:pt x="545958" y="213824"/>
                  <a:pt x="551299" y="232664"/>
                </a:cubicBezTo>
                <a:lnTo>
                  <a:pt x="607639" y="232664"/>
                </a:lnTo>
                <a:lnTo>
                  <a:pt x="607639" y="374058"/>
                </a:lnTo>
                <a:lnTo>
                  <a:pt x="551299" y="374058"/>
                </a:lnTo>
                <a:cubicBezTo>
                  <a:pt x="545958" y="392899"/>
                  <a:pt x="538482" y="410939"/>
                  <a:pt x="528869" y="428091"/>
                </a:cubicBezTo>
                <a:lnTo>
                  <a:pt x="568655" y="467817"/>
                </a:lnTo>
                <a:lnTo>
                  <a:pt x="468524" y="567797"/>
                </a:lnTo>
                <a:lnTo>
                  <a:pt x="428738" y="528071"/>
                </a:lnTo>
                <a:cubicBezTo>
                  <a:pt x="411560" y="537669"/>
                  <a:pt x="393492" y="545134"/>
                  <a:pt x="374623" y="550467"/>
                </a:cubicBezTo>
                <a:lnTo>
                  <a:pt x="374623" y="606722"/>
                </a:lnTo>
                <a:lnTo>
                  <a:pt x="233016" y="606722"/>
                </a:lnTo>
                <a:lnTo>
                  <a:pt x="233016" y="550467"/>
                </a:lnTo>
                <a:cubicBezTo>
                  <a:pt x="214147" y="545134"/>
                  <a:pt x="195990" y="537669"/>
                  <a:pt x="178812" y="528071"/>
                </a:cubicBezTo>
                <a:lnTo>
                  <a:pt x="139026" y="567797"/>
                </a:lnTo>
                <a:lnTo>
                  <a:pt x="38895" y="467817"/>
                </a:lnTo>
                <a:lnTo>
                  <a:pt x="78681" y="428091"/>
                </a:lnTo>
                <a:cubicBezTo>
                  <a:pt x="69157" y="410939"/>
                  <a:pt x="61681" y="392899"/>
                  <a:pt x="56251" y="374058"/>
                </a:cubicBezTo>
                <a:lnTo>
                  <a:pt x="0" y="374058"/>
                </a:lnTo>
                <a:lnTo>
                  <a:pt x="0" y="232664"/>
                </a:lnTo>
                <a:lnTo>
                  <a:pt x="56251" y="232664"/>
                </a:lnTo>
                <a:cubicBezTo>
                  <a:pt x="61681" y="213824"/>
                  <a:pt x="69157" y="195694"/>
                  <a:pt x="78681" y="178542"/>
                </a:cubicBezTo>
                <a:lnTo>
                  <a:pt x="38895" y="138816"/>
                </a:lnTo>
                <a:lnTo>
                  <a:pt x="139026" y="38837"/>
                </a:lnTo>
                <a:lnTo>
                  <a:pt x="178812" y="78562"/>
                </a:lnTo>
                <a:cubicBezTo>
                  <a:pt x="195990" y="69053"/>
                  <a:pt x="214147" y="61588"/>
                  <a:pt x="233016" y="56166"/>
                </a:cubicBezTo>
                <a:close/>
              </a:path>
            </a:pathLst>
          </a:custGeom>
          <a:solidFill>
            <a:srgbClr val="3C82C4"/>
          </a:solidFill>
          <a:ln>
            <a:solidFill>
              <a:schemeClr val="bg1">
                <a:lumMod val="85000"/>
              </a:schemeClr>
            </a:solidFill>
          </a:ln>
          <a:effectLst>
            <a:outerShdw blurRad="50800" dist="38100" dir="18900000" algn="bl" rotWithShape="0">
              <a:prstClr val="black">
                <a:alpha val="40000"/>
              </a:prstClr>
            </a:outerShdw>
          </a:effectLst>
        </p:spPr>
        <p:txBody>
          <a:bodyPr/>
          <a:lstStyle/>
          <a:p>
            <a:endParaRPr lang="zh-CN" altLang="en-US"/>
          </a:p>
        </p:txBody>
      </p:sp>
      <p:sp>
        <p:nvSpPr>
          <p:cNvPr id="61" name="settings_301802"/>
          <p:cNvSpPr>
            <a:spLocks noChangeAspect="1"/>
          </p:cNvSpPr>
          <p:nvPr/>
        </p:nvSpPr>
        <p:spPr bwMode="auto">
          <a:xfrm>
            <a:off x="4299644" y="3318832"/>
            <a:ext cx="2532955" cy="2529129"/>
          </a:xfrm>
          <a:custGeom>
            <a:avLst/>
            <a:gdLst>
              <a:gd name="connsiteX0" fmla="*/ 303749 w 607639"/>
              <a:gd name="connsiteY0" fmla="*/ 202824 h 606722"/>
              <a:gd name="connsiteX1" fmla="*/ 203091 w 607639"/>
              <a:gd name="connsiteY1" fmla="*/ 303325 h 606722"/>
              <a:gd name="connsiteX2" fmla="*/ 303749 w 607639"/>
              <a:gd name="connsiteY2" fmla="*/ 403916 h 606722"/>
              <a:gd name="connsiteX3" fmla="*/ 404496 w 607639"/>
              <a:gd name="connsiteY3" fmla="*/ 303325 h 606722"/>
              <a:gd name="connsiteX4" fmla="*/ 303749 w 607639"/>
              <a:gd name="connsiteY4" fmla="*/ 202824 h 606722"/>
              <a:gd name="connsiteX5" fmla="*/ 303749 w 607639"/>
              <a:gd name="connsiteY5" fmla="*/ 166746 h 606722"/>
              <a:gd name="connsiteX6" fmla="*/ 440540 w 607639"/>
              <a:gd name="connsiteY6" fmla="*/ 303325 h 606722"/>
              <a:gd name="connsiteX7" fmla="*/ 303749 w 607639"/>
              <a:gd name="connsiteY7" fmla="*/ 439905 h 606722"/>
              <a:gd name="connsiteX8" fmla="*/ 166958 w 607639"/>
              <a:gd name="connsiteY8" fmla="*/ 303325 h 606722"/>
              <a:gd name="connsiteX9" fmla="*/ 303749 w 607639"/>
              <a:gd name="connsiteY9" fmla="*/ 166746 h 606722"/>
              <a:gd name="connsiteX10" fmla="*/ 303776 w 607639"/>
              <a:gd name="connsiteY10" fmla="*/ 142759 h 606722"/>
              <a:gd name="connsiteX11" fmla="*/ 142952 w 607639"/>
              <a:gd name="connsiteY11" fmla="*/ 303352 h 606722"/>
              <a:gd name="connsiteX12" fmla="*/ 303776 w 607639"/>
              <a:gd name="connsiteY12" fmla="*/ 464034 h 606722"/>
              <a:gd name="connsiteX13" fmla="*/ 464688 w 607639"/>
              <a:gd name="connsiteY13" fmla="*/ 303352 h 606722"/>
              <a:gd name="connsiteX14" fmla="*/ 303776 w 607639"/>
              <a:gd name="connsiteY14" fmla="*/ 142759 h 606722"/>
              <a:gd name="connsiteX15" fmla="*/ 303776 w 607639"/>
              <a:gd name="connsiteY15" fmla="*/ 106766 h 606722"/>
              <a:gd name="connsiteX16" fmla="*/ 500733 w 607639"/>
              <a:gd name="connsiteY16" fmla="*/ 303352 h 606722"/>
              <a:gd name="connsiteX17" fmla="*/ 303776 w 607639"/>
              <a:gd name="connsiteY17" fmla="*/ 500027 h 606722"/>
              <a:gd name="connsiteX18" fmla="*/ 106907 w 607639"/>
              <a:gd name="connsiteY18" fmla="*/ 303352 h 606722"/>
              <a:gd name="connsiteX19" fmla="*/ 303776 w 607639"/>
              <a:gd name="connsiteY19" fmla="*/ 106766 h 606722"/>
              <a:gd name="connsiteX20" fmla="*/ 269063 w 607639"/>
              <a:gd name="connsiteY20" fmla="*/ 36082 h 606722"/>
              <a:gd name="connsiteX21" fmla="*/ 269063 w 607639"/>
              <a:gd name="connsiteY21" fmla="*/ 84605 h 606722"/>
              <a:gd name="connsiteX22" fmla="*/ 255000 w 607639"/>
              <a:gd name="connsiteY22" fmla="*/ 87805 h 606722"/>
              <a:gd name="connsiteX23" fmla="*/ 185665 w 607639"/>
              <a:gd name="connsiteY23" fmla="*/ 116510 h 606722"/>
              <a:gd name="connsiteX24" fmla="*/ 173471 w 607639"/>
              <a:gd name="connsiteY24" fmla="*/ 124153 h 606722"/>
              <a:gd name="connsiteX25" fmla="*/ 139026 w 607639"/>
              <a:gd name="connsiteY25" fmla="*/ 89849 h 606722"/>
              <a:gd name="connsiteX26" fmla="*/ 89984 w 607639"/>
              <a:gd name="connsiteY26" fmla="*/ 138816 h 606722"/>
              <a:gd name="connsiteX27" fmla="*/ 124340 w 607639"/>
              <a:gd name="connsiteY27" fmla="*/ 173209 h 606722"/>
              <a:gd name="connsiteX28" fmla="*/ 116686 w 607639"/>
              <a:gd name="connsiteY28" fmla="*/ 185385 h 606722"/>
              <a:gd name="connsiteX29" fmla="*/ 87937 w 607639"/>
              <a:gd name="connsiteY29" fmla="*/ 254615 h 606722"/>
              <a:gd name="connsiteX30" fmla="*/ 84733 w 607639"/>
              <a:gd name="connsiteY30" fmla="*/ 268657 h 606722"/>
              <a:gd name="connsiteX31" fmla="*/ 36136 w 607639"/>
              <a:gd name="connsiteY31" fmla="*/ 268657 h 606722"/>
              <a:gd name="connsiteX32" fmla="*/ 36136 w 607639"/>
              <a:gd name="connsiteY32" fmla="*/ 337976 h 606722"/>
              <a:gd name="connsiteX33" fmla="*/ 84733 w 607639"/>
              <a:gd name="connsiteY33" fmla="*/ 337976 h 606722"/>
              <a:gd name="connsiteX34" fmla="*/ 87937 w 607639"/>
              <a:gd name="connsiteY34" fmla="*/ 352107 h 606722"/>
              <a:gd name="connsiteX35" fmla="*/ 116686 w 607639"/>
              <a:gd name="connsiteY35" fmla="*/ 421337 h 606722"/>
              <a:gd name="connsiteX36" fmla="*/ 124340 w 607639"/>
              <a:gd name="connsiteY36" fmla="*/ 433513 h 606722"/>
              <a:gd name="connsiteX37" fmla="*/ 89984 w 607639"/>
              <a:gd name="connsiteY37" fmla="*/ 467817 h 606722"/>
              <a:gd name="connsiteX38" fmla="*/ 139026 w 607639"/>
              <a:gd name="connsiteY38" fmla="*/ 516873 h 606722"/>
              <a:gd name="connsiteX39" fmla="*/ 173471 w 607639"/>
              <a:gd name="connsiteY39" fmla="*/ 482480 h 606722"/>
              <a:gd name="connsiteX40" fmla="*/ 185665 w 607639"/>
              <a:gd name="connsiteY40" fmla="*/ 490212 h 606722"/>
              <a:gd name="connsiteX41" fmla="*/ 255000 w 607639"/>
              <a:gd name="connsiteY41" fmla="*/ 518917 h 606722"/>
              <a:gd name="connsiteX42" fmla="*/ 269063 w 607639"/>
              <a:gd name="connsiteY42" fmla="*/ 522117 h 606722"/>
              <a:gd name="connsiteX43" fmla="*/ 269063 w 607639"/>
              <a:gd name="connsiteY43" fmla="*/ 570640 h 606722"/>
              <a:gd name="connsiteX44" fmla="*/ 338487 w 607639"/>
              <a:gd name="connsiteY44" fmla="*/ 570640 h 606722"/>
              <a:gd name="connsiteX45" fmla="*/ 338487 w 607639"/>
              <a:gd name="connsiteY45" fmla="*/ 522117 h 606722"/>
              <a:gd name="connsiteX46" fmla="*/ 352639 w 607639"/>
              <a:gd name="connsiteY46" fmla="*/ 518917 h 606722"/>
              <a:gd name="connsiteX47" fmla="*/ 421974 w 607639"/>
              <a:gd name="connsiteY47" fmla="*/ 490212 h 606722"/>
              <a:gd name="connsiteX48" fmla="*/ 434168 w 607639"/>
              <a:gd name="connsiteY48" fmla="*/ 482480 h 606722"/>
              <a:gd name="connsiteX49" fmla="*/ 468524 w 607639"/>
              <a:gd name="connsiteY49" fmla="*/ 516873 h 606722"/>
              <a:gd name="connsiteX50" fmla="*/ 517655 w 607639"/>
              <a:gd name="connsiteY50" fmla="*/ 467817 h 606722"/>
              <a:gd name="connsiteX51" fmla="*/ 483210 w 607639"/>
              <a:gd name="connsiteY51" fmla="*/ 433513 h 606722"/>
              <a:gd name="connsiteX52" fmla="*/ 490953 w 607639"/>
              <a:gd name="connsiteY52" fmla="*/ 421337 h 606722"/>
              <a:gd name="connsiteX53" fmla="*/ 519702 w 607639"/>
              <a:gd name="connsiteY53" fmla="*/ 352107 h 606722"/>
              <a:gd name="connsiteX54" fmla="*/ 522906 w 607639"/>
              <a:gd name="connsiteY54" fmla="*/ 337976 h 606722"/>
              <a:gd name="connsiteX55" fmla="*/ 571503 w 607639"/>
              <a:gd name="connsiteY55" fmla="*/ 337976 h 606722"/>
              <a:gd name="connsiteX56" fmla="*/ 571503 w 607639"/>
              <a:gd name="connsiteY56" fmla="*/ 268657 h 606722"/>
              <a:gd name="connsiteX57" fmla="*/ 522906 w 607639"/>
              <a:gd name="connsiteY57" fmla="*/ 268657 h 606722"/>
              <a:gd name="connsiteX58" fmla="*/ 519702 w 607639"/>
              <a:gd name="connsiteY58" fmla="*/ 254615 h 606722"/>
              <a:gd name="connsiteX59" fmla="*/ 490953 w 607639"/>
              <a:gd name="connsiteY59" fmla="*/ 185385 h 606722"/>
              <a:gd name="connsiteX60" fmla="*/ 483210 w 607639"/>
              <a:gd name="connsiteY60" fmla="*/ 173209 h 606722"/>
              <a:gd name="connsiteX61" fmla="*/ 517655 w 607639"/>
              <a:gd name="connsiteY61" fmla="*/ 138816 h 606722"/>
              <a:gd name="connsiteX62" fmla="*/ 468524 w 607639"/>
              <a:gd name="connsiteY62" fmla="*/ 89849 h 606722"/>
              <a:gd name="connsiteX63" fmla="*/ 434168 w 607639"/>
              <a:gd name="connsiteY63" fmla="*/ 124153 h 606722"/>
              <a:gd name="connsiteX64" fmla="*/ 421974 w 607639"/>
              <a:gd name="connsiteY64" fmla="*/ 116510 h 606722"/>
              <a:gd name="connsiteX65" fmla="*/ 352639 w 607639"/>
              <a:gd name="connsiteY65" fmla="*/ 87805 h 606722"/>
              <a:gd name="connsiteX66" fmla="*/ 338487 w 607639"/>
              <a:gd name="connsiteY66" fmla="*/ 84605 h 606722"/>
              <a:gd name="connsiteX67" fmla="*/ 338487 w 607639"/>
              <a:gd name="connsiteY67" fmla="*/ 36082 h 606722"/>
              <a:gd name="connsiteX68" fmla="*/ 233016 w 607639"/>
              <a:gd name="connsiteY68" fmla="*/ 0 h 606722"/>
              <a:gd name="connsiteX69" fmla="*/ 374623 w 607639"/>
              <a:gd name="connsiteY69" fmla="*/ 0 h 606722"/>
              <a:gd name="connsiteX70" fmla="*/ 374623 w 607639"/>
              <a:gd name="connsiteY70" fmla="*/ 56166 h 606722"/>
              <a:gd name="connsiteX71" fmla="*/ 428738 w 607639"/>
              <a:gd name="connsiteY71" fmla="*/ 78562 h 606722"/>
              <a:gd name="connsiteX72" fmla="*/ 468524 w 607639"/>
              <a:gd name="connsiteY72" fmla="*/ 38837 h 606722"/>
              <a:gd name="connsiteX73" fmla="*/ 568655 w 607639"/>
              <a:gd name="connsiteY73" fmla="*/ 138816 h 606722"/>
              <a:gd name="connsiteX74" fmla="*/ 528869 w 607639"/>
              <a:gd name="connsiteY74" fmla="*/ 178542 h 606722"/>
              <a:gd name="connsiteX75" fmla="*/ 551299 w 607639"/>
              <a:gd name="connsiteY75" fmla="*/ 232664 h 606722"/>
              <a:gd name="connsiteX76" fmla="*/ 607639 w 607639"/>
              <a:gd name="connsiteY76" fmla="*/ 232664 h 606722"/>
              <a:gd name="connsiteX77" fmla="*/ 607639 w 607639"/>
              <a:gd name="connsiteY77" fmla="*/ 374058 h 606722"/>
              <a:gd name="connsiteX78" fmla="*/ 551299 w 607639"/>
              <a:gd name="connsiteY78" fmla="*/ 374058 h 606722"/>
              <a:gd name="connsiteX79" fmla="*/ 528869 w 607639"/>
              <a:gd name="connsiteY79" fmla="*/ 428091 h 606722"/>
              <a:gd name="connsiteX80" fmla="*/ 568655 w 607639"/>
              <a:gd name="connsiteY80" fmla="*/ 467817 h 606722"/>
              <a:gd name="connsiteX81" fmla="*/ 468524 w 607639"/>
              <a:gd name="connsiteY81" fmla="*/ 567797 h 606722"/>
              <a:gd name="connsiteX82" fmla="*/ 428738 w 607639"/>
              <a:gd name="connsiteY82" fmla="*/ 528071 h 606722"/>
              <a:gd name="connsiteX83" fmla="*/ 374623 w 607639"/>
              <a:gd name="connsiteY83" fmla="*/ 550467 h 606722"/>
              <a:gd name="connsiteX84" fmla="*/ 374623 w 607639"/>
              <a:gd name="connsiteY84" fmla="*/ 606722 h 606722"/>
              <a:gd name="connsiteX85" fmla="*/ 233016 w 607639"/>
              <a:gd name="connsiteY85" fmla="*/ 606722 h 606722"/>
              <a:gd name="connsiteX86" fmla="*/ 233016 w 607639"/>
              <a:gd name="connsiteY86" fmla="*/ 550467 h 606722"/>
              <a:gd name="connsiteX87" fmla="*/ 178812 w 607639"/>
              <a:gd name="connsiteY87" fmla="*/ 528071 h 606722"/>
              <a:gd name="connsiteX88" fmla="*/ 139026 w 607639"/>
              <a:gd name="connsiteY88" fmla="*/ 567797 h 606722"/>
              <a:gd name="connsiteX89" fmla="*/ 38895 w 607639"/>
              <a:gd name="connsiteY89" fmla="*/ 467817 h 606722"/>
              <a:gd name="connsiteX90" fmla="*/ 78681 w 607639"/>
              <a:gd name="connsiteY90" fmla="*/ 428091 h 606722"/>
              <a:gd name="connsiteX91" fmla="*/ 56251 w 607639"/>
              <a:gd name="connsiteY91" fmla="*/ 374058 h 606722"/>
              <a:gd name="connsiteX92" fmla="*/ 0 w 607639"/>
              <a:gd name="connsiteY92" fmla="*/ 374058 h 606722"/>
              <a:gd name="connsiteX93" fmla="*/ 0 w 607639"/>
              <a:gd name="connsiteY93" fmla="*/ 232664 h 606722"/>
              <a:gd name="connsiteX94" fmla="*/ 56251 w 607639"/>
              <a:gd name="connsiteY94" fmla="*/ 232664 h 606722"/>
              <a:gd name="connsiteX95" fmla="*/ 78681 w 607639"/>
              <a:gd name="connsiteY95" fmla="*/ 178542 h 606722"/>
              <a:gd name="connsiteX96" fmla="*/ 38895 w 607639"/>
              <a:gd name="connsiteY96" fmla="*/ 138816 h 606722"/>
              <a:gd name="connsiteX97" fmla="*/ 139026 w 607639"/>
              <a:gd name="connsiteY97" fmla="*/ 38837 h 606722"/>
              <a:gd name="connsiteX98" fmla="*/ 178812 w 607639"/>
              <a:gd name="connsiteY98" fmla="*/ 78562 h 606722"/>
              <a:gd name="connsiteX99" fmla="*/ 233016 w 607639"/>
              <a:gd name="connsiteY99" fmla="*/ 56166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07639" h="606722">
                <a:moveTo>
                  <a:pt x="303749" y="202824"/>
                </a:moveTo>
                <a:cubicBezTo>
                  <a:pt x="248303" y="202824"/>
                  <a:pt x="203091" y="247965"/>
                  <a:pt x="203091" y="303325"/>
                </a:cubicBezTo>
                <a:cubicBezTo>
                  <a:pt x="203091" y="358775"/>
                  <a:pt x="248303" y="403916"/>
                  <a:pt x="303749" y="403916"/>
                </a:cubicBezTo>
                <a:cubicBezTo>
                  <a:pt x="359284" y="403916"/>
                  <a:pt x="404496" y="358775"/>
                  <a:pt x="404496" y="303325"/>
                </a:cubicBezTo>
                <a:cubicBezTo>
                  <a:pt x="404496" y="247965"/>
                  <a:pt x="359284" y="202824"/>
                  <a:pt x="303749" y="202824"/>
                </a:cubicBezTo>
                <a:close/>
                <a:moveTo>
                  <a:pt x="303749" y="166746"/>
                </a:moveTo>
                <a:cubicBezTo>
                  <a:pt x="379220" y="166746"/>
                  <a:pt x="440540" y="228060"/>
                  <a:pt x="440540" y="303325"/>
                </a:cubicBezTo>
                <a:cubicBezTo>
                  <a:pt x="440540" y="378680"/>
                  <a:pt x="379220" y="439905"/>
                  <a:pt x="303749" y="439905"/>
                </a:cubicBezTo>
                <a:cubicBezTo>
                  <a:pt x="228367" y="439905"/>
                  <a:pt x="166958" y="378680"/>
                  <a:pt x="166958" y="303325"/>
                </a:cubicBezTo>
                <a:cubicBezTo>
                  <a:pt x="166958" y="228060"/>
                  <a:pt x="228367" y="166746"/>
                  <a:pt x="303749" y="166746"/>
                </a:cubicBezTo>
                <a:close/>
                <a:moveTo>
                  <a:pt x="303776" y="142759"/>
                </a:moveTo>
                <a:cubicBezTo>
                  <a:pt x="215131" y="142759"/>
                  <a:pt x="142952" y="214835"/>
                  <a:pt x="142952" y="303352"/>
                </a:cubicBezTo>
                <a:cubicBezTo>
                  <a:pt x="142952" y="391958"/>
                  <a:pt x="215131" y="464034"/>
                  <a:pt x="303776" y="464034"/>
                </a:cubicBezTo>
                <a:cubicBezTo>
                  <a:pt x="392509" y="464034"/>
                  <a:pt x="464688" y="391958"/>
                  <a:pt x="464688" y="303352"/>
                </a:cubicBezTo>
                <a:cubicBezTo>
                  <a:pt x="464688" y="214835"/>
                  <a:pt x="392509" y="142759"/>
                  <a:pt x="303776" y="142759"/>
                </a:cubicBezTo>
                <a:close/>
                <a:moveTo>
                  <a:pt x="303776" y="106766"/>
                </a:moveTo>
                <a:cubicBezTo>
                  <a:pt x="412356" y="106766"/>
                  <a:pt x="500733" y="194928"/>
                  <a:pt x="500733" y="303352"/>
                </a:cubicBezTo>
                <a:cubicBezTo>
                  <a:pt x="500733" y="411777"/>
                  <a:pt x="412356" y="500027"/>
                  <a:pt x="303776" y="500027"/>
                </a:cubicBezTo>
                <a:cubicBezTo>
                  <a:pt x="195195" y="500027"/>
                  <a:pt x="106907" y="411777"/>
                  <a:pt x="106907" y="303352"/>
                </a:cubicBezTo>
                <a:cubicBezTo>
                  <a:pt x="106907" y="194928"/>
                  <a:pt x="195195" y="106766"/>
                  <a:pt x="303776" y="106766"/>
                </a:cubicBezTo>
                <a:close/>
                <a:moveTo>
                  <a:pt x="269063" y="36082"/>
                </a:moveTo>
                <a:lnTo>
                  <a:pt x="269063" y="84605"/>
                </a:lnTo>
                <a:lnTo>
                  <a:pt x="255000" y="87805"/>
                </a:lnTo>
                <a:cubicBezTo>
                  <a:pt x="230346" y="93315"/>
                  <a:pt x="207026" y="103001"/>
                  <a:pt x="185665" y="116510"/>
                </a:cubicBezTo>
                <a:lnTo>
                  <a:pt x="173471" y="124153"/>
                </a:lnTo>
                <a:lnTo>
                  <a:pt x="139026" y="89849"/>
                </a:lnTo>
                <a:lnTo>
                  <a:pt x="89984" y="138816"/>
                </a:lnTo>
                <a:lnTo>
                  <a:pt x="124340" y="173209"/>
                </a:lnTo>
                <a:lnTo>
                  <a:pt x="116686" y="185385"/>
                </a:lnTo>
                <a:cubicBezTo>
                  <a:pt x="103157" y="206714"/>
                  <a:pt x="93456" y="229998"/>
                  <a:pt x="87937" y="254615"/>
                </a:cubicBezTo>
                <a:lnTo>
                  <a:pt x="84733" y="268657"/>
                </a:lnTo>
                <a:lnTo>
                  <a:pt x="36136" y="268657"/>
                </a:lnTo>
                <a:lnTo>
                  <a:pt x="36136" y="337976"/>
                </a:lnTo>
                <a:lnTo>
                  <a:pt x="84733" y="337976"/>
                </a:lnTo>
                <a:lnTo>
                  <a:pt x="87937" y="352107"/>
                </a:lnTo>
                <a:cubicBezTo>
                  <a:pt x="93456" y="376635"/>
                  <a:pt x="103157" y="399919"/>
                  <a:pt x="116686" y="421337"/>
                </a:cubicBezTo>
                <a:lnTo>
                  <a:pt x="124340" y="433513"/>
                </a:lnTo>
                <a:lnTo>
                  <a:pt x="89984" y="467817"/>
                </a:lnTo>
                <a:lnTo>
                  <a:pt x="139026" y="516873"/>
                </a:lnTo>
                <a:lnTo>
                  <a:pt x="173471" y="482480"/>
                </a:lnTo>
                <a:lnTo>
                  <a:pt x="185665" y="490212"/>
                </a:lnTo>
                <a:cubicBezTo>
                  <a:pt x="207026" y="503721"/>
                  <a:pt x="230346" y="513407"/>
                  <a:pt x="255000" y="518917"/>
                </a:cubicBezTo>
                <a:lnTo>
                  <a:pt x="269063" y="522117"/>
                </a:lnTo>
                <a:lnTo>
                  <a:pt x="269063" y="570640"/>
                </a:lnTo>
                <a:lnTo>
                  <a:pt x="338487" y="570640"/>
                </a:lnTo>
                <a:lnTo>
                  <a:pt x="338487" y="522117"/>
                </a:lnTo>
                <a:lnTo>
                  <a:pt x="352639" y="518917"/>
                </a:lnTo>
                <a:cubicBezTo>
                  <a:pt x="377204" y="513407"/>
                  <a:pt x="400524" y="503721"/>
                  <a:pt x="421974" y="490212"/>
                </a:cubicBezTo>
                <a:lnTo>
                  <a:pt x="434168" y="482480"/>
                </a:lnTo>
                <a:lnTo>
                  <a:pt x="468524" y="516873"/>
                </a:lnTo>
                <a:lnTo>
                  <a:pt x="517655" y="467817"/>
                </a:lnTo>
                <a:lnTo>
                  <a:pt x="483210" y="433513"/>
                </a:lnTo>
                <a:lnTo>
                  <a:pt x="490953" y="421337"/>
                </a:lnTo>
                <a:cubicBezTo>
                  <a:pt x="504482" y="399919"/>
                  <a:pt x="514183" y="376635"/>
                  <a:pt x="519702" y="352107"/>
                </a:cubicBezTo>
                <a:lnTo>
                  <a:pt x="522906" y="337976"/>
                </a:lnTo>
                <a:lnTo>
                  <a:pt x="571503" y="337976"/>
                </a:lnTo>
                <a:lnTo>
                  <a:pt x="571503" y="268657"/>
                </a:lnTo>
                <a:lnTo>
                  <a:pt x="522906" y="268657"/>
                </a:lnTo>
                <a:lnTo>
                  <a:pt x="519702" y="254615"/>
                </a:lnTo>
                <a:cubicBezTo>
                  <a:pt x="514183" y="229998"/>
                  <a:pt x="504482" y="206714"/>
                  <a:pt x="490953" y="185385"/>
                </a:cubicBezTo>
                <a:lnTo>
                  <a:pt x="483210" y="173209"/>
                </a:lnTo>
                <a:lnTo>
                  <a:pt x="517655" y="138816"/>
                </a:lnTo>
                <a:lnTo>
                  <a:pt x="468524" y="89849"/>
                </a:lnTo>
                <a:lnTo>
                  <a:pt x="434168" y="124153"/>
                </a:lnTo>
                <a:lnTo>
                  <a:pt x="421974" y="116510"/>
                </a:lnTo>
                <a:cubicBezTo>
                  <a:pt x="400524" y="102913"/>
                  <a:pt x="377204" y="93315"/>
                  <a:pt x="352639" y="87805"/>
                </a:cubicBezTo>
                <a:lnTo>
                  <a:pt x="338487" y="84605"/>
                </a:lnTo>
                <a:lnTo>
                  <a:pt x="338487" y="36082"/>
                </a:lnTo>
                <a:close/>
                <a:moveTo>
                  <a:pt x="233016" y="0"/>
                </a:moveTo>
                <a:lnTo>
                  <a:pt x="374623" y="0"/>
                </a:lnTo>
                <a:lnTo>
                  <a:pt x="374623" y="56166"/>
                </a:lnTo>
                <a:cubicBezTo>
                  <a:pt x="393492" y="61588"/>
                  <a:pt x="411560" y="69053"/>
                  <a:pt x="428738" y="78562"/>
                </a:cubicBezTo>
                <a:lnTo>
                  <a:pt x="468524" y="38837"/>
                </a:lnTo>
                <a:lnTo>
                  <a:pt x="568655" y="138816"/>
                </a:lnTo>
                <a:lnTo>
                  <a:pt x="528869" y="178542"/>
                </a:lnTo>
                <a:cubicBezTo>
                  <a:pt x="538482" y="195694"/>
                  <a:pt x="545958" y="213824"/>
                  <a:pt x="551299" y="232664"/>
                </a:cubicBezTo>
                <a:lnTo>
                  <a:pt x="607639" y="232664"/>
                </a:lnTo>
                <a:lnTo>
                  <a:pt x="607639" y="374058"/>
                </a:lnTo>
                <a:lnTo>
                  <a:pt x="551299" y="374058"/>
                </a:lnTo>
                <a:cubicBezTo>
                  <a:pt x="545958" y="392899"/>
                  <a:pt x="538482" y="410939"/>
                  <a:pt x="528869" y="428091"/>
                </a:cubicBezTo>
                <a:lnTo>
                  <a:pt x="568655" y="467817"/>
                </a:lnTo>
                <a:lnTo>
                  <a:pt x="468524" y="567797"/>
                </a:lnTo>
                <a:lnTo>
                  <a:pt x="428738" y="528071"/>
                </a:lnTo>
                <a:cubicBezTo>
                  <a:pt x="411560" y="537669"/>
                  <a:pt x="393492" y="545134"/>
                  <a:pt x="374623" y="550467"/>
                </a:cubicBezTo>
                <a:lnTo>
                  <a:pt x="374623" y="606722"/>
                </a:lnTo>
                <a:lnTo>
                  <a:pt x="233016" y="606722"/>
                </a:lnTo>
                <a:lnTo>
                  <a:pt x="233016" y="550467"/>
                </a:lnTo>
                <a:cubicBezTo>
                  <a:pt x="214147" y="545134"/>
                  <a:pt x="195990" y="537669"/>
                  <a:pt x="178812" y="528071"/>
                </a:cubicBezTo>
                <a:lnTo>
                  <a:pt x="139026" y="567797"/>
                </a:lnTo>
                <a:lnTo>
                  <a:pt x="38895" y="467817"/>
                </a:lnTo>
                <a:lnTo>
                  <a:pt x="78681" y="428091"/>
                </a:lnTo>
                <a:cubicBezTo>
                  <a:pt x="69157" y="410939"/>
                  <a:pt x="61681" y="392899"/>
                  <a:pt x="56251" y="374058"/>
                </a:cubicBezTo>
                <a:lnTo>
                  <a:pt x="0" y="374058"/>
                </a:lnTo>
                <a:lnTo>
                  <a:pt x="0" y="232664"/>
                </a:lnTo>
                <a:lnTo>
                  <a:pt x="56251" y="232664"/>
                </a:lnTo>
                <a:cubicBezTo>
                  <a:pt x="61681" y="213824"/>
                  <a:pt x="69157" y="195694"/>
                  <a:pt x="78681" y="178542"/>
                </a:cubicBezTo>
                <a:lnTo>
                  <a:pt x="38895" y="138816"/>
                </a:lnTo>
                <a:lnTo>
                  <a:pt x="139026" y="38837"/>
                </a:lnTo>
                <a:lnTo>
                  <a:pt x="178812" y="78562"/>
                </a:lnTo>
                <a:cubicBezTo>
                  <a:pt x="195990" y="69053"/>
                  <a:pt x="214147" y="61588"/>
                  <a:pt x="233016" y="56166"/>
                </a:cubicBezTo>
                <a:close/>
              </a:path>
            </a:pathLst>
          </a:custGeom>
          <a:solidFill>
            <a:srgbClr val="3C82C4"/>
          </a:solidFill>
          <a:ln>
            <a:solidFill>
              <a:schemeClr val="bg1">
                <a:lumMod val="85000"/>
              </a:schemeClr>
            </a:solidFill>
          </a:ln>
          <a:effectLst>
            <a:outerShdw blurRad="50800" dist="38100" dir="18900000" algn="bl" rotWithShape="0">
              <a:prstClr val="black">
                <a:alpha val="40000"/>
              </a:prstClr>
            </a:outerShdw>
          </a:effectLst>
        </p:spPr>
        <p:txBody>
          <a:bodyPr/>
          <a:lstStyle/>
          <a:p>
            <a:endParaRPr lang="zh-CN" altLang="en-US"/>
          </a:p>
        </p:txBody>
      </p:sp>
      <p:sp>
        <p:nvSpPr>
          <p:cNvPr id="65" name="页脚占位符 64"/>
          <p:cNvSpPr>
            <a:spLocks noGrp="1"/>
          </p:cNvSpPr>
          <p:nvPr>
            <p:ph type="ftr" sz="quarter" idx="11"/>
          </p:nvPr>
        </p:nvSpPr>
        <p:spPr/>
        <p:txBody>
          <a:bodyPr/>
          <a:lstStyle/>
          <a:p>
            <a:r>
              <a:rPr lang="en-US" altLang="zh-CN"/>
              <a:t>Reinforcement Learning Based Network Congestion Identification</a:t>
            </a:r>
            <a:endParaRPr lang="zh-CN" altLang="en-US" dirty="0"/>
          </a:p>
        </p:txBody>
      </p:sp>
      <p:sp>
        <p:nvSpPr>
          <p:cNvPr id="66" name="灯片编号占位符 65"/>
          <p:cNvSpPr>
            <a:spLocks noGrp="1"/>
          </p:cNvSpPr>
          <p:nvPr>
            <p:ph type="sldNum" sz="quarter" idx="12"/>
          </p:nvPr>
        </p:nvSpPr>
        <p:spPr/>
        <p:txBody>
          <a:bodyPr/>
          <a:lstStyle/>
          <a:p>
            <a:fld id="{DFEAD142-FE5B-4A0C-A357-B658EEF50C94}" type="slidenum">
              <a:rPr lang="zh-CN" altLang="en-US" smtClean="0"/>
              <a:pPr/>
              <a:t>10</a:t>
            </a:fld>
            <a:endParaRPr lang="zh-CN" altLang="en-US" dirty="0"/>
          </a:p>
        </p:txBody>
      </p:sp>
    </p:spTree>
    <p:extLst>
      <p:ext uri="{BB962C8B-B14F-4D97-AF65-F5344CB8AC3E}">
        <p14:creationId xmlns:p14="http://schemas.microsoft.com/office/powerpoint/2010/main" val="400634608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网络层析成像</a:t>
            </a:r>
            <a:r>
              <a:rPr lang="en-US" altLang="zh-CN" dirty="0"/>
              <a:t>——</a:t>
            </a:r>
            <a:r>
              <a:rPr lang="zh-CN" altLang="en-US" sz="3200" dirty="0"/>
              <a:t>简介</a:t>
            </a:r>
          </a:p>
        </p:txBody>
      </p:sp>
      <p:sp>
        <p:nvSpPr>
          <p:cNvPr id="4" name="日期占位符 3"/>
          <p:cNvSpPr>
            <a:spLocks noGrp="1"/>
          </p:cNvSpPr>
          <p:nvPr>
            <p:ph type="dt" sz="half" idx="10"/>
          </p:nvPr>
        </p:nvSpPr>
        <p:spPr/>
        <p:txBody>
          <a:bodyPr/>
          <a:lstStyle/>
          <a:p>
            <a:fld id="{CCB15C8E-35CE-4E6B-BD34-81333083B164}" type="datetime3">
              <a:rPr lang="en-US" altLang="zh-CN" smtClean="0"/>
              <a:t>5 February 2020</a:t>
            </a:fld>
            <a:endParaRPr lang="zh-CN" altLang="en-US"/>
          </a:p>
        </p:txBody>
      </p:sp>
      <p:sp>
        <p:nvSpPr>
          <p:cNvPr id="5" name="页脚占位符 4"/>
          <p:cNvSpPr>
            <a:spLocks noGrp="1"/>
          </p:cNvSpPr>
          <p:nvPr>
            <p:ph type="ftr" sz="quarter" idx="11"/>
          </p:nvPr>
        </p:nvSpPr>
        <p:spPr/>
        <p:txBody>
          <a:bodyPr/>
          <a:lstStyle/>
          <a:p>
            <a:r>
              <a:rPr lang="en-US" altLang="zh-CN"/>
              <a:t>Reinforcement Learning Based Network Congestion Identification</a:t>
            </a:r>
            <a:endParaRPr lang="zh-CN" altLang="en-US" dirty="0"/>
          </a:p>
        </p:txBody>
      </p:sp>
      <p:sp>
        <p:nvSpPr>
          <p:cNvPr id="6" name="灯片编号占位符 5"/>
          <p:cNvSpPr>
            <a:spLocks noGrp="1"/>
          </p:cNvSpPr>
          <p:nvPr>
            <p:ph type="sldNum" sz="quarter" idx="12"/>
          </p:nvPr>
        </p:nvSpPr>
        <p:spPr/>
        <p:txBody>
          <a:bodyPr/>
          <a:lstStyle/>
          <a:p>
            <a:fld id="{DFEAD142-FE5B-4A0C-A357-B658EEF50C94}" type="slidenum">
              <a:rPr lang="zh-CN" altLang="en-US" smtClean="0"/>
              <a:pPr/>
              <a:t>11</a:t>
            </a:fld>
            <a:endParaRPr lang="zh-CN" altLang="en-US" dirty="0"/>
          </a:p>
        </p:txBody>
      </p:sp>
      <p:pic>
        <p:nvPicPr>
          <p:cNvPr id="10" name="内容占位符 9">
            <a:extLst>
              <a:ext uri="{FF2B5EF4-FFF2-40B4-BE49-F238E27FC236}">
                <a16:creationId xmlns:a16="http://schemas.microsoft.com/office/drawing/2014/main" id="{B27613EC-89C4-1A4E-851F-1DC2DB70AFE8}"/>
              </a:ext>
            </a:extLst>
          </p:cNvPr>
          <p:cNvPicPr>
            <a:picLocks noGrp="1" noChangeAspect="1"/>
          </p:cNvPicPr>
          <p:nvPr>
            <p:ph idx="1"/>
          </p:nvPr>
        </p:nvPicPr>
        <p:blipFill>
          <a:blip r:embed="rId2"/>
          <a:stretch>
            <a:fillRect/>
          </a:stretch>
        </p:blipFill>
        <p:spPr>
          <a:xfrm>
            <a:off x="286921" y="1693624"/>
            <a:ext cx="2463505" cy="2757655"/>
          </a:xfrm>
          <a:prstGeom prst="rect">
            <a:avLst/>
          </a:prstGeom>
        </p:spPr>
      </p:pic>
      <p:sp>
        <p:nvSpPr>
          <p:cNvPr id="11" name="文本框 10">
            <a:extLst>
              <a:ext uri="{FF2B5EF4-FFF2-40B4-BE49-F238E27FC236}">
                <a16:creationId xmlns:a16="http://schemas.microsoft.com/office/drawing/2014/main" id="{F55F88D9-A562-1A4D-927A-95AAD380B93A}"/>
              </a:ext>
            </a:extLst>
          </p:cNvPr>
          <p:cNvSpPr txBox="1"/>
          <p:nvPr/>
        </p:nvSpPr>
        <p:spPr>
          <a:xfrm>
            <a:off x="749594" y="4956282"/>
            <a:ext cx="5346405" cy="954107"/>
          </a:xfrm>
          <a:prstGeom prst="rect">
            <a:avLst/>
          </a:prstGeom>
          <a:noFill/>
        </p:spPr>
        <p:txBody>
          <a:bodyPr wrap="square" rtlCol="0">
            <a:spAutoFit/>
          </a:bodyPr>
          <a:lstStyle/>
          <a:p>
            <a:pPr algn="ctr"/>
            <a:r>
              <a:rPr kumimoji="1" lang="zh-CN" altLang="en-US" sz="2800" dirty="0"/>
              <a:t>计算机断层扫描 </a:t>
            </a:r>
            <a:endParaRPr kumimoji="1" lang="en-US" altLang="zh-CN" sz="2800" dirty="0"/>
          </a:p>
          <a:p>
            <a:pPr algn="ctr"/>
            <a:r>
              <a:rPr kumimoji="1" lang="zh-CN" altLang="en-US" sz="2800" dirty="0"/>
              <a:t>（</a:t>
            </a:r>
            <a:r>
              <a:rPr kumimoji="1" lang="en-US" altLang="zh-CN" sz="2800" dirty="0"/>
              <a:t>Computed</a:t>
            </a:r>
            <a:r>
              <a:rPr kumimoji="1" lang="zh-CN" altLang="en-US" sz="2800" dirty="0"/>
              <a:t> </a:t>
            </a:r>
            <a:r>
              <a:rPr kumimoji="1" lang="en-US" altLang="zh-CN" sz="2800" dirty="0"/>
              <a:t>Tomography,</a:t>
            </a:r>
            <a:r>
              <a:rPr kumimoji="1" lang="zh-CN" altLang="en-US" sz="2800" dirty="0"/>
              <a:t> </a:t>
            </a:r>
            <a:r>
              <a:rPr kumimoji="1" lang="en-US" altLang="zh-CN" sz="2800" dirty="0"/>
              <a:t>CT</a:t>
            </a:r>
            <a:r>
              <a:rPr kumimoji="1" lang="zh-CN" altLang="en-US" sz="2800" dirty="0"/>
              <a:t>）</a:t>
            </a:r>
          </a:p>
        </p:txBody>
      </p:sp>
      <p:sp>
        <p:nvSpPr>
          <p:cNvPr id="12" name="矩形 11">
            <a:extLst>
              <a:ext uri="{FF2B5EF4-FFF2-40B4-BE49-F238E27FC236}">
                <a16:creationId xmlns:a16="http://schemas.microsoft.com/office/drawing/2014/main" id="{019BAA8E-F7D5-E34F-A312-FE0E9BE220FE}"/>
              </a:ext>
            </a:extLst>
          </p:cNvPr>
          <p:cNvSpPr/>
          <p:nvPr/>
        </p:nvSpPr>
        <p:spPr>
          <a:xfrm>
            <a:off x="3037359" y="1646481"/>
            <a:ext cx="3576084" cy="2862322"/>
          </a:xfrm>
          <a:prstGeom prst="rect">
            <a:avLst/>
          </a:prstGeom>
        </p:spPr>
        <p:txBody>
          <a:bodyPr wrap="square">
            <a:spAutoFit/>
          </a:bodyPr>
          <a:lstStyle/>
          <a:p>
            <a:pPr marL="285750" indent="-285750" algn="just">
              <a:buFont typeface="Arial" panose="020B0604020202020204" pitchFamily="34" charset="0"/>
              <a:buChar char="•"/>
            </a:pPr>
            <a:r>
              <a:rPr lang="zh-CN" altLang="en-US" b="1" dirty="0">
                <a:solidFill>
                  <a:srgbClr val="0000FF"/>
                </a:solidFill>
                <a:latin typeface="arial" panose="020B0604020202020204" pitchFamily="34" charset="0"/>
              </a:rPr>
              <a:t>根据人体不同组织对</a:t>
            </a:r>
            <a:r>
              <a:rPr lang="en" altLang="zh-CN" b="1" dirty="0">
                <a:solidFill>
                  <a:srgbClr val="0000FF"/>
                </a:solidFill>
                <a:latin typeface="arial" panose="020B0604020202020204" pitchFamily="34" charset="0"/>
              </a:rPr>
              <a:t>X</a:t>
            </a:r>
            <a:r>
              <a:rPr lang="zh-CN" altLang="en-US" b="1" dirty="0">
                <a:solidFill>
                  <a:srgbClr val="0000FF"/>
                </a:solidFill>
                <a:latin typeface="arial" panose="020B0604020202020204" pitchFamily="34" charset="0"/>
              </a:rPr>
              <a:t>线的吸收与透过率的不同</a:t>
            </a:r>
            <a:r>
              <a:rPr lang="en-US" altLang="zh-CN" b="1" dirty="0">
                <a:solidFill>
                  <a:srgbClr val="0000FF"/>
                </a:solidFill>
                <a:latin typeface="arial" panose="020B0604020202020204" pitchFamily="34" charset="0"/>
              </a:rPr>
              <a:t>;</a:t>
            </a:r>
          </a:p>
          <a:p>
            <a:pPr marL="285750" indent="-285750" algn="just">
              <a:buFont typeface="Arial" panose="020B0604020202020204" pitchFamily="34" charset="0"/>
              <a:buChar char="•"/>
            </a:pPr>
            <a:r>
              <a:rPr lang="zh-CN" altLang="en-US" dirty="0">
                <a:solidFill>
                  <a:srgbClr val="333333"/>
                </a:solidFill>
                <a:latin typeface="arial" panose="020B0604020202020204" pitchFamily="34" charset="0"/>
              </a:rPr>
              <a:t>应用灵敏度极高的仪器对人体进行测量</a:t>
            </a:r>
            <a:r>
              <a:rPr lang="en-US" altLang="zh-CN" dirty="0">
                <a:solidFill>
                  <a:srgbClr val="333333"/>
                </a:solidFill>
                <a:latin typeface="arial" panose="020B0604020202020204" pitchFamily="34" charset="0"/>
              </a:rPr>
              <a:t>;</a:t>
            </a:r>
          </a:p>
          <a:p>
            <a:pPr marL="285750" indent="-285750" algn="just">
              <a:buFont typeface="Arial" panose="020B0604020202020204" pitchFamily="34" charset="0"/>
              <a:buChar char="•"/>
            </a:pPr>
            <a:r>
              <a:rPr lang="zh-CN" altLang="en-US" dirty="0">
                <a:solidFill>
                  <a:srgbClr val="333333"/>
                </a:solidFill>
                <a:latin typeface="arial" panose="020B0604020202020204" pitchFamily="34" charset="0"/>
              </a:rPr>
              <a:t>将测量所获取的数据输入电子计算机</a:t>
            </a:r>
            <a:r>
              <a:rPr lang="en-US" altLang="zh-CN" dirty="0">
                <a:solidFill>
                  <a:srgbClr val="333333"/>
                </a:solidFill>
                <a:latin typeface="arial" panose="020B0604020202020204" pitchFamily="34" charset="0"/>
              </a:rPr>
              <a:t>;</a:t>
            </a:r>
          </a:p>
          <a:p>
            <a:pPr marL="285750" indent="-285750" algn="just">
              <a:buFont typeface="Arial" panose="020B0604020202020204" pitchFamily="34" charset="0"/>
              <a:buChar char="•"/>
            </a:pPr>
            <a:r>
              <a:rPr lang="zh-CN" altLang="en-US" dirty="0">
                <a:solidFill>
                  <a:srgbClr val="333333"/>
                </a:solidFill>
                <a:latin typeface="arial" panose="020B0604020202020204" pitchFamily="34" charset="0"/>
              </a:rPr>
              <a:t>电子计算机对数据进行处理后，就可摄下人体被检查部位的断面或立体的图像</a:t>
            </a:r>
            <a:r>
              <a:rPr lang="en-US" altLang="zh-CN" dirty="0">
                <a:solidFill>
                  <a:srgbClr val="333333"/>
                </a:solidFill>
                <a:latin typeface="arial" panose="020B0604020202020204" pitchFamily="34" charset="0"/>
              </a:rPr>
              <a:t>;</a:t>
            </a:r>
          </a:p>
          <a:p>
            <a:pPr marL="285750" indent="-285750" algn="just">
              <a:buFont typeface="Arial" panose="020B0604020202020204" pitchFamily="34" charset="0"/>
              <a:buChar char="•"/>
            </a:pPr>
            <a:r>
              <a:rPr lang="zh-CN" altLang="en-US" b="1" dirty="0">
                <a:solidFill>
                  <a:srgbClr val="333333"/>
                </a:solidFill>
                <a:latin typeface="arial" panose="020B0604020202020204" pitchFamily="34" charset="0"/>
              </a:rPr>
              <a:t>发现体内任何部位的细小病变</a:t>
            </a:r>
            <a:r>
              <a:rPr lang="en-US" altLang="zh-CN" dirty="0">
                <a:solidFill>
                  <a:srgbClr val="333333"/>
                </a:solidFill>
                <a:latin typeface="arial" panose="020B0604020202020204" pitchFamily="34" charset="0"/>
              </a:rPr>
              <a:t>.</a:t>
            </a:r>
            <a:endParaRPr lang="zh-CN" altLang="en-US" dirty="0"/>
          </a:p>
        </p:txBody>
      </p:sp>
      <p:pic>
        <p:nvPicPr>
          <p:cNvPr id="14" name="图片 13">
            <a:extLst>
              <a:ext uri="{FF2B5EF4-FFF2-40B4-BE49-F238E27FC236}">
                <a16:creationId xmlns:a16="http://schemas.microsoft.com/office/drawing/2014/main" id="{26A65DEE-D850-2B48-825F-BCF9544AC4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7871" y="1480427"/>
            <a:ext cx="4281851" cy="3475855"/>
          </a:xfrm>
          <a:prstGeom prst="rect">
            <a:avLst/>
          </a:prstGeom>
        </p:spPr>
      </p:pic>
      <p:sp>
        <p:nvSpPr>
          <p:cNvPr id="15" name="文本框 14">
            <a:extLst>
              <a:ext uri="{FF2B5EF4-FFF2-40B4-BE49-F238E27FC236}">
                <a16:creationId xmlns:a16="http://schemas.microsoft.com/office/drawing/2014/main" id="{F4F5125B-397D-864D-A471-D249627FB8EE}"/>
              </a:ext>
            </a:extLst>
          </p:cNvPr>
          <p:cNvSpPr txBox="1"/>
          <p:nvPr/>
        </p:nvSpPr>
        <p:spPr>
          <a:xfrm>
            <a:off x="6845595" y="4956282"/>
            <a:ext cx="5346405" cy="954107"/>
          </a:xfrm>
          <a:prstGeom prst="rect">
            <a:avLst/>
          </a:prstGeom>
          <a:noFill/>
        </p:spPr>
        <p:txBody>
          <a:bodyPr wrap="square" rtlCol="0">
            <a:spAutoFit/>
          </a:bodyPr>
          <a:lstStyle/>
          <a:p>
            <a:pPr algn="ctr"/>
            <a:r>
              <a:rPr kumimoji="1" lang="zh-CN" altLang="en-US" sz="2800" b="1" dirty="0">
                <a:solidFill>
                  <a:srgbClr val="7030A0"/>
                </a:solidFill>
              </a:rPr>
              <a:t>网络层析成像 </a:t>
            </a:r>
            <a:endParaRPr kumimoji="1" lang="en-US" altLang="zh-CN" sz="2800" b="1" dirty="0">
              <a:solidFill>
                <a:srgbClr val="7030A0"/>
              </a:solidFill>
            </a:endParaRPr>
          </a:p>
          <a:p>
            <a:pPr algn="ctr"/>
            <a:r>
              <a:rPr kumimoji="1" lang="zh-CN" altLang="en-US" sz="2800" dirty="0"/>
              <a:t>（</a:t>
            </a:r>
            <a:r>
              <a:rPr kumimoji="1" lang="en-US" altLang="zh-CN" sz="2800" b="1" dirty="0"/>
              <a:t>N</a:t>
            </a:r>
            <a:r>
              <a:rPr kumimoji="1" lang="en-US" altLang="zh-CN" sz="2800" dirty="0"/>
              <a:t>etwork</a:t>
            </a:r>
            <a:r>
              <a:rPr kumimoji="1" lang="zh-CN" altLang="en-US" sz="2800" dirty="0"/>
              <a:t> </a:t>
            </a:r>
            <a:r>
              <a:rPr kumimoji="1" lang="en-US" altLang="zh-CN" sz="2800" b="1" dirty="0"/>
              <a:t>T</a:t>
            </a:r>
            <a:r>
              <a:rPr kumimoji="1" lang="en-US" altLang="zh-CN" sz="2800" dirty="0"/>
              <a:t>omography,</a:t>
            </a:r>
            <a:r>
              <a:rPr kumimoji="1" lang="zh-CN" altLang="en-US" sz="2800" dirty="0"/>
              <a:t> </a:t>
            </a:r>
            <a:r>
              <a:rPr kumimoji="1" lang="en-US" altLang="zh-CN" sz="2800" b="1" dirty="0"/>
              <a:t>NT</a:t>
            </a:r>
            <a:r>
              <a:rPr kumimoji="1" lang="zh-CN" altLang="en-US" sz="2800" dirty="0"/>
              <a:t>）</a:t>
            </a:r>
          </a:p>
        </p:txBody>
      </p:sp>
      <p:pic>
        <p:nvPicPr>
          <p:cNvPr id="21" name="图片 20">
            <a:extLst>
              <a:ext uri="{FF2B5EF4-FFF2-40B4-BE49-F238E27FC236}">
                <a16:creationId xmlns:a16="http://schemas.microsoft.com/office/drawing/2014/main" id="{0B3B24E4-F8E5-654C-A532-EB9603C33EB7}"/>
              </a:ext>
            </a:extLst>
          </p:cNvPr>
          <p:cNvPicPr>
            <a:picLocks noChangeAspect="1"/>
          </p:cNvPicPr>
          <p:nvPr/>
        </p:nvPicPr>
        <p:blipFill>
          <a:blip r:embed="rId4"/>
          <a:stretch>
            <a:fillRect/>
          </a:stretch>
        </p:blipFill>
        <p:spPr>
          <a:xfrm>
            <a:off x="8774783" y="2476491"/>
            <a:ext cx="1678793" cy="1259094"/>
          </a:xfrm>
          <a:prstGeom prst="rect">
            <a:avLst/>
          </a:prstGeom>
        </p:spPr>
      </p:pic>
      <p:grpSp>
        <p:nvGrpSpPr>
          <p:cNvPr id="20" name="组合 19">
            <a:extLst>
              <a:ext uri="{FF2B5EF4-FFF2-40B4-BE49-F238E27FC236}">
                <a16:creationId xmlns:a16="http://schemas.microsoft.com/office/drawing/2014/main" id="{FAF76BA8-019A-864E-AC5F-799067C91260}"/>
              </a:ext>
            </a:extLst>
          </p:cNvPr>
          <p:cNvGrpSpPr/>
          <p:nvPr/>
        </p:nvGrpSpPr>
        <p:grpSpPr>
          <a:xfrm>
            <a:off x="7611139" y="1646481"/>
            <a:ext cx="3652285" cy="1828889"/>
            <a:chOff x="7611139" y="1646481"/>
            <a:chExt cx="3652285" cy="1828889"/>
          </a:xfrm>
        </p:grpSpPr>
        <p:sp>
          <p:nvSpPr>
            <p:cNvPr id="17" name="文本框 16">
              <a:extLst>
                <a:ext uri="{FF2B5EF4-FFF2-40B4-BE49-F238E27FC236}">
                  <a16:creationId xmlns:a16="http://schemas.microsoft.com/office/drawing/2014/main" id="{AF038003-1E2B-5144-A4DB-2A31F17543B0}"/>
                </a:ext>
              </a:extLst>
            </p:cNvPr>
            <p:cNvSpPr txBox="1"/>
            <p:nvPr/>
          </p:nvSpPr>
          <p:spPr>
            <a:xfrm>
              <a:off x="7611139" y="3106038"/>
              <a:ext cx="809848" cy="369332"/>
            </a:xfrm>
            <a:prstGeom prst="rect">
              <a:avLst/>
            </a:prstGeom>
            <a:noFill/>
          </p:spPr>
          <p:txBody>
            <a:bodyPr wrap="square" rtlCol="0">
              <a:spAutoFit/>
            </a:bodyPr>
            <a:lstStyle/>
            <a:p>
              <a:r>
                <a:rPr kumimoji="1" lang="en-US" altLang="zh-CN" dirty="0">
                  <a:latin typeface="Chalkduster" panose="03050602040202020205" pitchFamily="66" charset="0"/>
                </a:rPr>
                <a:t>End</a:t>
              </a:r>
              <a:endParaRPr kumimoji="1" lang="zh-CN" altLang="en-US" dirty="0">
                <a:latin typeface="Chalkduster" panose="03050602040202020205" pitchFamily="66" charset="0"/>
              </a:endParaRPr>
            </a:p>
          </p:txBody>
        </p:sp>
        <p:sp>
          <p:nvSpPr>
            <p:cNvPr id="18" name="文本框 17">
              <a:extLst>
                <a:ext uri="{FF2B5EF4-FFF2-40B4-BE49-F238E27FC236}">
                  <a16:creationId xmlns:a16="http://schemas.microsoft.com/office/drawing/2014/main" id="{BB9B8BFD-BE0E-4E47-B81D-164B66403D17}"/>
                </a:ext>
              </a:extLst>
            </p:cNvPr>
            <p:cNvSpPr txBox="1"/>
            <p:nvPr/>
          </p:nvSpPr>
          <p:spPr>
            <a:xfrm>
              <a:off x="10453576" y="1646481"/>
              <a:ext cx="809848" cy="369332"/>
            </a:xfrm>
            <a:prstGeom prst="rect">
              <a:avLst/>
            </a:prstGeom>
            <a:noFill/>
          </p:spPr>
          <p:txBody>
            <a:bodyPr wrap="square" rtlCol="0">
              <a:spAutoFit/>
            </a:bodyPr>
            <a:lstStyle/>
            <a:p>
              <a:r>
                <a:rPr kumimoji="1" lang="en-US" altLang="zh-CN" dirty="0">
                  <a:latin typeface="Chalkduster" panose="03050602040202020205" pitchFamily="66" charset="0"/>
                </a:rPr>
                <a:t>End</a:t>
              </a:r>
              <a:endParaRPr kumimoji="1" lang="zh-CN" altLang="en-US" dirty="0">
                <a:latin typeface="Chalkduster" panose="03050602040202020205" pitchFamily="66" charset="0"/>
              </a:endParaRPr>
            </a:p>
          </p:txBody>
        </p:sp>
        <p:sp>
          <p:nvSpPr>
            <p:cNvPr id="19" name="任意形状 18">
              <a:extLst>
                <a:ext uri="{FF2B5EF4-FFF2-40B4-BE49-F238E27FC236}">
                  <a16:creationId xmlns:a16="http://schemas.microsoft.com/office/drawing/2014/main" id="{A471EC05-4D72-A94A-9EB0-C5473360A4C8}"/>
                </a:ext>
              </a:extLst>
            </p:cNvPr>
            <p:cNvSpPr/>
            <p:nvPr/>
          </p:nvSpPr>
          <p:spPr>
            <a:xfrm>
              <a:off x="8246533" y="1925047"/>
              <a:ext cx="2290073" cy="1323069"/>
            </a:xfrm>
            <a:custGeom>
              <a:avLst/>
              <a:gdLst>
                <a:gd name="connsiteX0" fmla="*/ 0 w 2290073"/>
                <a:gd name="connsiteY0" fmla="*/ 1309220 h 1323069"/>
                <a:gd name="connsiteX1" fmla="*/ 499534 w 2290073"/>
                <a:gd name="connsiteY1" fmla="*/ 1309220 h 1323069"/>
                <a:gd name="connsiteX2" fmla="*/ 1100667 w 2290073"/>
                <a:gd name="connsiteY2" fmla="*/ 1165286 h 1323069"/>
                <a:gd name="connsiteX3" fmla="*/ 1871134 w 2290073"/>
                <a:gd name="connsiteY3" fmla="*/ 801220 h 1323069"/>
                <a:gd name="connsiteX4" fmla="*/ 2243667 w 2290073"/>
                <a:gd name="connsiteY4" fmla="*/ 377886 h 1323069"/>
                <a:gd name="connsiteX5" fmla="*/ 2286000 w 2290073"/>
                <a:gd name="connsiteY5" fmla="*/ 30753 h 1323069"/>
                <a:gd name="connsiteX6" fmla="*/ 2286000 w 2290073"/>
                <a:gd name="connsiteY6" fmla="*/ 39220 h 132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0073" h="1323069">
                  <a:moveTo>
                    <a:pt x="0" y="1309220"/>
                  </a:moveTo>
                  <a:cubicBezTo>
                    <a:pt x="158045" y="1321214"/>
                    <a:pt x="316090" y="1333209"/>
                    <a:pt x="499534" y="1309220"/>
                  </a:cubicBezTo>
                  <a:cubicBezTo>
                    <a:pt x="682978" y="1285231"/>
                    <a:pt x="872067" y="1249953"/>
                    <a:pt x="1100667" y="1165286"/>
                  </a:cubicBezTo>
                  <a:cubicBezTo>
                    <a:pt x="1329267" y="1080619"/>
                    <a:pt x="1680634" y="932453"/>
                    <a:pt x="1871134" y="801220"/>
                  </a:cubicBezTo>
                  <a:cubicBezTo>
                    <a:pt x="2061634" y="669987"/>
                    <a:pt x="2174523" y="506297"/>
                    <a:pt x="2243667" y="377886"/>
                  </a:cubicBezTo>
                  <a:cubicBezTo>
                    <a:pt x="2312811" y="249475"/>
                    <a:pt x="2278945" y="87197"/>
                    <a:pt x="2286000" y="30753"/>
                  </a:cubicBezTo>
                  <a:cubicBezTo>
                    <a:pt x="2293056" y="-25691"/>
                    <a:pt x="2289528" y="6764"/>
                    <a:pt x="2286000" y="39220"/>
                  </a:cubicBezTo>
                </a:path>
              </a:pathLst>
            </a:custGeom>
            <a:noFill/>
            <a:ln w="22225">
              <a:prstDash val="dash"/>
              <a:headEnd type="stealth" w="lg" len="lg"/>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Tree>
    <p:extLst>
      <p:ext uri="{BB962C8B-B14F-4D97-AF65-F5344CB8AC3E}">
        <p14:creationId xmlns:p14="http://schemas.microsoft.com/office/powerpoint/2010/main" val="140783051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dissolv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2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edg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网络拥塞链路识别</a:t>
            </a:r>
            <a:r>
              <a:rPr lang="en-US" altLang="zh-CN" dirty="0"/>
              <a:t>——</a:t>
            </a:r>
            <a:r>
              <a:rPr lang="zh-CN" altLang="en-US" sz="3200" dirty="0"/>
              <a:t>简介</a:t>
            </a:r>
          </a:p>
        </p:txBody>
      </p:sp>
      <p:pic>
        <p:nvPicPr>
          <p:cNvPr id="7" name="内容占位符 6">
            <a:extLst>
              <a:ext uri="{FF2B5EF4-FFF2-40B4-BE49-F238E27FC236}">
                <a16:creationId xmlns:a16="http://schemas.microsoft.com/office/drawing/2014/main" id="{793FE92B-A5EA-684B-8DB9-65B25102C3AF}"/>
              </a:ext>
            </a:extLst>
          </p:cNvPr>
          <p:cNvPicPr>
            <a:picLocks noGrp="1" noChangeAspect="1"/>
          </p:cNvPicPr>
          <p:nvPr>
            <p:ph idx="1"/>
          </p:nvPr>
        </p:nvPicPr>
        <p:blipFill>
          <a:blip r:embed="rId3"/>
          <a:stretch>
            <a:fillRect/>
          </a:stretch>
        </p:blipFill>
        <p:spPr>
          <a:xfrm>
            <a:off x="1157925" y="1498850"/>
            <a:ext cx="5991095" cy="2356769"/>
          </a:xfrm>
          <a:prstGeom prst="rect">
            <a:avLst/>
          </a:prstGeom>
        </p:spPr>
      </p:pic>
      <p:sp>
        <p:nvSpPr>
          <p:cNvPr id="4" name="日期占位符 3"/>
          <p:cNvSpPr>
            <a:spLocks noGrp="1"/>
          </p:cNvSpPr>
          <p:nvPr>
            <p:ph type="dt" sz="half" idx="10"/>
          </p:nvPr>
        </p:nvSpPr>
        <p:spPr/>
        <p:txBody>
          <a:bodyPr/>
          <a:lstStyle/>
          <a:p>
            <a:fld id="{CCB15C8E-35CE-4E6B-BD34-81333083B164}" type="datetime3">
              <a:rPr lang="en-US" altLang="zh-CN" smtClean="0"/>
              <a:t>5 February 2020</a:t>
            </a:fld>
            <a:endParaRPr lang="zh-CN" altLang="en-US"/>
          </a:p>
        </p:txBody>
      </p:sp>
      <p:sp>
        <p:nvSpPr>
          <p:cNvPr id="5" name="页脚占位符 4"/>
          <p:cNvSpPr>
            <a:spLocks noGrp="1"/>
          </p:cNvSpPr>
          <p:nvPr>
            <p:ph type="ftr" sz="quarter" idx="11"/>
          </p:nvPr>
        </p:nvSpPr>
        <p:spPr/>
        <p:txBody>
          <a:bodyPr/>
          <a:lstStyle/>
          <a:p>
            <a:r>
              <a:rPr lang="en-US" altLang="zh-CN"/>
              <a:t>Reinforcement Learning Based Network Congestion Identification</a:t>
            </a:r>
            <a:endParaRPr lang="zh-CN" altLang="en-US" dirty="0"/>
          </a:p>
        </p:txBody>
      </p:sp>
      <p:sp>
        <p:nvSpPr>
          <p:cNvPr id="6" name="灯片编号占位符 5"/>
          <p:cNvSpPr>
            <a:spLocks noGrp="1"/>
          </p:cNvSpPr>
          <p:nvPr>
            <p:ph type="sldNum" sz="quarter" idx="12"/>
          </p:nvPr>
        </p:nvSpPr>
        <p:spPr/>
        <p:txBody>
          <a:bodyPr/>
          <a:lstStyle/>
          <a:p>
            <a:fld id="{DFEAD142-FE5B-4A0C-A357-B658EEF50C94}" type="slidenum">
              <a:rPr lang="zh-CN" altLang="en-US" smtClean="0"/>
              <a:pPr/>
              <a:t>12</a:t>
            </a:fld>
            <a:endParaRPr lang="zh-CN" altLang="en-US" dirty="0"/>
          </a:p>
        </p:txBody>
      </p:sp>
      <p:sp>
        <p:nvSpPr>
          <p:cNvPr id="8" name="文本框 7">
            <a:extLst>
              <a:ext uri="{FF2B5EF4-FFF2-40B4-BE49-F238E27FC236}">
                <a16:creationId xmlns:a16="http://schemas.microsoft.com/office/drawing/2014/main" id="{347F8494-5FA5-1A43-AE88-918DE8591B12}"/>
              </a:ext>
            </a:extLst>
          </p:cNvPr>
          <p:cNvSpPr txBox="1"/>
          <p:nvPr/>
        </p:nvSpPr>
        <p:spPr>
          <a:xfrm>
            <a:off x="2365121" y="5482662"/>
            <a:ext cx="3258439" cy="400110"/>
          </a:xfrm>
          <a:prstGeom prst="rect">
            <a:avLst/>
          </a:prstGeom>
          <a:solidFill>
            <a:schemeClr val="bg2">
              <a:lumMod val="90000"/>
            </a:schemeClr>
          </a:solidFill>
          <a:ln>
            <a:solidFill>
              <a:schemeClr val="tx1"/>
            </a:solidFill>
          </a:ln>
        </p:spPr>
        <p:txBody>
          <a:bodyPr wrap="square" rtlCol="0">
            <a:spAutoFit/>
          </a:bodyPr>
          <a:lstStyle/>
          <a:p>
            <a:pPr algn="ctr"/>
            <a:r>
              <a:rPr kumimoji="1" lang="en-US" altLang="zh-CN" sz="2000" b="1" dirty="0">
                <a:solidFill>
                  <a:schemeClr val="bg2">
                    <a:lumMod val="50000"/>
                  </a:schemeClr>
                </a:solidFill>
              </a:rPr>
              <a:t>1:</a:t>
            </a:r>
            <a:r>
              <a:rPr kumimoji="1" lang="zh-CN" altLang="en-US" sz="2000" b="1" dirty="0">
                <a:solidFill>
                  <a:schemeClr val="bg2">
                    <a:lumMod val="50000"/>
                  </a:schemeClr>
                </a:solidFill>
              </a:rPr>
              <a:t> 拥塞</a:t>
            </a:r>
            <a:r>
              <a:rPr kumimoji="1" lang="en-US" altLang="zh-CN" sz="2000" b="1" dirty="0">
                <a:solidFill>
                  <a:schemeClr val="bg2">
                    <a:lumMod val="50000"/>
                  </a:schemeClr>
                </a:solidFill>
              </a:rPr>
              <a:t>;</a:t>
            </a:r>
            <a:r>
              <a:rPr kumimoji="1" lang="zh-CN" altLang="en-US" sz="2000" b="1" dirty="0">
                <a:solidFill>
                  <a:schemeClr val="bg2">
                    <a:lumMod val="50000"/>
                  </a:schemeClr>
                </a:solidFill>
              </a:rPr>
              <a:t> </a:t>
            </a:r>
            <a:r>
              <a:rPr kumimoji="1" lang="en-US" altLang="zh-CN" sz="2000" b="1" dirty="0">
                <a:solidFill>
                  <a:schemeClr val="bg2">
                    <a:lumMod val="50000"/>
                  </a:schemeClr>
                </a:solidFill>
              </a:rPr>
              <a:t>0:</a:t>
            </a:r>
            <a:r>
              <a:rPr kumimoji="1" lang="zh-CN" altLang="en-US" sz="2000" b="1" dirty="0">
                <a:solidFill>
                  <a:schemeClr val="bg2">
                    <a:lumMod val="50000"/>
                  </a:schemeClr>
                </a:solidFill>
              </a:rPr>
              <a:t> 正常</a:t>
            </a:r>
          </a:p>
        </p:txBody>
      </p:sp>
      <p:pic>
        <p:nvPicPr>
          <p:cNvPr id="10" name="图片 9">
            <a:extLst>
              <a:ext uri="{FF2B5EF4-FFF2-40B4-BE49-F238E27FC236}">
                <a16:creationId xmlns:a16="http://schemas.microsoft.com/office/drawing/2014/main" id="{E8F470D1-F985-594B-915D-7182BF1EDE07}"/>
              </a:ext>
            </a:extLst>
          </p:cNvPr>
          <p:cNvPicPr>
            <a:picLocks noChangeAspect="1"/>
          </p:cNvPicPr>
          <p:nvPr/>
        </p:nvPicPr>
        <p:blipFill>
          <a:blip r:embed="rId4"/>
          <a:stretch>
            <a:fillRect/>
          </a:stretch>
        </p:blipFill>
        <p:spPr>
          <a:xfrm>
            <a:off x="7771511" y="1713701"/>
            <a:ext cx="3962400" cy="469900"/>
          </a:xfrm>
          <a:prstGeom prst="rect">
            <a:avLst/>
          </a:prstGeom>
        </p:spPr>
      </p:pic>
      <p:pic>
        <p:nvPicPr>
          <p:cNvPr id="12" name="图片 11">
            <a:extLst>
              <a:ext uri="{FF2B5EF4-FFF2-40B4-BE49-F238E27FC236}">
                <a16:creationId xmlns:a16="http://schemas.microsoft.com/office/drawing/2014/main" id="{EDD2A1D1-8F48-F048-852A-404261F09651}"/>
              </a:ext>
            </a:extLst>
          </p:cNvPr>
          <p:cNvPicPr>
            <a:picLocks noChangeAspect="1"/>
          </p:cNvPicPr>
          <p:nvPr/>
        </p:nvPicPr>
        <p:blipFill>
          <a:blip r:embed="rId5"/>
          <a:stretch>
            <a:fillRect/>
          </a:stretch>
        </p:blipFill>
        <p:spPr>
          <a:xfrm>
            <a:off x="2521140" y="4041557"/>
            <a:ext cx="2946400" cy="1104900"/>
          </a:xfrm>
          <a:prstGeom prst="rect">
            <a:avLst/>
          </a:prstGeom>
        </p:spPr>
      </p:pic>
      <p:pic>
        <p:nvPicPr>
          <p:cNvPr id="15" name="图片 14">
            <a:extLst>
              <a:ext uri="{FF2B5EF4-FFF2-40B4-BE49-F238E27FC236}">
                <a16:creationId xmlns:a16="http://schemas.microsoft.com/office/drawing/2014/main" id="{36291120-4060-9340-9B5C-BE1BF9BBFE87}"/>
              </a:ext>
            </a:extLst>
          </p:cNvPr>
          <p:cNvPicPr>
            <a:picLocks noChangeAspect="1"/>
          </p:cNvPicPr>
          <p:nvPr/>
        </p:nvPicPr>
        <p:blipFill>
          <a:blip r:embed="rId6"/>
          <a:stretch>
            <a:fillRect/>
          </a:stretch>
        </p:blipFill>
        <p:spPr>
          <a:xfrm>
            <a:off x="7771511" y="2555475"/>
            <a:ext cx="3124200" cy="3429000"/>
          </a:xfrm>
          <a:prstGeom prst="rect">
            <a:avLst/>
          </a:prstGeom>
        </p:spPr>
      </p:pic>
    </p:spTree>
    <p:extLst>
      <p:ext uri="{BB962C8B-B14F-4D97-AF65-F5344CB8AC3E}">
        <p14:creationId xmlns:p14="http://schemas.microsoft.com/office/powerpoint/2010/main" val="97356202"/>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1353800" cy="903999"/>
          </a:xfrm>
        </p:spPr>
        <p:txBody>
          <a:bodyPr>
            <a:normAutofit fontScale="90000"/>
          </a:bodyPr>
          <a:lstStyle/>
          <a:p>
            <a:r>
              <a:rPr lang="zh-CN" altLang="en-US" dirty="0"/>
              <a:t>网络拥塞链路识别</a:t>
            </a:r>
            <a:r>
              <a:rPr lang="en-US" altLang="zh-CN" dirty="0"/>
              <a:t>——</a:t>
            </a:r>
            <a:r>
              <a:rPr lang="zh-CN" altLang="en-US" sz="3600" dirty="0"/>
              <a:t>网络布尔层析成像反问题模型</a:t>
            </a:r>
          </a:p>
        </p:txBody>
      </p:sp>
      <p:sp>
        <p:nvSpPr>
          <p:cNvPr id="4" name="日期占位符 3"/>
          <p:cNvSpPr>
            <a:spLocks noGrp="1"/>
          </p:cNvSpPr>
          <p:nvPr>
            <p:ph type="dt" sz="half" idx="10"/>
          </p:nvPr>
        </p:nvSpPr>
        <p:spPr/>
        <p:txBody>
          <a:bodyPr/>
          <a:lstStyle/>
          <a:p>
            <a:fld id="{6C4FEF1D-5FAE-4261-9323-17B3EAAE4DA5}" type="datetime3">
              <a:rPr lang="en-US" altLang="zh-CN" smtClean="0"/>
              <a:t>5 February 2020</a:t>
            </a:fld>
            <a:endParaRPr lang="zh-CN" altLang="en-US"/>
          </a:p>
        </p:txBody>
      </p:sp>
      <p:sp>
        <p:nvSpPr>
          <p:cNvPr id="5" name="页脚占位符 4"/>
          <p:cNvSpPr>
            <a:spLocks noGrp="1"/>
          </p:cNvSpPr>
          <p:nvPr>
            <p:ph type="ftr" sz="quarter" idx="11"/>
          </p:nvPr>
        </p:nvSpPr>
        <p:spPr/>
        <p:txBody>
          <a:bodyPr/>
          <a:lstStyle/>
          <a:p>
            <a:r>
              <a:rPr lang="en-US" altLang="zh-CN"/>
              <a:t>Reinforcement Learning Based Network Congestion Identification</a:t>
            </a:r>
            <a:endParaRPr lang="zh-CN" altLang="en-US" dirty="0"/>
          </a:p>
        </p:txBody>
      </p:sp>
      <p:sp>
        <p:nvSpPr>
          <p:cNvPr id="6" name="灯片编号占位符 5"/>
          <p:cNvSpPr>
            <a:spLocks noGrp="1"/>
          </p:cNvSpPr>
          <p:nvPr>
            <p:ph type="sldNum" sz="quarter" idx="12"/>
          </p:nvPr>
        </p:nvSpPr>
        <p:spPr/>
        <p:txBody>
          <a:bodyPr/>
          <a:lstStyle/>
          <a:p>
            <a:fld id="{DFEAD142-FE5B-4A0C-A357-B658EEF50C94}" type="slidenum">
              <a:rPr lang="zh-CN" altLang="en-US" smtClean="0"/>
              <a:pPr/>
              <a:t>13</a:t>
            </a:fld>
            <a:endParaRPr lang="zh-CN" altLang="en-US" dirty="0"/>
          </a:p>
        </p:txBody>
      </p:sp>
      <p:pic>
        <p:nvPicPr>
          <p:cNvPr id="14" name="内容占位符 13">
            <a:extLst>
              <a:ext uri="{FF2B5EF4-FFF2-40B4-BE49-F238E27FC236}">
                <a16:creationId xmlns:a16="http://schemas.microsoft.com/office/drawing/2014/main" id="{3992F6FF-F467-0446-A718-C7B9CA4060D0}"/>
              </a:ext>
            </a:extLst>
          </p:cNvPr>
          <p:cNvPicPr>
            <a:picLocks noGrp="1" noChangeAspect="1"/>
          </p:cNvPicPr>
          <p:nvPr>
            <p:ph idx="1"/>
          </p:nvPr>
        </p:nvPicPr>
        <p:blipFill>
          <a:blip r:embed="rId2"/>
          <a:stretch>
            <a:fillRect/>
          </a:stretch>
        </p:blipFill>
        <p:spPr>
          <a:xfrm>
            <a:off x="4071258" y="3958194"/>
            <a:ext cx="2974966" cy="1988882"/>
          </a:xfrm>
          <a:prstGeom prst="rect">
            <a:avLst/>
          </a:prstGeom>
        </p:spPr>
      </p:pic>
      <p:pic>
        <p:nvPicPr>
          <p:cNvPr id="15" name="图片 14">
            <a:extLst>
              <a:ext uri="{FF2B5EF4-FFF2-40B4-BE49-F238E27FC236}">
                <a16:creationId xmlns:a16="http://schemas.microsoft.com/office/drawing/2014/main" id="{D1C44332-4601-0343-A3E3-959E4A24A512}"/>
              </a:ext>
            </a:extLst>
          </p:cNvPr>
          <p:cNvPicPr>
            <a:picLocks noChangeAspect="1"/>
          </p:cNvPicPr>
          <p:nvPr/>
        </p:nvPicPr>
        <p:blipFill>
          <a:blip r:embed="rId3"/>
          <a:stretch>
            <a:fillRect/>
          </a:stretch>
        </p:blipFill>
        <p:spPr>
          <a:xfrm>
            <a:off x="4071258" y="1497362"/>
            <a:ext cx="2934810" cy="1962036"/>
          </a:xfrm>
          <a:prstGeom prst="rect">
            <a:avLst/>
          </a:prstGeom>
        </p:spPr>
      </p:pic>
      <p:pic>
        <p:nvPicPr>
          <p:cNvPr id="16" name="图片 15">
            <a:extLst>
              <a:ext uri="{FF2B5EF4-FFF2-40B4-BE49-F238E27FC236}">
                <a16:creationId xmlns:a16="http://schemas.microsoft.com/office/drawing/2014/main" id="{50F89F55-5F93-7848-BA22-85AFA66DE6E5}"/>
              </a:ext>
            </a:extLst>
          </p:cNvPr>
          <p:cNvPicPr>
            <a:picLocks noChangeAspect="1"/>
          </p:cNvPicPr>
          <p:nvPr/>
        </p:nvPicPr>
        <p:blipFill>
          <a:blip r:embed="rId4"/>
          <a:stretch>
            <a:fillRect/>
          </a:stretch>
        </p:blipFill>
        <p:spPr>
          <a:xfrm>
            <a:off x="8316685" y="1844727"/>
            <a:ext cx="3035300" cy="508000"/>
          </a:xfrm>
          <a:prstGeom prst="rect">
            <a:avLst/>
          </a:prstGeom>
        </p:spPr>
      </p:pic>
      <p:pic>
        <p:nvPicPr>
          <p:cNvPr id="17" name="图片 16">
            <a:extLst>
              <a:ext uri="{FF2B5EF4-FFF2-40B4-BE49-F238E27FC236}">
                <a16:creationId xmlns:a16="http://schemas.microsoft.com/office/drawing/2014/main" id="{17F0CE2A-C9C7-6B45-9653-CCBBE5CC2E5C}"/>
              </a:ext>
            </a:extLst>
          </p:cNvPr>
          <p:cNvPicPr>
            <a:picLocks noChangeAspect="1"/>
          </p:cNvPicPr>
          <p:nvPr/>
        </p:nvPicPr>
        <p:blipFill>
          <a:blip r:embed="rId5"/>
          <a:stretch>
            <a:fillRect/>
          </a:stretch>
        </p:blipFill>
        <p:spPr>
          <a:xfrm>
            <a:off x="8316685" y="3543902"/>
            <a:ext cx="3136900" cy="1993900"/>
          </a:xfrm>
          <a:prstGeom prst="rect">
            <a:avLst/>
          </a:prstGeom>
        </p:spPr>
      </p:pic>
      <p:pic>
        <p:nvPicPr>
          <p:cNvPr id="18" name="图片 17">
            <a:extLst>
              <a:ext uri="{FF2B5EF4-FFF2-40B4-BE49-F238E27FC236}">
                <a16:creationId xmlns:a16="http://schemas.microsoft.com/office/drawing/2014/main" id="{6C43C9C7-F9F2-AA4E-AFA0-7C8DCCCA7A32}"/>
              </a:ext>
            </a:extLst>
          </p:cNvPr>
          <p:cNvPicPr>
            <a:picLocks noChangeAspect="1"/>
          </p:cNvPicPr>
          <p:nvPr/>
        </p:nvPicPr>
        <p:blipFill>
          <a:blip r:embed="rId6"/>
          <a:stretch>
            <a:fillRect/>
          </a:stretch>
        </p:blipFill>
        <p:spPr>
          <a:xfrm>
            <a:off x="228600" y="3375778"/>
            <a:ext cx="3202579" cy="379793"/>
          </a:xfrm>
          <a:prstGeom prst="rect">
            <a:avLst/>
          </a:prstGeom>
        </p:spPr>
      </p:pic>
    </p:spTree>
    <p:extLst>
      <p:ext uri="{BB962C8B-B14F-4D97-AF65-F5344CB8AC3E}">
        <p14:creationId xmlns:p14="http://schemas.microsoft.com/office/powerpoint/2010/main" val="4152518085"/>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网络拥塞链路识别</a:t>
            </a:r>
            <a:r>
              <a:rPr lang="en-US" altLang="zh-CN" dirty="0"/>
              <a:t>——</a:t>
            </a:r>
            <a:r>
              <a:rPr lang="zh-CN" altLang="en-US" sz="3600" dirty="0"/>
              <a:t>网络布尔层析成像基本定律</a:t>
            </a:r>
          </a:p>
        </p:txBody>
      </p:sp>
      <p:sp>
        <p:nvSpPr>
          <p:cNvPr id="3" name="内容占位符 2"/>
          <p:cNvSpPr>
            <a:spLocks noGrp="1"/>
          </p:cNvSpPr>
          <p:nvPr>
            <p:ph idx="1"/>
          </p:nvPr>
        </p:nvSpPr>
        <p:spPr/>
        <p:txBody>
          <a:bodyPr/>
          <a:lstStyle/>
          <a:p>
            <a:r>
              <a:rPr lang="zh-CN" altLang="en-US" b="1" dirty="0">
                <a:solidFill>
                  <a:srgbClr val="0000FF"/>
                </a:solidFill>
              </a:rPr>
              <a:t>命题 </a:t>
            </a:r>
            <a:r>
              <a:rPr lang="en-US" altLang="zh-CN" b="1" dirty="0">
                <a:solidFill>
                  <a:srgbClr val="0000FF"/>
                </a:solidFill>
              </a:rPr>
              <a:t>1</a:t>
            </a:r>
            <a:r>
              <a:rPr lang="zh-CN" altLang="en-US" dirty="0"/>
              <a:t>：</a:t>
            </a:r>
            <a:endParaRPr lang="en-US" altLang="zh-CN" dirty="0"/>
          </a:p>
          <a:p>
            <a:pPr lvl="1"/>
            <a:r>
              <a:rPr lang="zh-CN" altLang="en-US" dirty="0"/>
              <a:t>如果所有链路的先验拥塞概率相同，那么网络布尔层析成像的最优解等于寻找到一组满足拥塞路径约束的，数量最少的拥塞链路集合。</a:t>
            </a:r>
            <a:endParaRPr lang="en-US" altLang="zh-CN" dirty="0"/>
          </a:p>
          <a:p>
            <a:pPr lvl="1"/>
            <a:endParaRPr lang="en-US" altLang="zh-CN" dirty="0"/>
          </a:p>
          <a:p>
            <a:pPr lvl="1"/>
            <a:endParaRPr lang="en-US" altLang="zh-CN" dirty="0"/>
          </a:p>
          <a:p>
            <a:endParaRPr lang="zh-CN" altLang="en-US" dirty="0"/>
          </a:p>
        </p:txBody>
      </p:sp>
      <p:sp>
        <p:nvSpPr>
          <p:cNvPr id="4" name="日期占位符 3"/>
          <p:cNvSpPr>
            <a:spLocks noGrp="1"/>
          </p:cNvSpPr>
          <p:nvPr>
            <p:ph type="dt" sz="half" idx="10"/>
          </p:nvPr>
        </p:nvSpPr>
        <p:spPr/>
        <p:txBody>
          <a:bodyPr/>
          <a:lstStyle/>
          <a:p>
            <a:fld id="{BFC40051-826C-48FD-91CC-5F9B1153F8A0}" type="datetime3">
              <a:rPr lang="en-US" altLang="zh-CN" smtClean="0"/>
              <a:t>5 February 2020</a:t>
            </a:fld>
            <a:endParaRPr lang="zh-CN" altLang="en-US"/>
          </a:p>
        </p:txBody>
      </p:sp>
      <p:sp>
        <p:nvSpPr>
          <p:cNvPr id="5" name="页脚占位符 4"/>
          <p:cNvSpPr>
            <a:spLocks noGrp="1"/>
          </p:cNvSpPr>
          <p:nvPr>
            <p:ph type="ftr" sz="quarter" idx="11"/>
          </p:nvPr>
        </p:nvSpPr>
        <p:spPr/>
        <p:txBody>
          <a:bodyPr/>
          <a:lstStyle/>
          <a:p>
            <a:r>
              <a:rPr lang="en-US" altLang="zh-CN"/>
              <a:t>Reinforcement Learning Based Network Congestion Identification</a:t>
            </a:r>
            <a:endParaRPr lang="zh-CN" altLang="en-US" dirty="0"/>
          </a:p>
        </p:txBody>
      </p:sp>
      <p:sp>
        <p:nvSpPr>
          <p:cNvPr id="6" name="灯片编号占位符 5"/>
          <p:cNvSpPr>
            <a:spLocks noGrp="1"/>
          </p:cNvSpPr>
          <p:nvPr>
            <p:ph type="sldNum" sz="quarter" idx="12"/>
          </p:nvPr>
        </p:nvSpPr>
        <p:spPr/>
        <p:txBody>
          <a:bodyPr/>
          <a:lstStyle/>
          <a:p>
            <a:fld id="{DFEAD142-FE5B-4A0C-A357-B658EEF50C94}" type="slidenum">
              <a:rPr lang="zh-CN" altLang="en-US" smtClean="0"/>
              <a:pPr/>
              <a:t>14</a:t>
            </a:fld>
            <a:endParaRPr lang="zh-CN" altLang="en-US" dirty="0"/>
          </a:p>
        </p:txBody>
      </p:sp>
      <p:pic>
        <p:nvPicPr>
          <p:cNvPr id="7" name="图片 6">
            <a:extLst>
              <a:ext uri="{FF2B5EF4-FFF2-40B4-BE49-F238E27FC236}">
                <a16:creationId xmlns:a16="http://schemas.microsoft.com/office/drawing/2014/main" id="{BEB8ADE0-7AE2-0047-8E2E-7C70AB519175}"/>
              </a:ext>
            </a:extLst>
          </p:cNvPr>
          <p:cNvPicPr>
            <a:picLocks noChangeAspect="1"/>
          </p:cNvPicPr>
          <p:nvPr/>
        </p:nvPicPr>
        <p:blipFill>
          <a:blip r:embed="rId2"/>
          <a:stretch>
            <a:fillRect/>
          </a:stretch>
        </p:blipFill>
        <p:spPr>
          <a:xfrm>
            <a:off x="1773465" y="3275807"/>
            <a:ext cx="3136900" cy="1993900"/>
          </a:xfrm>
          <a:prstGeom prst="rect">
            <a:avLst/>
          </a:prstGeom>
        </p:spPr>
      </p:pic>
      <p:pic>
        <p:nvPicPr>
          <p:cNvPr id="8" name="图片 7">
            <a:extLst>
              <a:ext uri="{FF2B5EF4-FFF2-40B4-BE49-F238E27FC236}">
                <a16:creationId xmlns:a16="http://schemas.microsoft.com/office/drawing/2014/main" id="{6D5FC445-5655-6B40-9D6F-85560427DAB4}"/>
              </a:ext>
            </a:extLst>
          </p:cNvPr>
          <p:cNvPicPr>
            <a:picLocks noChangeAspect="1"/>
          </p:cNvPicPr>
          <p:nvPr/>
        </p:nvPicPr>
        <p:blipFill>
          <a:blip r:embed="rId3"/>
          <a:stretch>
            <a:fillRect/>
          </a:stretch>
        </p:blipFill>
        <p:spPr>
          <a:xfrm>
            <a:off x="6994071" y="3580607"/>
            <a:ext cx="3632200" cy="1384300"/>
          </a:xfrm>
          <a:prstGeom prst="rect">
            <a:avLst/>
          </a:prstGeom>
        </p:spPr>
      </p:pic>
      <p:sp>
        <p:nvSpPr>
          <p:cNvPr id="9" name="右箭头 8">
            <a:extLst>
              <a:ext uri="{FF2B5EF4-FFF2-40B4-BE49-F238E27FC236}">
                <a16:creationId xmlns:a16="http://schemas.microsoft.com/office/drawing/2014/main" id="{A11FA1BE-44BE-CB4F-80AD-E54509CF782B}"/>
              </a:ext>
            </a:extLst>
          </p:cNvPr>
          <p:cNvSpPr/>
          <p:nvPr/>
        </p:nvSpPr>
        <p:spPr>
          <a:xfrm>
            <a:off x="5464629" y="3820886"/>
            <a:ext cx="1050471" cy="805543"/>
          </a:xfrm>
          <a:prstGeom prst="rightArrow">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82164041"/>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网络拥塞链路识别</a:t>
            </a:r>
            <a:r>
              <a:rPr lang="en-US" altLang="zh-CN" dirty="0"/>
              <a:t>——</a:t>
            </a:r>
            <a:r>
              <a:rPr lang="zh-CN" altLang="en-US" sz="3600" dirty="0"/>
              <a:t>网络布尔层析成像基本定律</a:t>
            </a:r>
          </a:p>
        </p:txBody>
      </p:sp>
      <p:sp>
        <p:nvSpPr>
          <p:cNvPr id="3" name="内容占位符 2"/>
          <p:cNvSpPr>
            <a:spLocks noGrp="1"/>
          </p:cNvSpPr>
          <p:nvPr>
            <p:ph idx="1"/>
          </p:nvPr>
        </p:nvSpPr>
        <p:spPr/>
        <p:txBody>
          <a:bodyPr/>
          <a:lstStyle/>
          <a:p>
            <a:r>
              <a:rPr lang="zh-CN" altLang="en-US" b="1" dirty="0">
                <a:solidFill>
                  <a:srgbClr val="0000FF"/>
                </a:solidFill>
              </a:rPr>
              <a:t>命题 </a:t>
            </a:r>
            <a:r>
              <a:rPr lang="en-US" altLang="zh-CN" b="1" dirty="0">
                <a:solidFill>
                  <a:srgbClr val="0000FF"/>
                </a:solidFill>
              </a:rPr>
              <a:t>2</a:t>
            </a:r>
            <a:r>
              <a:rPr lang="zh-CN" altLang="en-US" dirty="0"/>
              <a:t>：</a:t>
            </a:r>
            <a:endParaRPr lang="en-US" altLang="zh-CN" dirty="0"/>
          </a:p>
          <a:p>
            <a:pPr lvl="1"/>
            <a:r>
              <a:rPr lang="zh-CN" altLang="en-US" dirty="0"/>
              <a:t>如果所有链路的先验拥塞概率不相同，那么网络布尔层析成像的最优解等于寻找到一组满足拥塞路径约束的，平均的拥塞概率最大的拥塞链路集合。</a:t>
            </a:r>
            <a:endParaRPr lang="en-US" altLang="zh-CN" dirty="0"/>
          </a:p>
          <a:p>
            <a:pPr lvl="1"/>
            <a:endParaRPr lang="en-US" altLang="zh-CN" dirty="0"/>
          </a:p>
          <a:p>
            <a:pPr lvl="1"/>
            <a:endParaRPr lang="en-US" altLang="zh-CN" dirty="0"/>
          </a:p>
          <a:p>
            <a:endParaRPr lang="zh-CN" altLang="en-US" dirty="0"/>
          </a:p>
        </p:txBody>
      </p:sp>
      <p:sp>
        <p:nvSpPr>
          <p:cNvPr id="4" name="日期占位符 3"/>
          <p:cNvSpPr>
            <a:spLocks noGrp="1"/>
          </p:cNvSpPr>
          <p:nvPr>
            <p:ph type="dt" sz="half" idx="10"/>
          </p:nvPr>
        </p:nvSpPr>
        <p:spPr/>
        <p:txBody>
          <a:bodyPr/>
          <a:lstStyle/>
          <a:p>
            <a:fld id="{BFC40051-826C-48FD-91CC-5F9B1153F8A0}" type="datetime3">
              <a:rPr lang="en-US" altLang="zh-CN" smtClean="0"/>
              <a:t>5 February 2020</a:t>
            </a:fld>
            <a:endParaRPr lang="zh-CN" altLang="en-US"/>
          </a:p>
        </p:txBody>
      </p:sp>
      <p:sp>
        <p:nvSpPr>
          <p:cNvPr id="5" name="页脚占位符 4"/>
          <p:cNvSpPr>
            <a:spLocks noGrp="1"/>
          </p:cNvSpPr>
          <p:nvPr>
            <p:ph type="ftr" sz="quarter" idx="11"/>
          </p:nvPr>
        </p:nvSpPr>
        <p:spPr/>
        <p:txBody>
          <a:bodyPr/>
          <a:lstStyle/>
          <a:p>
            <a:r>
              <a:rPr lang="en-US" altLang="zh-CN"/>
              <a:t>Reinforcement Learning Based Network Congestion Identification</a:t>
            </a:r>
            <a:endParaRPr lang="zh-CN" altLang="en-US" dirty="0"/>
          </a:p>
        </p:txBody>
      </p:sp>
      <p:sp>
        <p:nvSpPr>
          <p:cNvPr id="6" name="灯片编号占位符 5"/>
          <p:cNvSpPr>
            <a:spLocks noGrp="1"/>
          </p:cNvSpPr>
          <p:nvPr>
            <p:ph type="sldNum" sz="quarter" idx="12"/>
          </p:nvPr>
        </p:nvSpPr>
        <p:spPr/>
        <p:txBody>
          <a:bodyPr/>
          <a:lstStyle/>
          <a:p>
            <a:fld id="{DFEAD142-FE5B-4A0C-A357-B658EEF50C94}" type="slidenum">
              <a:rPr lang="zh-CN" altLang="en-US" smtClean="0"/>
              <a:pPr/>
              <a:t>15</a:t>
            </a:fld>
            <a:endParaRPr lang="zh-CN" altLang="en-US" dirty="0"/>
          </a:p>
        </p:txBody>
      </p:sp>
      <p:pic>
        <p:nvPicPr>
          <p:cNvPr id="7" name="图片 6">
            <a:extLst>
              <a:ext uri="{FF2B5EF4-FFF2-40B4-BE49-F238E27FC236}">
                <a16:creationId xmlns:a16="http://schemas.microsoft.com/office/drawing/2014/main" id="{BEB8ADE0-7AE2-0047-8E2E-7C70AB519175}"/>
              </a:ext>
            </a:extLst>
          </p:cNvPr>
          <p:cNvPicPr>
            <a:picLocks noChangeAspect="1"/>
          </p:cNvPicPr>
          <p:nvPr/>
        </p:nvPicPr>
        <p:blipFill>
          <a:blip r:embed="rId2"/>
          <a:stretch>
            <a:fillRect/>
          </a:stretch>
        </p:blipFill>
        <p:spPr>
          <a:xfrm>
            <a:off x="1773465" y="3275807"/>
            <a:ext cx="3136900" cy="1993900"/>
          </a:xfrm>
          <a:prstGeom prst="rect">
            <a:avLst/>
          </a:prstGeom>
        </p:spPr>
      </p:pic>
      <p:sp>
        <p:nvSpPr>
          <p:cNvPr id="9" name="右箭头 8">
            <a:extLst>
              <a:ext uri="{FF2B5EF4-FFF2-40B4-BE49-F238E27FC236}">
                <a16:creationId xmlns:a16="http://schemas.microsoft.com/office/drawing/2014/main" id="{A11FA1BE-44BE-CB4F-80AD-E54509CF782B}"/>
              </a:ext>
            </a:extLst>
          </p:cNvPr>
          <p:cNvSpPr/>
          <p:nvPr/>
        </p:nvSpPr>
        <p:spPr>
          <a:xfrm>
            <a:off x="5464629" y="3820886"/>
            <a:ext cx="1050471" cy="805543"/>
          </a:xfrm>
          <a:prstGeom prst="rightArrow">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29AFCDE9-875D-A748-A99F-4A5CFE765A6D}"/>
              </a:ext>
            </a:extLst>
          </p:cNvPr>
          <p:cNvPicPr>
            <a:picLocks noChangeAspect="1"/>
          </p:cNvPicPr>
          <p:nvPr/>
        </p:nvPicPr>
        <p:blipFill>
          <a:blip r:embed="rId3"/>
          <a:stretch>
            <a:fillRect/>
          </a:stretch>
        </p:blipFill>
        <p:spPr>
          <a:xfrm>
            <a:off x="7069364" y="3201307"/>
            <a:ext cx="3835400" cy="2044700"/>
          </a:xfrm>
          <a:prstGeom prst="rect">
            <a:avLst/>
          </a:prstGeom>
        </p:spPr>
      </p:pic>
    </p:spTree>
    <p:extLst>
      <p:ext uri="{BB962C8B-B14F-4D97-AF65-F5344CB8AC3E}">
        <p14:creationId xmlns:p14="http://schemas.microsoft.com/office/powerpoint/2010/main" val="519183115"/>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网络拥塞链路识别</a:t>
            </a:r>
            <a:r>
              <a:rPr lang="en-US" altLang="zh-CN" dirty="0"/>
              <a:t>——</a:t>
            </a:r>
            <a:endParaRPr lang="zh-CN" altLang="en-US" sz="3100" dirty="0"/>
          </a:p>
        </p:txBody>
      </p:sp>
      <p:sp>
        <p:nvSpPr>
          <p:cNvPr id="4" name="日期占位符 3"/>
          <p:cNvSpPr>
            <a:spLocks noGrp="1"/>
          </p:cNvSpPr>
          <p:nvPr>
            <p:ph type="dt" sz="half" idx="10"/>
          </p:nvPr>
        </p:nvSpPr>
        <p:spPr/>
        <p:txBody>
          <a:bodyPr/>
          <a:lstStyle/>
          <a:p>
            <a:fld id="{6829D48F-F689-4A9F-A756-096A8CC15C58}" type="datetime3">
              <a:rPr lang="en-US" altLang="zh-CN" smtClean="0"/>
              <a:t>5 February 2020</a:t>
            </a:fld>
            <a:endParaRPr lang="zh-CN" altLang="en-US"/>
          </a:p>
        </p:txBody>
      </p:sp>
      <p:sp>
        <p:nvSpPr>
          <p:cNvPr id="5" name="页脚占位符 4"/>
          <p:cNvSpPr>
            <a:spLocks noGrp="1"/>
          </p:cNvSpPr>
          <p:nvPr>
            <p:ph type="ftr" sz="quarter" idx="11"/>
          </p:nvPr>
        </p:nvSpPr>
        <p:spPr/>
        <p:txBody>
          <a:bodyPr/>
          <a:lstStyle/>
          <a:p>
            <a:r>
              <a:rPr lang="en-US" altLang="zh-CN"/>
              <a:t>Reinforcement Learning Based Network Congestion Identification</a:t>
            </a:r>
            <a:endParaRPr lang="zh-CN" altLang="en-US" dirty="0"/>
          </a:p>
        </p:txBody>
      </p:sp>
      <p:pic>
        <p:nvPicPr>
          <p:cNvPr id="9" name="内容占位符 7">
            <a:extLst>
              <a:ext uri="{FF2B5EF4-FFF2-40B4-BE49-F238E27FC236}">
                <a16:creationId xmlns:a16="http://schemas.microsoft.com/office/drawing/2014/main" id="{6AA209E1-0819-FD4C-92EA-2E97F1CCECB4}"/>
              </a:ext>
            </a:extLst>
          </p:cNvPr>
          <p:cNvPicPr>
            <a:picLocks noChangeAspect="1"/>
          </p:cNvPicPr>
          <p:nvPr/>
        </p:nvPicPr>
        <p:blipFill>
          <a:blip r:embed="rId2"/>
          <a:stretch>
            <a:fillRect/>
          </a:stretch>
        </p:blipFill>
        <p:spPr>
          <a:xfrm>
            <a:off x="1810661" y="2747752"/>
            <a:ext cx="4521200" cy="3022600"/>
          </a:xfrm>
          <a:prstGeom prst="rect">
            <a:avLst/>
          </a:prstGeom>
        </p:spPr>
      </p:pic>
      <p:sp>
        <p:nvSpPr>
          <p:cNvPr id="6" name="灯片编号占位符 5"/>
          <p:cNvSpPr>
            <a:spLocks noGrp="1"/>
          </p:cNvSpPr>
          <p:nvPr>
            <p:ph type="sldNum" sz="quarter" idx="12"/>
          </p:nvPr>
        </p:nvSpPr>
        <p:spPr/>
        <p:txBody>
          <a:bodyPr/>
          <a:lstStyle/>
          <a:p>
            <a:fld id="{DFEAD142-FE5B-4A0C-A357-B658EEF50C94}" type="slidenum">
              <a:rPr lang="zh-CN" altLang="en-US" smtClean="0"/>
              <a:pPr/>
              <a:t>16</a:t>
            </a:fld>
            <a:endParaRPr lang="zh-CN" altLang="en-US" dirty="0"/>
          </a:p>
        </p:txBody>
      </p:sp>
      <p:sp>
        <p:nvSpPr>
          <p:cNvPr id="7" name="文本框 6"/>
          <p:cNvSpPr txBox="1"/>
          <p:nvPr/>
        </p:nvSpPr>
        <p:spPr>
          <a:xfrm>
            <a:off x="6438899" y="226885"/>
            <a:ext cx="4085168" cy="1077218"/>
          </a:xfrm>
          <a:prstGeom prst="rect">
            <a:avLst/>
          </a:prstGeom>
          <a:noFill/>
        </p:spPr>
        <p:txBody>
          <a:bodyPr wrap="square" rtlCol="0">
            <a:spAutoFit/>
          </a:bodyPr>
          <a:lstStyle/>
          <a:p>
            <a:pPr algn="ctr"/>
            <a:r>
              <a:rPr lang="zh-CN" altLang="en-US" sz="3200" dirty="0">
                <a:solidFill>
                  <a:schemeClr val="bg1"/>
                </a:solidFill>
                <a:latin typeface="黑体" panose="02010609060101010101" pitchFamily="49" charset="-122"/>
                <a:ea typeface="黑体" panose="02010609060101010101" pitchFamily="49" charset="-122"/>
              </a:rPr>
              <a:t>基于</a:t>
            </a:r>
            <a:r>
              <a:rPr lang="en-US" altLang="zh-CN"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Q-learning</a:t>
            </a:r>
            <a:r>
              <a:rPr lang="zh-CN" altLang="en-US" sz="3200" dirty="0">
                <a:solidFill>
                  <a:schemeClr val="bg1"/>
                </a:solidFill>
                <a:latin typeface="黑体" panose="02010609060101010101" pitchFamily="49" charset="-122"/>
                <a:ea typeface="黑体" panose="02010609060101010101" pitchFamily="49" charset="-122"/>
              </a:rPr>
              <a:t>的网络拥塞链路识别方法</a:t>
            </a:r>
          </a:p>
        </p:txBody>
      </p:sp>
      <p:pic>
        <p:nvPicPr>
          <p:cNvPr id="8" name="内容占位符 7">
            <a:extLst>
              <a:ext uri="{FF2B5EF4-FFF2-40B4-BE49-F238E27FC236}">
                <a16:creationId xmlns:a16="http://schemas.microsoft.com/office/drawing/2014/main" id="{B0723327-85B1-294D-92D1-B22F5FA0C9F4}"/>
              </a:ext>
            </a:extLst>
          </p:cNvPr>
          <p:cNvPicPr>
            <a:picLocks noGrp="1" noChangeAspect="1"/>
          </p:cNvPicPr>
          <p:nvPr>
            <p:ph idx="1"/>
          </p:nvPr>
        </p:nvPicPr>
        <p:blipFill>
          <a:blip r:embed="rId2"/>
          <a:stretch>
            <a:fillRect/>
          </a:stretch>
        </p:blipFill>
        <p:spPr>
          <a:xfrm>
            <a:off x="1026890" y="2312323"/>
            <a:ext cx="4521200" cy="3022600"/>
          </a:xfrm>
          <a:prstGeom prst="rect">
            <a:avLst/>
          </a:prstGeom>
        </p:spPr>
      </p:pic>
      <p:pic>
        <p:nvPicPr>
          <p:cNvPr id="10" name="内容占位符 7">
            <a:extLst>
              <a:ext uri="{FF2B5EF4-FFF2-40B4-BE49-F238E27FC236}">
                <a16:creationId xmlns:a16="http://schemas.microsoft.com/office/drawing/2014/main" id="{304EDBE1-CB7A-1249-ADC9-6523ABF81EF4}"/>
              </a:ext>
            </a:extLst>
          </p:cNvPr>
          <p:cNvPicPr>
            <a:picLocks noChangeAspect="1"/>
          </p:cNvPicPr>
          <p:nvPr/>
        </p:nvPicPr>
        <p:blipFill>
          <a:blip r:embed="rId2"/>
          <a:stretch>
            <a:fillRect/>
          </a:stretch>
        </p:blipFill>
        <p:spPr>
          <a:xfrm>
            <a:off x="243119" y="1876894"/>
            <a:ext cx="4521200" cy="3022600"/>
          </a:xfrm>
          <a:prstGeom prst="rect">
            <a:avLst/>
          </a:prstGeom>
        </p:spPr>
      </p:pic>
      <p:cxnSp>
        <p:nvCxnSpPr>
          <p:cNvPr id="12" name="直线箭头连接符 11">
            <a:extLst>
              <a:ext uri="{FF2B5EF4-FFF2-40B4-BE49-F238E27FC236}">
                <a16:creationId xmlns:a16="http://schemas.microsoft.com/office/drawing/2014/main" id="{12AA86C1-590D-EF45-8151-CE4E99AAE49B}"/>
              </a:ext>
            </a:extLst>
          </p:cNvPr>
          <p:cNvCxnSpPr>
            <a:cxnSpLocks/>
          </p:cNvCxnSpPr>
          <p:nvPr/>
        </p:nvCxnSpPr>
        <p:spPr>
          <a:xfrm flipH="1" flipV="1">
            <a:off x="108857" y="4936679"/>
            <a:ext cx="2296886" cy="1269102"/>
          </a:xfrm>
          <a:prstGeom prst="straightConnector1">
            <a:avLst/>
          </a:prstGeom>
          <a:ln w="19050">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DF8A0F23-148B-CD4F-BABF-82DC2902B1D0}"/>
              </a:ext>
            </a:extLst>
          </p:cNvPr>
          <p:cNvPicPr>
            <a:picLocks noChangeAspect="1"/>
          </p:cNvPicPr>
          <p:nvPr/>
        </p:nvPicPr>
        <p:blipFill>
          <a:blip r:embed="rId3"/>
          <a:stretch>
            <a:fillRect/>
          </a:stretch>
        </p:blipFill>
        <p:spPr>
          <a:xfrm>
            <a:off x="8802311" y="2325530"/>
            <a:ext cx="2171700" cy="393700"/>
          </a:xfrm>
          <a:prstGeom prst="rect">
            <a:avLst/>
          </a:prstGeom>
        </p:spPr>
      </p:pic>
      <p:pic>
        <p:nvPicPr>
          <p:cNvPr id="16" name="图片 15">
            <a:extLst>
              <a:ext uri="{FF2B5EF4-FFF2-40B4-BE49-F238E27FC236}">
                <a16:creationId xmlns:a16="http://schemas.microsoft.com/office/drawing/2014/main" id="{42E4CA36-3DB7-574D-8BA8-8F84EC0A0694}"/>
              </a:ext>
            </a:extLst>
          </p:cNvPr>
          <p:cNvPicPr>
            <a:picLocks noChangeAspect="1"/>
          </p:cNvPicPr>
          <p:nvPr/>
        </p:nvPicPr>
        <p:blipFill>
          <a:blip r:embed="rId4"/>
          <a:stretch>
            <a:fillRect/>
          </a:stretch>
        </p:blipFill>
        <p:spPr>
          <a:xfrm>
            <a:off x="8742741" y="3575557"/>
            <a:ext cx="2552700" cy="330200"/>
          </a:xfrm>
          <a:prstGeom prst="rect">
            <a:avLst/>
          </a:prstGeom>
        </p:spPr>
      </p:pic>
      <p:pic>
        <p:nvPicPr>
          <p:cNvPr id="17" name="图片 16">
            <a:extLst>
              <a:ext uri="{FF2B5EF4-FFF2-40B4-BE49-F238E27FC236}">
                <a16:creationId xmlns:a16="http://schemas.microsoft.com/office/drawing/2014/main" id="{50D522F6-820C-064F-A549-B3437AABED84}"/>
              </a:ext>
            </a:extLst>
          </p:cNvPr>
          <p:cNvPicPr>
            <a:picLocks noChangeAspect="1"/>
          </p:cNvPicPr>
          <p:nvPr/>
        </p:nvPicPr>
        <p:blipFill>
          <a:blip r:embed="rId5"/>
          <a:stretch>
            <a:fillRect/>
          </a:stretch>
        </p:blipFill>
        <p:spPr>
          <a:xfrm>
            <a:off x="8742741" y="4688113"/>
            <a:ext cx="1993900" cy="520700"/>
          </a:xfrm>
          <a:prstGeom prst="rect">
            <a:avLst/>
          </a:prstGeom>
        </p:spPr>
      </p:pic>
      <p:sp>
        <p:nvSpPr>
          <p:cNvPr id="18" name="文本框 17">
            <a:extLst>
              <a:ext uri="{FF2B5EF4-FFF2-40B4-BE49-F238E27FC236}">
                <a16:creationId xmlns:a16="http://schemas.microsoft.com/office/drawing/2014/main" id="{27A60DCF-AB75-EB4C-92FB-A2063A2B15A1}"/>
              </a:ext>
            </a:extLst>
          </p:cNvPr>
          <p:cNvSpPr txBox="1"/>
          <p:nvPr/>
        </p:nvSpPr>
        <p:spPr>
          <a:xfrm>
            <a:off x="7175199" y="2227687"/>
            <a:ext cx="1348316" cy="3170099"/>
          </a:xfrm>
          <a:prstGeom prst="rect">
            <a:avLst/>
          </a:prstGeom>
          <a:noFill/>
        </p:spPr>
        <p:txBody>
          <a:bodyPr wrap="square" rtlCol="0">
            <a:spAutoFit/>
          </a:bodyPr>
          <a:lstStyle/>
          <a:p>
            <a:r>
              <a:rPr kumimoji="1" lang="zh-CN" altLang="en-US" sz="4000" b="1" dirty="0">
                <a:solidFill>
                  <a:srgbClr val="0000FF"/>
                </a:solidFill>
              </a:rPr>
              <a:t>动作</a:t>
            </a:r>
            <a:endParaRPr kumimoji="1" lang="en-US" altLang="zh-CN" sz="4000" b="1" dirty="0">
              <a:solidFill>
                <a:srgbClr val="0000FF"/>
              </a:solidFill>
            </a:endParaRPr>
          </a:p>
          <a:p>
            <a:endParaRPr kumimoji="1" lang="en-US" altLang="zh-CN" sz="4000" b="1" dirty="0">
              <a:solidFill>
                <a:srgbClr val="0000FF"/>
              </a:solidFill>
            </a:endParaRPr>
          </a:p>
          <a:p>
            <a:r>
              <a:rPr kumimoji="1" lang="zh-CN" altLang="en-US" sz="4000" b="1" dirty="0">
                <a:solidFill>
                  <a:srgbClr val="0000FF"/>
                </a:solidFill>
              </a:rPr>
              <a:t>奖励</a:t>
            </a:r>
            <a:endParaRPr kumimoji="1" lang="en-US" altLang="zh-CN" sz="4000" b="1" dirty="0">
              <a:solidFill>
                <a:srgbClr val="0000FF"/>
              </a:solidFill>
            </a:endParaRPr>
          </a:p>
          <a:p>
            <a:endParaRPr kumimoji="1" lang="en-US" altLang="zh-CN" sz="4000" b="1" dirty="0">
              <a:solidFill>
                <a:srgbClr val="0000FF"/>
              </a:solidFill>
            </a:endParaRPr>
          </a:p>
          <a:p>
            <a:r>
              <a:rPr kumimoji="1" lang="zh-CN" altLang="en-US" sz="4000" b="1" dirty="0">
                <a:solidFill>
                  <a:srgbClr val="0000FF"/>
                </a:solidFill>
              </a:rPr>
              <a:t>状态</a:t>
            </a:r>
          </a:p>
        </p:txBody>
      </p:sp>
    </p:spTree>
    <p:extLst>
      <p:ext uri="{BB962C8B-B14F-4D97-AF65-F5344CB8AC3E}">
        <p14:creationId xmlns:p14="http://schemas.microsoft.com/office/powerpoint/2010/main" val="1325666622"/>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网络拥塞链路识别</a:t>
            </a:r>
            <a:r>
              <a:rPr lang="en-US" altLang="zh-CN" dirty="0"/>
              <a:t>——</a:t>
            </a:r>
            <a:r>
              <a:rPr lang="zh-CN" altLang="en-US" sz="3200" dirty="0"/>
              <a:t>仿真实验结果</a:t>
            </a:r>
          </a:p>
        </p:txBody>
      </p:sp>
      <p:pic>
        <p:nvPicPr>
          <p:cNvPr id="8" name="内容占位符 7">
            <a:extLst>
              <a:ext uri="{FF2B5EF4-FFF2-40B4-BE49-F238E27FC236}">
                <a16:creationId xmlns:a16="http://schemas.microsoft.com/office/drawing/2014/main" id="{A5320991-C867-6647-B156-395D3E2C3D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90" y="1399755"/>
            <a:ext cx="6381750" cy="4786313"/>
          </a:xfrm>
        </p:spPr>
      </p:pic>
      <p:sp>
        <p:nvSpPr>
          <p:cNvPr id="4" name="日期占位符 3"/>
          <p:cNvSpPr>
            <a:spLocks noGrp="1"/>
          </p:cNvSpPr>
          <p:nvPr>
            <p:ph type="dt" sz="half" idx="10"/>
          </p:nvPr>
        </p:nvSpPr>
        <p:spPr/>
        <p:txBody>
          <a:bodyPr/>
          <a:lstStyle/>
          <a:p>
            <a:fld id="{4186CE1F-6894-4F9D-9DFF-7DC8F7FB9C7A}" type="datetime3">
              <a:rPr lang="en-US" altLang="zh-CN" smtClean="0"/>
              <a:t>5 February 2020</a:t>
            </a:fld>
            <a:endParaRPr lang="zh-CN" altLang="en-US"/>
          </a:p>
        </p:txBody>
      </p:sp>
      <p:sp>
        <p:nvSpPr>
          <p:cNvPr id="5" name="页脚占位符 4"/>
          <p:cNvSpPr>
            <a:spLocks noGrp="1"/>
          </p:cNvSpPr>
          <p:nvPr>
            <p:ph type="ftr" sz="quarter" idx="11"/>
          </p:nvPr>
        </p:nvSpPr>
        <p:spPr/>
        <p:txBody>
          <a:bodyPr/>
          <a:lstStyle/>
          <a:p>
            <a:r>
              <a:rPr lang="en-US" altLang="zh-CN"/>
              <a:t>Reinforcement Learning Based Network Congestion Identification</a:t>
            </a:r>
            <a:endParaRPr lang="zh-CN" altLang="en-US" dirty="0"/>
          </a:p>
        </p:txBody>
      </p:sp>
      <p:sp>
        <p:nvSpPr>
          <p:cNvPr id="6" name="灯片编号占位符 5"/>
          <p:cNvSpPr>
            <a:spLocks noGrp="1"/>
          </p:cNvSpPr>
          <p:nvPr>
            <p:ph type="sldNum" sz="quarter" idx="12"/>
          </p:nvPr>
        </p:nvSpPr>
        <p:spPr/>
        <p:txBody>
          <a:bodyPr/>
          <a:lstStyle/>
          <a:p>
            <a:fld id="{DFEAD142-FE5B-4A0C-A357-B658EEF50C94}" type="slidenum">
              <a:rPr lang="zh-CN" altLang="en-US" smtClean="0"/>
              <a:pPr/>
              <a:t>17</a:t>
            </a:fld>
            <a:endParaRPr lang="zh-CN" altLang="en-US" dirty="0"/>
          </a:p>
        </p:txBody>
      </p:sp>
      <p:pic>
        <p:nvPicPr>
          <p:cNvPr id="10" name="图片 9">
            <a:extLst>
              <a:ext uri="{FF2B5EF4-FFF2-40B4-BE49-F238E27FC236}">
                <a16:creationId xmlns:a16="http://schemas.microsoft.com/office/drawing/2014/main" id="{62F75FF2-77E6-0445-B22A-F1A41A506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5945" y="1406748"/>
            <a:ext cx="6386941" cy="4790206"/>
          </a:xfrm>
          <a:prstGeom prst="rect">
            <a:avLst/>
          </a:prstGeom>
        </p:spPr>
      </p:pic>
      <p:sp>
        <p:nvSpPr>
          <p:cNvPr id="11" name="矩形 10">
            <a:extLst>
              <a:ext uri="{FF2B5EF4-FFF2-40B4-BE49-F238E27FC236}">
                <a16:creationId xmlns:a16="http://schemas.microsoft.com/office/drawing/2014/main" id="{4D93D8CA-5E9B-3143-9824-43E79385A792}"/>
              </a:ext>
            </a:extLst>
          </p:cNvPr>
          <p:cNvSpPr/>
          <p:nvPr/>
        </p:nvSpPr>
        <p:spPr>
          <a:xfrm>
            <a:off x="4173838" y="1388869"/>
            <a:ext cx="3844322" cy="369332"/>
          </a:xfrm>
          <a:prstGeom prst="rect">
            <a:avLst/>
          </a:prstGeom>
        </p:spPr>
        <p:txBody>
          <a:bodyPr wrap="none">
            <a:spAutoFit/>
          </a:bodyPr>
          <a:lstStyle/>
          <a:p>
            <a:r>
              <a:rPr lang="zh-CN" altLang="en-US" dirty="0"/>
              <a:t> </a:t>
            </a:r>
            <a:r>
              <a:rPr lang="en-US" altLang="zh-CN" dirty="0"/>
              <a:t>(</a:t>
            </a:r>
            <a:r>
              <a:rPr lang="zh-CN" altLang="en-US" dirty="0"/>
              <a:t>所有链路具有相同的先验拥塞概率</a:t>
            </a:r>
            <a:r>
              <a:rPr lang="en-US" altLang="zh-CN" dirty="0"/>
              <a:t>)</a:t>
            </a:r>
            <a:endParaRPr lang="zh-CN" altLang="en-US" dirty="0"/>
          </a:p>
        </p:txBody>
      </p:sp>
    </p:spTree>
    <p:extLst>
      <p:ext uri="{BB962C8B-B14F-4D97-AF65-F5344CB8AC3E}">
        <p14:creationId xmlns:p14="http://schemas.microsoft.com/office/powerpoint/2010/main" val="1455732723"/>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网络拥塞链路识别</a:t>
            </a:r>
            <a:r>
              <a:rPr lang="en-US" altLang="zh-CN" dirty="0"/>
              <a:t>——</a:t>
            </a:r>
            <a:r>
              <a:rPr lang="zh-CN" altLang="en-US" sz="3200" dirty="0"/>
              <a:t>仿真实验结果</a:t>
            </a:r>
          </a:p>
        </p:txBody>
      </p:sp>
      <p:pic>
        <p:nvPicPr>
          <p:cNvPr id="8" name="内容占位符 7">
            <a:extLst>
              <a:ext uri="{FF2B5EF4-FFF2-40B4-BE49-F238E27FC236}">
                <a16:creationId xmlns:a16="http://schemas.microsoft.com/office/drawing/2014/main" id="{A5320991-C867-6647-B156-395D3E2C3D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90" y="1399755"/>
            <a:ext cx="6381750" cy="4786312"/>
          </a:xfrm>
        </p:spPr>
      </p:pic>
      <p:sp>
        <p:nvSpPr>
          <p:cNvPr id="4" name="日期占位符 3"/>
          <p:cNvSpPr>
            <a:spLocks noGrp="1"/>
          </p:cNvSpPr>
          <p:nvPr>
            <p:ph type="dt" sz="half" idx="10"/>
          </p:nvPr>
        </p:nvSpPr>
        <p:spPr/>
        <p:txBody>
          <a:bodyPr/>
          <a:lstStyle/>
          <a:p>
            <a:fld id="{4186CE1F-6894-4F9D-9DFF-7DC8F7FB9C7A}" type="datetime3">
              <a:rPr lang="en-US" altLang="zh-CN" smtClean="0"/>
              <a:t>5 February 2020</a:t>
            </a:fld>
            <a:endParaRPr lang="zh-CN" altLang="en-US"/>
          </a:p>
        </p:txBody>
      </p:sp>
      <p:sp>
        <p:nvSpPr>
          <p:cNvPr id="5" name="页脚占位符 4"/>
          <p:cNvSpPr>
            <a:spLocks noGrp="1"/>
          </p:cNvSpPr>
          <p:nvPr>
            <p:ph type="ftr" sz="quarter" idx="11"/>
          </p:nvPr>
        </p:nvSpPr>
        <p:spPr/>
        <p:txBody>
          <a:bodyPr/>
          <a:lstStyle/>
          <a:p>
            <a:r>
              <a:rPr lang="en-US" altLang="zh-CN"/>
              <a:t>Reinforcement Learning Based Network Congestion Identification</a:t>
            </a:r>
            <a:endParaRPr lang="zh-CN" altLang="en-US" dirty="0"/>
          </a:p>
        </p:txBody>
      </p:sp>
      <p:sp>
        <p:nvSpPr>
          <p:cNvPr id="6" name="灯片编号占位符 5"/>
          <p:cNvSpPr>
            <a:spLocks noGrp="1"/>
          </p:cNvSpPr>
          <p:nvPr>
            <p:ph type="sldNum" sz="quarter" idx="12"/>
          </p:nvPr>
        </p:nvSpPr>
        <p:spPr/>
        <p:txBody>
          <a:bodyPr/>
          <a:lstStyle/>
          <a:p>
            <a:fld id="{DFEAD142-FE5B-4A0C-A357-B658EEF50C94}" type="slidenum">
              <a:rPr lang="zh-CN" altLang="en-US" smtClean="0"/>
              <a:pPr/>
              <a:t>18</a:t>
            </a:fld>
            <a:endParaRPr lang="zh-CN" altLang="en-US" dirty="0"/>
          </a:p>
        </p:txBody>
      </p:sp>
      <p:pic>
        <p:nvPicPr>
          <p:cNvPr id="10" name="图片 9">
            <a:extLst>
              <a:ext uri="{FF2B5EF4-FFF2-40B4-BE49-F238E27FC236}">
                <a16:creationId xmlns:a16="http://schemas.microsoft.com/office/drawing/2014/main" id="{62F75FF2-77E6-0445-B22A-F1A41A5068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5945" y="1406748"/>
            <a:ext cx="6386941" cy="4790205"/>
          </a:xfrm>
          <a:prstGeom prst="rect">
            <a:avLst/>
          </a:prstGeom>
        </p:spPr>
      </p:pic>
      <p:sp>
        <p:nvSpPr>
          <p:cNvPr id="11" name="矩形 10">
            <a:extLst>
              <a:ext uri="{FF2B5EF4-FFF2-40B4-BE49-F238E27FC236}">
                <a16:creationId xmlns:a16="http://schemas.microsoft.com/office/drawing/2014/main" id="{4D93D8CA-5E9B-3143-9824-43E79385A792}"/>
              </a:ext>
            </a:extLst>
          </p:cNvPr>
          <p:cNvSpPr/>
          <p:nvPr/>
        </p:nvSpPr>
        <p:spPr>
          <a:xfrm>
            <a:off x="4173838" y="1388869"/>
            <a:ext cx="3613490" cy="369332"/>
          </a:xfrm>
          <a:prstGeom prst="rect">
            <a:avLst/>
          </a:prstGeom>
        </p:spPr>
        <p:txBody>
          <a:bodyPr wrap="none">
            <a:spAutoFit/>
          </a:bodyPr>
          <a:lstStyle/>
          <a:p>
            <a:r>
              <a:rPr lang="zh-CN" altLang="en-US" dirty="0"/>
              <a:t> </a:t>
            </a:r>
            <a:r>
              <a:rPr lang="en-US" altLang="zh-CN" dirty="0"/>
              <a:t>(</a:t>
            </a:r>
            <a:r>
              <a:rPr lang="zh-CN" altLang="en-US" dirty="0"/>
              <a:t>链路具有不相同的先验拥塞概率</a:t>
            </a:r>
            <a:r>
              <a:rPr lang="en-US" altLang="zh-CN" dirty="0"/>
              <a:t>)</a:t>
            </a:r>
            <a:endParaRPr lang="zh-CN" altLang="en-US" dirty="0"/>
          </a:p>
        </p:txBody>
      </p:sp>
    </p:spTree>
    <p:extLst>
      <p:ext uri="{BB962C8B-B14F-4D97-AF65-F5344CB8AC3E}">
        <p14:creationId xmlns:p14="http://schemas.microsoft.com/office/powerpoint/2010/main" val="3842126097"/>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1363132" y="365125"/>
            <a:ext cx="10828867" cy="903999"/>
          </a:xfrm>
        </p:spPr>
        <p:txBody>
          <a:bodyPr>
            <a:normAutofit/>
          </a:bodyPr>
          <a:lstStyle/>
          <a:p>
            <a:r>
              <a:rPr lang="zh-CN" alt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基于增强学习的网络拥塞链路识别</a:t>
            </a:r>
          </a:p>
        </p:txBody>
      </p:sp>
      <p:sp>
        <p:nvSpPr>
          <p:cNvPr id="9" name="矩形 8"/>
          <p:cNvSpPr/>
          <p:nvPr/>
        </p:nvSpPr>
        <p:spPr>
          <a:xfrm>
            <a:off x="1509454" y="2637136"/>
            <a:ext cx="5109092" cy="1569660"/>
          </a:xfrm>
          <a:prstGeom prst="rect">
            <a:avLst/>
          </a:prstGeom>
          <a:noFill/>
        </p:spPr>
        <p:txBody>
          <a:bodyPr wrap="none" lIns="91440" tIns="45720" rIns="91440" bIns="45720">
            <a:spAutoFit/>
          </a:bodyPr>
          <a:lstStyle/>
          <a:p>
            <a:pPr algn="ctr"/>
            <a:r>
              <a:rPr lang="zh-CN" altLang="en-US" sz="9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谢谢大家</a:t>
            </a:r>
          </a:p>
        </p:txBody>
      </p:sp>
      <p:sp>
        <p:nvSpPr>
          <p:cNvPr id="10" name="副标题 2"/>
          <p:cNvSpPr txBox="1">
            <a:spLocks/>
          </p:cNvSpPr>
          <p:nvPr/>
        </p:nvSpPr>
        <p:spPr>
          <a:xfrm>
            <a:off x="1253066" y="4952997"/>
            <a:ext cx="5892801" cy="1049723"/>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3100" b="1" dirty="0">
                <a:ln w="10160">
                  <a:solidFill>
                    <a:schemeClr val="bg1">
                      <a:lumMod val="50000"/>
                    </a:schemeClr>
                  </a:solidFill>
                  <a:prstDash val="solid"/>
                </a:ln>
                <a:solidFill>
                  <a:srgbClr val="FFFFFF"/>
                </a:solidFill>
                <a:effectLst>
                  <a:outerShdw blurRad="38100" dist="22860" dir="5400000" algn="tl" rotWithShape="0">
                    <a:srgbClr val="000000">
                      <a:alpha val="30000"/>
                    </a:srgbClr>
                  </a:outerShdw>
                </a:effectLst>
                <a:latin typeface="迷你简启体" panose="03000509000000000000" pitchFamily="65" charset="-122"/>
                <a:ea typeface="迷你简启体" panose="03000509000000000000" pitchFamily="65" charset="-122"/>
              </a:rPr>
              <a:t>潘胜利</a:t>
            </a:r>
            <a:endParaRPr lang="en-US" altLang="zh-CN" sz="3100" b="1" dirty="0">
              <a:ln w="10160">
                <a:solidFill>
                  <a:schemeClr val="bg1">
                    <a:lumMod val="50000"/>
                  </a:schemeClr>
                </a:solidFill>
                <a:prstDash val="solid"/>
              </a:ln>
              <a:solidFill>
                <a:srgbClr val="FFFFFF"/>
              </a:solidFill>
              <a:effectLst>
                <a:outerShdw blurRad="38100" dist="22860" dir="5400000" algn="tl" rotWithShape="0">
                  <a:srgbClr val="000000">
                    <a:alpha val="30000"/>
                  </a:srgbClr>
                </a:outerShdw>
              </a:effectLst>
              <a:latin typeface="迷你简启体" panose="03000509000000000000" pitchFamily="65" charset="-122"/>
              <a:ea typeface="迷你简启体" panose="03000509000000000000" pitchFamily="65" charset="-122"/>
            </a:endParaRPr>
          </a:p>
          <a:p>
            <a:pPr marL="0" indent="0" algn="ctr">
              <a:buNone/>
            </a:pPr>
            <a:r>
              <a:rPr lang="en-US" altLang="zh-CN" sz="2000" b="1" dirty="0">
                <a:ln w="10160">
                  <a:solidFill>
                    <a:schemeClr val="bg1">
                      <a:lumMod val="50000"/>
                    </a:schemeClr>
                  </a:solidFill>
                  <a:prstDash val="solid"/>
                </a:ln>
                <a:solidFill>
                  <a:srgbClr val="FFFFFF"/>
                </a:solidFill>
                <a:effectLst>
                  <a:outerShdw blurRad="38100" dist="22860" dir="5400000" algn="tl" rotWithShape="0">
                    <a:srgbClr val="000000">
                      <a:alpha val="30000"/>
                    </a:srgbClr>
                  </a:outerShdw>
                </a:effectLst>
                <a:latin typeface="Comic Sans MS" panose="030F0702030302020204" pitchFamily="66" charset="0"/>
              </a:rPr>
              <a:t>pansl@cug.edu.cn</a:t>
            </a:r>
          </a:p>
          <a:p>
            <a:pPr marL="0" indent="0" algn="ctr">
              <a:buNone/>
            </a:pPr>
            <a:r>
              <a:rPr lang="zh-CN" altLang="en-US" sz="2000" b="1" dirty="0">
                <a:ln w="10160">
                  <a:solidFill>
                    <a:schemeClr val="bg1">
                      <a:lumMod val="50000"/>
                    </a:schemeClr>
                  </a:solidFill>
                  <a:prstDash val="solid"/>
                </a:ln>
                <a:solidFill>
                  <a:srgbClr val="FFFFFF"/>
                </a:solidFill>
                <a:effectLst>
                  <a:outerShdw blurRad="38100" dist="22860" dir="5400000" algn="tl" rotWithShape="0">
                    <a:srgbClr val="000000">
                      <a:alpha val="30000"/>
                    </a:srgbClr>
                  </a:outerShdw>
                </a:effectLst>
                <a:latin typeface="黑体" panose="02010609060101010101" pitchFamily="49" charset="-122"/>
                <a:ea typeface="黑体" panose="02010609060101010101" pitchFamily="49" charset="-122"/>
              </a:rPr>
              <a:t>中国地质大学（武汉）计算机学院网络工程系</a:t>
            </a:r>
          </a:p>
        </p:txBody>
      </p:sp>
      <p:sp>
        <p:nvSpPr>
          <p:cNvPr id="2" name="文本框 1">
            <a:extLst>
              <a:ext uri="{FF2B5EF4-FFF2-40B4-BE49-F238E27FC236}">
                <a16:creationId xmlns:a16="http://schemas.microsoft.com/office/drawing/2014/main" id="{6A360ED7-F67B-584A-B0F6-6340AF337A37}"/>
              </a:ext>
            </a:extLst>
          </p:cNvPr>
          <p:cNvSpPr txBox="1"/>
          <p:nvPr/>
        </p:nvSpPr>
        <p:spPr>
          <a:xfrm>
            <a:off x="12486290" y="5759669"/>
            <a:ext cx="184731" cy="369332"/>
          </a:xfrm>
          <a:prstGeom prst="rect">
            <a:avLst/>
          </a:prstGeom>
          <a:noFill/>
        </p:spPr>
        <p:txBody>
          <a:bodyPr wrap="none" rtlCol="0">
            <a:spAutoFit/>
          </a:bodyPr>
          <a:lstStyle/>
          <a:p>
            <a:endParaRPr kumimoji="1" lang="zh-CN" altLang="en-US"/>
          </a:p>
        </p:txBody>
      </p:sp>
    </p:spTree>
    <p:extLst>
      <p:ext uri="{BB962C8B-B14F-4D97-AF65-F5344CB8AC3E}">
        <p14:creationId xmlns:p14="http://schemas.microsoft.com/office/powerpoint/2010/main" val="2484779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a:off x="1422400" y="2354822"/>
            <a:ext cx="160866" cy="573808"/>
          </a:xfrm>
          <a:prstGeom prst="rect">
            <a:avLst/>
          </a:prstGeom>
          <a:solidFill>
            <a:schemeClr val="bg1"/>
          </a:solidFill>
          <a:ln>
            <a:solidFill>
              <a:srgbClr val="3C8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内容提要</a:t>
            </a:r>
          </a:p>
        </p:txBody>
      </p:sp>
      <p:sp>
        <p:nvSpPr>
          <p:cNvPr id="41" name="文本框 40"/>
          <p:cNvSpPr txBox="1"/>
          <p:nvPr/>
        </p:nvSpPr>
        <p:spPr>
          <a:xfrm>
            <a:off x="990601" y="1837267"/>
            <a:ext cx="3962400" cy="523220"/>
          </a:xfrm>
          <a:prstGeom prst="rect">
            <a:avLst/>
          </a:prstGeom>
          <a:solidFill>
            <a:schemeClr val="bg1"/>
          </a:solidFill>
          <a:ln w="19050">
            <a:solidFill>
              <a:srgbClr val="3C82C4"/>
            </a:solidFill>
          </a:ln>
          <a:effectLst>
            <a:outerShdw blurRad="50800" dist="38100" dir="2700000" algn="tl" rotWithShape="0">
              <a:prstClr val="black">
                <a:alpha val="40000"/>
              </a:prstClr>
            </a:outerShdw>
          </a:effectLst>
        </p:spPr>
        <p:txBody>
          <a:bodyPr wrap="square" rtlCol="0">
            <a:spAutoFit/>
          </a:bodyPr>
          <a:lstStyle/>
          <a:p>
            <a:pPr algn="ctr"/>
            <a:r>
              <a:rPr lang="zh-CN" altLang="en-US" sz="2800" dirty="0">
                <a:latin typeface="黑体" panose="02010609060101010101" pitchFamily="49" charset="-122"/>
                <a:ea typeface="黑体" panose="02010609060101010101" pitchFamily="49" charset="-122"/>
              </a:rPr>
              <a:t>增强学习</a:t>
            </a:r>
          </a:p>
        </p:txBody>
      </p:sp>
      <p:sp>
        <p:nvSpPr>
          <p:cNvPr id="44" name="日期占位符 43"/>
          <p:cNvSpPr>
            <a:spLocks noGrp="1"/>
          </p:cNvSpPr>
          <p:nvPr>
            <p:ph type="dt" sz="half" idx="10"/>
          </p:nvPr>
        </p:nvSpPr>
        <p:spPr/>
        <p:txBody>
          <a:bodyPr/>
          <a:lstStyle/>
          <a:p>
            <a:fld id="{1C55B8E3-2985-44D1-A6CA-10B39C3CB65E}" type="datetime3">
              <a:rPr lang="en-US" altLang="zh-CN" smtClean="0"/>
              <a:t>5 February 2020</a:t>
            </a:fld>
            <a:endParaRPr lang="zh-CN" altLang="en-US"/>
          </a:p>
        </p:txBody>
      </p:sp>
      <p:sp>
        <p:nvSpPr>
          <p:cNvPr id="43" name="文本框 42"/>
          <p:cNvSpPr txBox="1"/>
          <p:nvPr/>
        </p:nvSpPr>
        <p:spPr>
          <a:xfrm>
            <a:off x="1320799" y="2797165"/>
            <a:ext cx="3242733" cy="2723823"/>
          </a:xfrm>
          <a:prstGeom prst="rect">
            <a:avLst/>
          </a:prstGeom>
          <a:solidFill>
            <a:schemeClr val="bg1"/>
          </a:solidFill>
          <a:ln w="28575">
            <a:solidFill>
              <a:srgbClr val="3C82C4"/>
            </a:solidFill>
          </a:ln>
        </p:spPr>
        <p:txBody>
          <a:bodyPr wrap="square" rtlCol="0">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rPr>
              <a:t>增强学习概览</a:t>
            </a:r>
            <a:endParaRPr lang="en-US" altLang="zh-CN" dirty="0">
              <a:latin typeface="Times New Roman" panose="02020603050405020304" pitchFamily="18" charset="0"/>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rPr>
              <a:t>增强学习问题模型</a:t>
            </a:r>
            <a:endParaRPr lang="en-US" altLang="zh-CN" dirty="0">
              <a:latin typeface="Times New Roman" panose="02020603050405020304" pitchFamily="18" charset="0"/>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rPr>
              <a:t>增强学习理论框架：</a:t>
            </a:r>
            <a:r>
              <a:rPr lang="en-US" altLang="zh-CN" dirty="0">
                <a:latin typeface="Times New Roman" panose="02020603050405020304" pitchFamily="18" charset="0"/>
                <a:ea typeface="黑体" panose="02010609060101010101" pitchFamily="49" charset="-122"/>
              </a:rPr>
              <a:t>MDP</a:t>
            </a:r>
          </a:p>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rPr>
              <a:t>增强学习典型算法：</a:t>
            </a:r>
            <a:r>
              <a:rPr lang="en-US" altLang="zh-CN" dirty="0">
                <a:latin typeface="Times New Roman" panose="02020603050405020304" pitchFamily="18" charset="0"/>
                <a:ea typeface="黑体" panose="02010609060101010101" pitchFamily="49" charset="-122"/>
                <a:cs typeface="Times New Roman" panose="02020603050405020304" pitchFamily="18" charset="0"/>
              </a:rPr>
              <a:t>Q-learning</a:t>
            </a:r>
          </a:p>
          <a:p>
            <a:pPr marL="285750" indent="-285750">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增强学习适用场景与存在的问题</a:t>
            </a:r>
          </a:p>
        </p:txBody>
      </p:sp>
      <p:sp>
        <p:nvSpPr>
          <p:cNvPr id="51" name="矩形 50"/>
          <p:cNvSpPr/>
          <p:nvPr/>
        </p:nvSpPr>
        <p:spPr>
          <a:xfrm>
            <a:off x="7992534" y="2341706"/>
            <a:ext cx="160866" cy="573808"/>
          </a:xfrm>
          <a:prstGeom prst="rect">
            <a:avLst/>
          </a:prstGeom>
          <a:solidFill>
            <a:schemeClr val="bg1"/>
          </a:solidFill>
          <a:ln>
            <a:solidFill>
              <a:srgbClr val="3C8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7484533" y="1837086"/>
            <a:ext cx="4241800" cy="523220"/>
          </a:xfrm>
          <a:prstGeom prst="rect">
            <a:avLst/>
          </a:prstGeom>
          <a:solidFill>
            <a:schemeClr val="bg1"/>
          </a:solidFill>
          <a:ln w="19050">
            <a:solidFill>
              <a:srgbClr val="3C82C4"/>
            </a:solidFill>
          </a:ln>
          <a:effectLst>
            <a:outerShdw blurRad="50800" dist="38100" dir="2700000" algn="tl" rotWithShape="0">
              <a:prstClr val="black">
                <a:alpha val="40000"/>
              </a:prstClr>
            </a:outerShdw>
          </a:effectLst>
        </p:spPr>
        <p:txBody>
          <a:bodyPr wrap="square" rtlCol="0">
            <a:spAutoFit/>
          </a:bodyPr>
          <a:lstStyle/>
          <a:p>
            <a:pPr algn="ctr"/>
            <a:r>
              <a:rPr lang="zh-CN" altLang="en-US" sz="2800" dirty="0">
                <a:latin typeface="黑体" panose="02010609060101010101" pitchFamily="49" charset="-122"/>
                <a:ea typeface="黑体" panose="02010609060101010101" pitchFamily="49" charset="-122"/>
              </a:rPr>
              <a:t>网络拥塞链路识别</a:t>
            </a:r>
          </a:p>
        </p:txBody>
      </p:sp>
      <p:sp>
        <p:nvSpPr>
          <p:cNvPr id="53" name="文本框 52"/>
          <p:cNvSpPr txBox="1"/>
          <p:nvPr/>
        </p:nvSpPr>
        <p:spPr>
          <a:xfrm>
            <a:off x="7907867" y="2796984"/>
            <a:ext cx="3445933" cy="2585323"/>
          </a:xfrm>
          <a:prstGeom prst="rect">
            <a:avLst/>
          </a:prstGeom>
          <a:solidFill>
            <a:schemeClr val="bg1"/>
          </a:solidFill>
          <a:ln w="28575">
            <a:solidFill>
              <a:srgbClr val="3C82C4"/>
            </a:solidFill>
          </a:ln>
        </p:spPr>
        <p:txBody>
          <a:bodyPr wrap="square" rtlCol="0">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rPr>
              <a:t>网络拥塞链路识别简介</a:t>
            </a:r>
            <a:endParaRPr lang="en-US" altLang="zh-CN" dirty="0">
              <a:latin typeface="Times New Roman" panose="02020603050405020304" pitchFamily="18" charset="0"/>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rPr>
              <a:t>网络布尔层析成像反问题模型</a:t>
            </a:r>
            <a:endParaRPr lang="en-US" altLang="zh-CN" dirty="0">
              <a:latin typeface="Times New Roman" panose="02020603050405020304" pitchFamily="18" charset="0"/>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rPr>
              <a:t>网络布尔层析成像唯一解定理</a:t>
            </a:r>
            <a:endParaRPr lang="en-US" altLang="zh-CN" dirty="0">
              <a:latin typeface="Times New Roman" panose="02020603050405020304" pitchFamily="18" charset="0"/>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rPr>
              <a:t>基于</a:t>
            </a:r>
            <a:r>
              <a:rPr lang="en-US" altLang="zh-CN" dirty="0">
                <a:latin typeface="Times New Roman" panose="02020603050405020304" pitchFamily="18" charset="0"/>
                <a:ea typeface="黑体" panose="02010609060101010101" pitchFamily="49" charset="-122"/>
              </a:rPr>
              <a:t>Q-learning</a:t>
            </a:r>
            <a:r>
              <a:rPr lang="zh-CN" altLang="en-US" dirty="0">
                <a:latin typeface="Times New Roman" panose="02020603050405020304" pitchFamily="18" charset="0"/>
                <a:ea typeface="黑体" panose="02010609060101010101" pitchFamily="49" charset="-122"/>
              </a:rPr>
              <a:t>的网络拥塞链路识别方法</a:t>
            </a:r>
            <a:endParaRPr lang="en-US" altLang="zh-CN" dirty="0">
              <a:latin typeface="Times New Roman" panose="02020603050405020304" pitchFamily="18" charset="0"/>
              <a:ea typeface="黑体" panose="02010609060101010101" pitchFamily="49" charset="-122"/>
            </a:endParaRPr>
          </a:p>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黑体" panose="02010609060101010101" pitchFamily="49" charset="-122"/>
              </a:rPr>
              <a:t>仿真实验结果分析</a:t>
            </a:r>
          </a:p>
        </p:txBody>
      </p:sp>
      <p:sp>
        <p:nvSpPr>
          <p:cNvPr id="60" name="settings_301802"/>
          <p:cNvSpPr>
            <a:spLocks noChangeAspect="1"/>
          </p:cNvSpPr>
          <p:nvPr/>
        </p:nvSpPr>
        <p:spPr bwMode="auto">
          <a:xfrm rot="20726575">
            <a:off x="6702464" y="3307789"/>
            <a:ext cx="1259338" cy="1257436"/>
          </a:xfrm>
          <a:custGeom>
            <a:avLst/>
            <a:gdLst>
              <a:gd name="connsiteX0" fmla="*/ 303749 w 607639"/>
              <a:gd name="connsiteY0" fmla="*/ 202824 h 606722"/>
              <a:gd name="connsiteX1" fmla="*/ 203091 w 607639"/>
              <a:gd name="connsiteY1" fmla="*/ 303325 h 606722"/>
              <a:gd name="connsiteX2" fmla="*/ 303749 w 607639"/>
              <a:gd name="connsiteY2" fmla="*/ 403916 h 606722"/>
              <a:gd name="connsiteX3" fmla="*/ 404496 w 607639"/>
              <a:gd name="connsiteY3" fmla="*/ 303325 h 606722"/>
              <a:gd name="connsiteX4" fmla="*/ 303749 w 607639"/>
              <a:gd name="connsiteY4" fmla="*/ 202824 h 606722"/>
              <a:gd name="connsiteX5" fmla="*/ 303749 w 607639"/>
              <a:gd name="connsiteY5" fmla="*/ 166746 h 606722"/>
              <a:gd name="connsiteX6" fmla="*/ 440540 w 607639"/>
              <a:gd name="connsiteY6" fmla="*/ 303325 h 606722"/>
              <a:gd name="connsiteX7" fmla="*/ 303749 w 607639"/>
              <a:gd name="connsiteY7" fmla="*/ 439905 h 606722"/>
              <a:gd name="connsiteX8" fmla="*/ 166958 w 607639"/>
              <a:gd name="connsiteY8" fmla="*/ 303325 h 606722"/>
              <a:gd name="connsiteX9" fmla="*/ 303749 w 607639"/>
              <a:gd name="connsiteY9" fmla="*/ 166746 h 606722"/>
              <a:gd name="connsiteX10" fmla="*/ 303776 w 607639"/>
              <a:gd name="connsiteY10" fmla="*/ 142759 h 606722"/>
              <a:gd name="connsiteX11" fmla="*/ 142952 w 607639"/>
              <a:gd name="connsiteY11" fmla="*/ 303352 h 606722"/>
              <a:gd name="connsiteX12" fmla="*/ 303776 w 607639"/>
              <a:gd name="connsiteY12" fmla="*/ 464034 h 606722"/>
              <a:gd name="connsiteX13" fmla="*/ 464688 w 607639"/>
              <a:gd name="connsiteY13" fmla="*/ 303352 h 606722"/>
              <a:gd name="connsiteX14" fmla="*/ 303776 w 607639"/>
              <a:gd name="connsiteY14" fmla="*/ 142759 h 606722"/>
              <a:gd name="connsiteX15" fmla="*/ 303776 w 607639"/>
              <a:gd name="connsiteY15" fmla="*/ 106766 h 606722"/>
              <a:gd name="connsiteX16" fmla="*/ 500733 w 607639"/>
              <a:gd name="connsiteY16" fmla="*/ 303352 h 606722"/>
              <a:gd name="connsiteX17" fmla="*/ 303776 w 607639"/>
              <a:gd name="connsiteY17" fmla="*/ 500027 h 606722"/>
              <a:gd name="connsiteX18" fmla="*/ 106907 w 607639"/>
              <a:gd name="connsiteY18" fmla="*/ 303352 h 606722"/>
              <a:gd name="connsiteX19" fmla="*/ 303776 w 607639"/>
              <a:gd name="connsiteY19" fmla="*/ 106766 h 606722"/>
              <a:gd name="connsiteX20" fmla="*/ 269063 w 607639"/>
              <a:gd name="connsiteY20" fmla="*/ 36082 h 606722"/>
              <a:gd name="connsiteX21" fmla="*/ 269063 w 607639"/>
              <a:gd name="connsiteY21" fmla="*/ 84605 h 606722"/>
              <a:gd name="connsiteX22" fmla="*/ 255000 w 607639"/>
              <a:gd name="connsiteY22" fmla="*/ 87805 h 606722"/>
              <a:gd name="connsiteX23" fmla="*/ 185665 w 607639"/>
              <a:gd name="connsiteY23" fmla="*/ 116510 h 606722"/>
              <a:gd name="connsiteX24" fmla="*/ 173471 w 607639"/>
              <a:gd name="connsiteY24" fmla="*/ 124153 h 606722"/>
              <a:gd name="connsiteX25" fmla="*/ 139026 w 607639"/>
              <a:gd name="connsiteY25" fmla="*/ 89849 h 606722"/>
              <a:gd name="connsiteX26" fmla="*/ 89984 w 607639"/>
              <a:gd name="connsiteY26" fmla="*/ 138816 h 606722"/>
              <a:gd name="connsiteX27" fmla="*/ 124340 w 607639"/>
              <a:gd name="connsiteY27" fmla="*/ 173209 h 606722"/>
              <a:gd name="connsiteX28" fmla="*/ 116686 w 607639"/>
              <a:gd name="connsiteY28" fmla="*/ 185385 h 606722"/>
              <a:gd name="connsiteX29" fmla="*/ 87937 w 607639"/>
              <a:gd name="connsiteY29" fmla="*/ 254615 h 606722"/>
              <a:gd name="connsiteX30" fmla="*/ 84733 w 607639"/>
              <a:gd name="connsiteY30" fmla="*/ 268657 h 606722"/>
              <a:gd name="connsiteX31" fmla="*/ 36136 w 607639"/>
              <a:gd name="connsiteY31" fmla="*/ 268657 h 606722"/>
              <a:gd name="connsiteX32" fmla="*/ 36136 w 607639"/>
              <a:gd name="connsiteY32" fmla="*/ 337976 h 606722"/>
              <a:gd name="connsiteX33" fmla="*/ 84733 w 607639"/>
              <a:gd name="connsiteY33" fmla="*/ 337976 h 606722"/>
              <a:gd name="connsiteX34" fmla="*/ 87937 w 607639"/>
              <a:gd name="connsiteY34" fmla="*/ 352107 h 606722"/>
              <a:gd name="connsiteX35" fmla="*/ 116686 w 607639"/>
              <a:gd name="connsiteY35" fmla="*/ 421337 h 606722"/>
              <a:gd name="connsiteX36" fmla="*/ 124340 w 607639"/>
              <a:gd name="connsiteY36" fmla="*/ 433513 h 606722"/>
              <a:gd name="connsiteX37" fmla="*/ 89984 w 607639"/>
              <a:gd name="connsiteY37" fmla="*/ 467817 h 606722"/>
              <a:gd name="connsiteX38" fmla="*/ 139026 w 607639"/>
              <a:gd name="connsiteY38" fmla="*/ 516873 h 606722"/>
              <a:gd name="connsiteX39" fmla="*/ 173471 w 607639"/>
              <a:gd name="connsiteY39" fmla="*/ 482480 h 606722"/>
              <a:gd name="connsiteX40" fmla="*/ 185665 w 607639"/>
              <a:gd name="connsiteY40" fmla="*/ 490212 h 606722"/>
              <a:gd name="connsiteX41" fmla="*/ 255000 w 607639"/>
              <a:gd name="connsiteY41" fmla="*/ 518917 h 606722"/>
              <a:gd name="connsiteX42" fmla="*/ 269063 w 607639"/>
              <a:gd name="connsiteY42" fmla="*/ 522117 h 606722"/>
              <a:gd name="connsiteX43" fmla="*/ 269063 w 607639"/>
              <a:gd name="connsiteY43" fmla="*/ 570640 h 606722"/>
              <a:gd name="connsiteX44" fmla="*/ 338487 w 607639"/>
              <a:gd name="connsiteY44" fmla="*/ 570640 h 606722"/>
              <a:gd name="connsiteX45" fmla="*/ 338487 w 607639"/>
              <a:gd name="connsiteY45" fmla="*/ 522117 h 606722"/>
              <a:gd name="connsiteX46" fmla="*/ 352639 w 607639"/>
              <a:gd name="connsiteY46" fmla="*/ 518917 h 606722"/>
              <a:gd name="connsiteX47" fmla="*/ 421974 w 607639"/>
              <a:gd name="connsiteY47" fmla="*/ 490212 h 606722"/>
              <a:gd name="connsiteX48" fmla="*/ 434168 w 607639"/>
              <a:gd name="connsiteY48" fmla="*/ 482480 h 606722"/>
              <a:gd name="connsiteX49" fmla="*/ 468524 w 607639"/>
              <a:gd name="connsiteY49" fmla="*/ 516873 h 606722"/>
              <a:gd name="connsiteX50" fmla="*/ 517655 w 607639"/>
              <a:gd name="connsiteY50" fmla="*/ 467817 h 606722"/>
              <a:gd name="connsiteX51" fmla="*/ 483210 w 607639"/>
              <a:gd name="connsiteY51" fmla="*/ 433513 h 606722"/>
              <a:gd name="connsiteX52" fmla="*/ 490953 w 607639"/>
              <a:gd name="connsiteY52" fmla="*/ 421337 h 606722"/>
              <a:gd name="connsiteX53" fmla="*/ 519702 w 607639"/>
              <a:gd name="connsiteY53" fmla="*/ 352107 h 606722"/>
              <a:gd name="connsiteX54" fmla="*/ 522906 w 607639"/>
              <a:gd name="connsiteY54" fmla="*/ 337976 h 606722"/>
              <a:gd name="connsiteX55" fmla="*/ 571503 w 607639"/>
              <a:gd name="connsiteY55" fmla="*/ 337976 h 606722"/>
              <a:gd name="connsiteX56" fmla="*/ 571503 w 607639"/>
              <a:gd name="connsiteY56" fmla="*/ 268657 h 606722"/>
              <a:gd name="connsiteX57" fmla="*/ 522906 w 607639"/>
              <a:gd name="connsiteY57" fmla="*/ 268657 h 606722"/>
              <a:gd name="connsiteX58" fmla="*/ 519702 w 607639"/>
              <a:gd name="connsiteY58" fmla="*/ 254615 h 606722"/>
              <a:gd name="connsiteX59" fmla="*/ 490953 w 607639"/>
              <a:gd name="connsiteY59" fmla="*/ 185385 h 606722"/>
              <a:gd name="connsiteX60" fmla="*/ 483210 w 607639"/>
              <a:gd name="connsiteY60" fmla="*/ 173209 h 606722"/>
              <a:gd name="connsiteX61" fmla="*/ 517655 w 607639"/>
              <a:gd name="connsiteY61" fmla="*/ 138816 h 606722"/>
              <a:gd name="connsiteX62" fmla="*/ 468524 w 607639"/>
              <a:gd name="connsiteY62" fmla="*/ 89849 h 606722"/>
              <a:gd name="connsiteX63" fmla="*/ 434168 w 607639"/>
              <a:gd name="connsiteY63" fmla="*/ 124153 h 606722"/>
              <a:gd name="connsiteX64" fmla="*/ 421974 w 607639"/>
              <a:gd name="connsiteY64" fmla="*/ 116510 h 606722"/>
              <a:gd name="connsiteX65" fmla="*/ 352639 w 607639"/>
              <a:gd name="connsiteY65" fmla="*/ 87805 h 606722"/>
              <a:gd name="connsiteX66" fmla="*/ 338487 w 607639"/>
              <a:gd name="connsiteY66" fmla="*/ 84605 h 606722"/>
              <a:gd name="connsiteX67" fmla="*/ 338487 w 607639"/>
              <a:gd name="connsiteY67" fmla="*/ 36082 h 606722"/>
              <a:gd name="connsiteX68" fmla="*/ 233016 w 607639"/>
              <a:gd name="connsiteY68" fmla="*/ 0 h 606722"/>
              <a:gd name="connsiteX69" fmla="*/ 374623 w 607639"/>
              <a:gd name="connsiteY69" fmla="*/ 0 h 606722"/>
              <a:gd name="connsiteX70" fmla="*/ 374623 w 607639"/>
              <a:gd name="connsiteY70" fmla="*/ 56166 h 606722"/>
              <a:gd name="connsiteX71" fmla="*/ 428738 w 607639"/>
              <a:gd name="connsiteY71" fmla="*/ 78562 h 606722"/>
              <a:gd name="connsiteX72" fmla="*/ 468524 w 607639"/>
              <a:gd name="connsiteY72" fmla="*/ 38837 h 606722"/>
              <a:gd name="connsiteX73" fmla="*/ 568655 w 607639"/>
              <a:gd name="connsiteY73" fmla="*/ 138816 h 606722"/>
              <a:gd name="connsiteX74" fmla="*/ 528869 w 607639"/>
              <a:gd name="connsiteY74" fmla="*/ 178542 h 606722"/>
              <a:gd name="connsiteX75" fmla="*/ 551299 w 607639"/>
              <a:gd name="connsiteY75" fmla="*/ 232664 h 606722"/>
              <a:gd name="connsiteX76" fmla="*/ 607639 w 607639"/>
              <a:gd name="connsiteY76" fmla="*/ 232664 h 606722"/>
              <a:gd name="connsiteX77" fmla="*/ 607639 w 607639"/>
              <a:gd name="connsiteY77" fmla="*/ 374058 h 606722"/>
              <a:gd name="connsiteX78" fmla="*/ 551299 w 607639"/>
              <a:gd name="connsiteY78" fmla="*/ 374058 h 606722"/>
              <a:gd name="connsiteX79" fmla="*/ 528869 w 607639"/>
              <a:gd name="connsiteY79" fmla="*/ 428091 h 606722"/>
              <a:gd name="connsiteX80" fmla="*/ 568655 w 607639"/>
              <a:gd name="connsiteY80" fmla="*/ 467817 h 606722"/>
              <a:gd name="connsiteX81" fmla="*/ 468524 w 607639"/>
              <a:gd name="connsiteY81" fmla="*/ 567797 h 606722"/>
              <a:gd name="connsiteX82" fmla="*/ 428738 w 607639"/>
              <a:gd name="connsiteY82" fmla="*/ 528071 h 606722"/>
              <a:gd name="connsiteX83" fmla="*/ 374623 w 607639"/>
              <a:gd name="connsiteY83" fmla="*/ 550467 h 606722"/>
              <a:gd name="connsiteX84" fmla="*/ 374623 w 607639"/>
              <a:gd name="connsiteY84" fmla="*/ 606722 h 606722"/>
              <a:gd name="connsiteX85" fmla="*/ 233016 w 607639"/>
              <a:gd name="connsiteY85" fmla="*/ 606722 h 606722"/>
              <a:gd name="connsiteX86" fmla="*/ 233016 w 607639"/>
              <a:gd name="connsiteY86" fmla="*/ 550467 h 606722"/>
              <a:gd name="connsiteX87" fmla="*/ 178812 w 607639"/>
              <a:gd name="connsiteY87" fmla="*/ 528071 h 606722"/>
              <a:gd name="connsiteX88" fmla="*/ 139026 w 607639"/>
              <a:gd name="connsiteY88" fmla="*/ 567797 h 606722"/>
              <a:gd name="connsiteX89" fmla="*/ 38895 w 607639"/>
              <a:gd name="connsiteY89" fmla="*/ 467817 h 606722"/>
              <a:gd name="connsiteX90" fmla="*/ 78681 w 607639"/>
              <a:gd name="connsiteY90" fmla="*/ 428091 h 606722"/>
              <a:gd name="connsiteX91" fmla="*/ 56251 w 607639"/>
              <a:gd name="connsiteY91" fmla="*/ 374058 h 606722"/>
              <a:gd name="connsiteX92" fmla="*/ 0 w 607639"/>
              <a:gd name="connsiteY92" fmla="*/ 374058 h 606722"/>
              <a:gd name="connsiteX93" fmla="*/ 0 w 607639"/>
              <a:gd name="connsiteY93" fmla="*/ 232664 h 606722"/>
              <a:gd name="connsiteX94" fmla="*/ 56251 w 607639"/>
              <a:gd name="connsiteY94" fmla="*/ 232664 h 606722"/>
              <a:gd name="connsiteX95" fmla="*/ 78681 w 607639"/>
              <a:gd name="connsiteY95" fmla="*/ 178542 h 606722"/>
              <a:gd name="connsiteX96" fmla="*/ 38895 w 607639"/>
              <a:gd name="connsiteY96" fmla="*/ 138816 h 606722"/>
              <a:gd name="connsiteX97" fmla="*/ 139026 w 607639"/>
              <a:gd name="connsiteY97" fmla="*/ 38837 h 606722"/>
              <a:gd name="connsiteX98" fmla="*/ 178812 w 607639"/>
              <a:gd name="connsiteY98" fmla="*/ 78562 h 606722"/>
              <a:gd name="connsiteX99" fmla="*/ 233016 w 607639"/>
              <a:gd name="connsiteY99" fmla="*/ 56166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07639" h="606722">
                <a:moveTo>
                  <a:pt x="303749" y="202824"/>
                </a:moveTo>
                <a:cubicBezTo>
                  <a:pt x="248303" y="202824"/>
                  <a:pt x="203091" y="247965"/>
                  <a:pt x="203091" y="303325"/>
                </a:cubicBezTo>
                <a:cubicBezTo>
                  <a:pt x="203091" y="358775"/>
                  <a:pt x="248303" y="403916"/>
                  <a:pt x="303749" y="403916"/>
                </a:cubicBezTo>
                <a:cubicBezTo>
                  <a:pt x="359284" y="403916"/>
                  <a:pt x="404496" y="358775"/>
                  <a:pt x="404496" y="303325"/>
                </a:cubicBezTo>
                <a:cubicBezTo>
                  <a:pt x="404496" y="247965"/>
                  <a:pt x="359284" y="202824"/>
                  <a:pt x="303749" y="202824"/>
                </a:cubicBezTo>
                <a:close/>
                <a:moveTo>
                  <a:pt x="303749" y="166746"/>
                </a:moveTo>
                <a:cubicBezTo>
                  <a:pt x="379220" y="166746"/>
                  <a:pt x="440540" y="228060"/>
                  <a:pt x="440540" y="303325"/>
                </a:cubicBezTo>
                <a:cubicBezTo>
                  <a:pt x="440540" y="378680"/>
                  <a:pt x="379220" y="439905"/>
                  <a:pt x="303749" y="439905"/>
                </a:cubicBezTo>
                <a:cubicBezTo>
                  <a:pt x="228367" y="439905"/>
                  <a:pt x="166958" y="378680"/>
                  <a:pt x="166958" y="303325"/>
                </a:cubicBezTo>
                <a:cubicBezTo>
                  <a:pt x="166958" y="228060"/>
                  <a:pt x="228367" y="166746"/>
                  <a:pt x="303749" y="166746"/>
                </a:cubicBezTo>
                <a:close/>
                <a:moveTo>
                  <a:pt x="303776" y="142759"/>
                </a:moveTo>
                <a:cubicBezTo>
                  <a:pt x="215131" y="142759"/>
                  <a:pt x="142952" y="214835"/>
                  <a:pt x="142952" y="303352"/>
                </a:cubicBezTo>
                <a:cubicBezTo>
                  <a:pt x="142952" y="391958"/>
                  <a:pt x="215131" y="464034"/>
                  <a:pt x="303776" y="464034"/>
                </a:cubicBezTo>
                <a:cubicBezTo>
                  <a:pt x="392509" y="464034"/>
                  <a:pt x="464688" y="391958"/>
                  <a:pt x="464688" y="303352"/>
                </a:cubicBezTo>
                <a:cubicBezTo>
                  <a:pt x="464688" y="214835"/>
                  <a:pt x="392509" y="142759"/>
                  <a:pt x="303776" y="142759"/>
                </a:cubicBezTo>
                <a:close/>
                <a:moveTo>
                  <a:pt x="303776" y="106766"/>
                </a:moveTo>
                <a:cubicBezTo>
                  <a:pt x="412356" y="106766"/>
                  <a:pt x="500733" y="194928"/>
                  <a:pt x="500733" y="303352"/>
                </a:cubicBezTo>
                <a:cubicBezTo>
                  <a:pt x="500733" y="411777"/>
                  <a:pt x="412356" y="500027"/>
                  <a:pt x="303776" y="500027"/>
                </a:cubicBezTo>
                <a:cubicBezTo>
                  <a:pt x="195195" y="500027"/>
                  <a:pt x="106907" y="411777"/>
                  <a:pt x="106907" y="303352"/>
                </a:cubicBezTo>
                <a:cubicBezTo>
                  <a:pt x="106907" y="194928"/>
                  <a:pt x="195195" y="106766"/>
                  <a:pt x="303776" y="106766"/>
                </a:cubicBezTo>
                <a:close/>
                <a:moveTo>
                  <a:pt x="269063" y="36082"/>
                </a:moveTo>
                <a:lnTo>
                  <a:pt x="269063" y="84605"/>
                </a:lnTo>
                <a:lnTo>
                  <a:pt x="255000" y="87805"/>
                </a:lnTo>
                <a:cubicBezTo>
                  <a:pt x="230346" y="93315"/>
                  <a:pt x="207026" y="103001"/>
                  <a:pt x="185665" y="116510"/>
                </a:cubicBezTo>
                <a:lnTo>
                  <a:pt x="173471" y="124153"/>
                </a:lnTo>
                <a:lnTo>
                  <a:pt x="139026" y="89849"/>
                </a:lnTo>
                <a:lnTo>
                  <a:pt x="89984" y="138816"/>
                </a:lnTo>
                <a:lnTo>
                  <a:pt x="124340" y="173209"/>
                </a:lnTo>
                <a:lnTo>
                  <a:pt x="116686" y="185385"/>
                </a:lnTo>
                <a:cubicBezTo>
                  <a:pt x="103157" y="206714"/>
                  <a:pt x="93456" y="229998"/>
                  <a:pt x="87937" y="254615"/>
                </a:cubicBezTo>
                <a:lnTo>
                  <a:pt x="84733" y="268657"/>
                </a:lnTo>
                <a:lnTo>
                  <a:pt x="36136" y="268657"/>
                </a:lnTo>
                <a:lnTo>
                  <a:pt x="36136" y="337976"/>
                </a:lnTo>
                <a:lnTo>
                  <a:pt x="84733" y="337976"/>
                </a:lnTo>
                <a:lnTo>
                  <a:pt x="87937" y="352107"/>
                </a:lnTo>
                <a:cubicBezTo>
                  <a:pt x="93456" y="376635"/>
                  <a:pt x="103157" y="399919"/>
                  <a:pt x="116686" y="421337"/>
                </a:cubicBezTo>
                <a:lnTo>
                  <a:pt x="124340" y="433513"/>
                </a:lnTo>
                <a:lnTo>
                  <a:pt x="89984" y="467817"/>
                </a:lnTo>
                <a:lnTo>
                  <a:pt x="139026" y="516873"/>
                </a:lnTo>
                <a:lnTo>
                  <a:pt x="173471" y="482480"/>
                </a:lnTo>
                <a:lnTo>
                  <a:pt x="185665" y="490212"/>
                </a:lnTo>
                <a:cubicBezTo>
                  <a:pt x="207026" y="503721"/>
                  <a:pt x="230346" y="513407"/>
                  <a:pt x="255000" y="518917"/>
                </a:cubicBezTo>
                <a:lnTo>
                  <a:pt x="269063" y="522117"/>
                </a:lnTo>
                <a:lnTo>
                  <a:pt x="269063" y="570640"/>
                </a:lnTo>
                <a:lnTo>
                  <a:pt x="338487" y="570640"/>
                </a:lnTo>
                <a:lnTo>
                  <a:pt x="338487" y="522117"/>
                </a:lnTo>
                <a:lnTo>
                  <a:pt x="352639" y="518917"/>
                </a:lnTo>
                <a:cubicBezTo>
                  <a:pt x="377204" y="513407"/>
                  <a:pt x="400524" y="503721"/>
                  <a:pt x="421974" y="490212"/>
                </a:cubicBezTo>
                <a:lnTo>
                  <a:pt x="434168" y="482480"/>
                </a:lnTo>
                <a:lnTo>
                  <a:pt x="468524" y="516873"/>
                </a:lnTo>
                <a:lnTo>
                  <a:pt x="517655" y="467817"/>
                </a:lnTo>
                <a:lnTo>
                  <a:pt x="483210" y="433513"/>
                </a:lnTo>
                <a:lnTo>
                  <a:pt x="490953" y="421337"/>
                </a:lnTo>
                <a:cubicBezTo>
                  <a:pt x="504482" y="399919"/>
                  <a:pt x="514183" y="376635"/>
                  <a:pt x="519702" y="352107"/>
                </a:cubicBezTo>
                <a:lnTo>
                  <a:pt x="522906" y="337976"/>
                </a:lnTo>
                <a:lnTo>
                  <a:pt x="571503" y="337976"/>
                </a:lnTo>
                <a:lnTo>
                  <a:pt x="571503" y="268657"/>
                </a:lnTo>
                <a:lnTo>
                  <a:pt x="522906" y="268657"/>
                </a:lnTo>
                <a:lnTo>
                  <a:pt x="519702" y="254615"/>
                </a:lnTo>
                <a:cubicBezTo>
                  <a:pt x="514183" y="229998"/>
                  <a:pt x="504482" y="206714"/>
                  <a:pt x="490953" y="185385"/>
                </a:cubicBezTo>
                <a:lnTo>
                  <a:pt x="483210" y="173209"/>
                </a:lnTo>
                <a:lnTo>
                  <a:pt x="517655" y="138816"/>
                </a:lnTo>
                <a:lnTo>
                  <a:pt x="468524" y="89849"/>
                </a:lnTo>
                <a:lnTo>
                  <a:pt x="434168" y="124153"/>
                </a:lnTo>
                <a:lnTo>
                  <a:pt x="421974" y="116510"/>
                </a:lnTo>
                <a:cubicBezTo>
                  <a:pt x="400524" y="102913"/>
                  <a:pt x="377204" y="93315"/>
                  <a:pt x="352639" y="87805"/>
                </a:cubicBezTo>
                <a:lnTo>
                  <a:pt x="338487" y="84605"/>
                </a:lnTo>
                <a:lnTo>
                  <a:pt x="338487" y="36082"/>
                </a:lnTo>
                <a:close/>
                <a:moveTo>
                  <a:pt x="233016" y="0"/>
                </a:moveTo>
                <a:lnTo>
                  <a:pt x="374623" y="0"/>
                </a:lnTo>
                <a:lnTo>
                  <a:pt x="374623" y="56166"/>
                </a:lnTo>
                <a:cubicBezTo>
                  <a:pt x="393492" y="61588"/>
                  <a:pt x="411560" y="69053"/>
                  <a:pt x="428738" y="78562"/>
                </a:cubicBezTo>
                <a:lnTo>
                  <a:pt x="468524" y="38837"/>
                </a:lnTo>
                <a:lnTo>
                  <a:pt x="568655" y="138816"/>
                </a:lnTo>
                <a:lnTo>
                  <a:pt x="528869" y="178542"/>
                </a:lnTo>
                <a:cubicBezTo>
                  <a:pt x="538482" y="195694"/>
                  <a:pt x="545958" y="213824"/>
                  <a:pt x="551299" y="232664"/>
                </a:cubicBezTo>
                <a:lnTo>
                  <a:pt x="607639" y="232664"/>
                </a:lnTo>
                <a:lnTo>
                  <a:pt x="607639" y="374058"/>
                </a:lnTo>
                <a:lnTo>
                  <a:pt x="551299" y="374058"/>
                </a:lnTo>
                <a:cubicBezTo>
                  <a:pt x="545958" y="392899"/>
                  <a:pt x="538482" y="410939"/>
                  <a:pt x="528869" y="428091"/>
                </a:cubicBezTo>
                <a:lnTo>
                  <a:pt x="568655" y="467817"/>
                </a:lnTo>
                <a:lnTo>
                  <a:pt x="468524" y="567797"/>
                </a:lnTo>
                <a:lnTo>
                  <a:pt x="428738" y="528071"/>
                </a:lnTo>
                <a:cubicBezTo>
                  <a:pt x="411560" y="537669"/>
                  <a:pt x="393492" y="545134"/>
                  <a:pt x="374623" y="550467"/>
                </a:cubicBezTo>
                <a:lnTo>
                  <a:pt x="374623" y="606722"/>
                </a:lnTo>
                <a:lnTo>
                  <a:pt x="233016" y="606722"/>
                </a:lnTo>
                <a:lnTo>
                  <a:pt x="233016" y="550467"/>
                </a:lnTo>
                <a:cubicBezTo>
                  <a:pt x="214147" y="545134"/>
                  <a:pt x="195990" y="537669"/>
                  <a:pt x="178812" y="528071"/>
                </a:cubicBezTo>
                <a:lnTo>
                  <a:pt x="139026" y="567797"/>
                </a:lnTo>
                <a:lnTo>
                  <a:pt x="38895" y="467817"/>
                </a:lnTo>
                <a:lnTo>
                  <a:pt x="78681" y="428091"/>
                </a:lnTo>
                <a:cubicBezTo>
                  <a:pt x="69157" y="410939"/>
                  <a:pt x="61681" y="392899"/>
                  <a:pt x="56251" y="374058"/>
                </a:cubicBezTo>
                <a:lnTo>
                  <a:pt x="0" y="374058"/>
                </a:lnTo>
                <a:lnTo>
                  <a:pt x="0" y="232664"/>
                </a:lnTo>
                <a:lnTo>
                  <a:pt x="56251" y="232664"/>
                </a:lnTo>
                <a:cubicBezTo>
                  <a:pt x="61681" y="213824"/>
                  <a:pt x="69157" y="195694"/>
                  <a:pt x="78681" y="178542"/>
                </a:cubicBezTo>
                <a:lnTo>
                  <a:pt x="38895" y="138816"/>
                </a:lnTo>
                <a:lnTo>
                  <a:pt x="139026" y="38837"/>
                </a:lnTo>
                <a:lnTo>
                  <a:pt x="178812" y="78562"/>
                </a:lnTo>
                <a:cubicBezTo>
                  <a:pt x="195990" y="69053"/>
                  <a:pt x="214147" y="61588"/>
                  <a:pt x="233016" y="56166"/>
                </a:cubicBezTo>
                <a:close/>
              </a:path>
            </a:pathLst>
          </a:custGeom>
          <a:solidFill>
            <a:srgbClr val="3C82C4"/>
          </a:solidFill>
          <a:ln>
            <a:solidFill>
              <a:schemeClr val="bg1">
                <a:lumMod val="85000"/>
              </a:schemeClr>
            </a:solidFill>
          </a:ln>
          <a:effectLst>
            <a:outerShdw blurRad="50800" dist="38100" dir="18900000" algn="bl" rotWithShape="0">
              <a:prstClr val="black">
                <a:alpha val="40000"/>
              </a:prstClr>
            </a:outerShdw>
          </a:effectLst>
        </p:spPr>
        <p:txBody>
          <a:bodyPr/>
          <a:lstStyle/>
          <a:p>
            <a:endParaRPr lang="zh-CN" altLang="en-US"/>
          </a:p>
        </p:txBody>
      </p:sp>
      <p:sp>
        <p:nvSpPr>
          <p:cNvPr id="61" name="settings_301802"/>
          <p:cNvSpPr>
            <a:spLocks noChangeAspect="1"/>
          </p:cNvSpPr>
          <p:nvPr/>
        </p:nvSpPr>
        <p:spPr bwMode="auto">
          <a:xfrm>
            <a:off x="4299644" y="3318832"/>
            <a:ext cx="2532955" cy="2529129"/>
          </a:xfrm>
          <a:custGeom>
            <a:avLst/>
            <a:gdLst>
              <a:gd name="connsiteX0" fmla="*/ 303749 w 607639"/>
              <a:gd name="connsiteY0" fmla="*/ 202824 h 606722"/>
              <a:gd name="connsiteX1" fmla="*/ 203091 w 607639"/>
              <a:gd name="connsiteY1" fmla="*/ 303325 h 606722"/>
              <a:gd name="connsiteX2" fmla="*/ 303749 w 607639"/>
              <a:gd name="connsiteY2" fmla="*/ 403916 h 606722"/>
              <a:gd name="connsiteX3" fmla="*/ 404496 w 607639"/>
              <a:gd name="connsiteY3" fmla="*/ 303325 h 606722"/>
              <a:gd name="connsiteX4" fmla="*/ 303749 w 607639"/>
              <a:gd name="connsiteY4" fmla="*/ 202824 h 606722"/>
              <a:gd name="connsiteX5" fmla="*/ 303749 w 607639"/>
              <a:gd name="connsiteY5" fmla="*/ 166746 h 606722"/>
              <a:gd name="connsiteX6" fmla="*/ 440540 w 607639"/>
              <a:gd name="connsiteY6" fmla="*/ 303325 h 606722"/>
              <a:gd name="connsiteX7" fmla="*/ 303749 w 607639"/>
              <a:gd name="connsiteY7" fmla="*/ 439905 h 606722"/>
              <a:gd name="connsiteX8" fmla="*/ 166958 w 607639"/>
              <a:gd name="connsiteY8" fmla="*/ 303325 h 606722"/>
              <a:gd name="connsiteX9" fmla="*/ 303749 w 607639"/>
              <a:gd name="connsiteY9" fmla="*/ 166746 h 606722"/>
              <a:gd name="connsiteX10" fmla="*/ 303776 w 607639"/>
              <a:gd name="connsiteY10" fmla="*/ 142759 h 606722"/>
              <a:gd name="connsiteX11" fmla="*/ 142952 w 607639"/>
              <a:gd name="connsiteY11" fmla="*/ 303352 h 606722"/>
              <a:gd name="connsiteX12" fmla="*/ 303776 w 607639"/>
              <a:gd name="connsiteY12" fmla="*/ 464034 h 606722"/>
              <a:gd name="connsiteX13" fmla="*/ 464688 w 607639"/>
              <a:gd name="connsiteY13" fmla="*/ 303352 h 606722"/>
              <a:gd name="connsiteX14" fmla="*/ 303776 w 607639"/>
              <a:gd name="connsiteY14" fmla="*/ 142759 h 606722"/>
              <a:gd name="connsiteX15" fmla="*/ 303776 w 607639"/>
              <a:gd name="connsiteY15" fmla="*/ 106766 h 606722"/>
              <a:gd name="connsiteX16" fmla="*/ 500733 w 607639"/>
              <a:gd name="connsiteY16" fmla="*/ 303352 h 606722"/>
              <a:gd name="connsiteX17" fmla="*/ 303776 w 607639"/>
              <a:gd name="connsiteY17" fmla="*/ 500027 h 606722"/>
              <a:gd name="connsiteX18" fmla="*/ 106907 w 607639"/>
              <a:gd name="connsiteY18" fmla="*/ 303352 h 606722"/>
              <a:gd name="connsiteX19" fmla="*/ 303776 w 607639"/>
              <a:gd name="connsiteY19" fmla="*/ 106766 h 606722"/>
              <a:gd name="connsiteX20" fmla="*/ 269063 w 607639"/>
              <a:gd name="connsiteY20" fmla="*/ 36082 h 606722"/>
              <a:gd name="connsiteX21" fmla="*/ 269063 w 607639"/>
              <a:gd name="connsiteY21" fmla="*/ 84605 h 606722"/>
              <a:gd name="connsiteX22" fmla="*/ 255000 w 607639"/>
              <a:gd name="connsiteY22" fmla="*/ 87805 h 606722"/>
              <a:gd name="connsiteX23" fmla="*/ 185665 w 607639"/>
              <a:gd name="connsiteY23" fmla="*/ 116510 h 606722"/>
              <a:gd name="connsiteX24" fmla="*/ 173471 w 607639"/>
              <a:gd name="connsiteY24" fmla="*/ 124153 h 606722"/>
              <a:gd name="connsiteX25" fmla="*/ 139026 w 607639"/>
              <a:gd name="connsiteY25" fmla="*/ 89849 h 606722"/>
              <a:gd name="connsiteX26" fmla="*/ 89984 w 607639"/>
              <a:gd name="connsiteY26" fmla="*/ 138816 h 606722"/>
              <a:gd name="connsiteX27" fmla="*/ 124340 w 607639"/>
              <a:gd name="connsiteY27" fmla="*/ 173209 h 606722"/>
              <a:gd name="connsiteX28" fmla="*/ 116686 w 607639"/>
              <a:gd name="connsiteY28" fmla="*/ 185385 h 606722"/>
              <a:gd name="connsiteX29" fmla="*/ 87937 w 607639"/>
              <a:gd name="connsiteY29" fmla="*/ 254615 h 606722"/>
              <a:gd name="connsiteX30" fmla="*/ 84733 w 607639"/>
              <a:gd name="connsiteY30" fmla="*/ 268657 h 606722"/>
              <a:gd name="connsiteX31" fmla="*/ 36136 w 607639"/>
              <a:gd name="connsiteY31" fmla="*/ 268657 h 606722"/>
              <a:gd name="connsiteX32" fmla="*/ 36136 w 607639"/>
              <a:gd name="connsiteY32" fmla="*/ 337976 h 606722"/>
              <a:gd name="connsiteX33" fmla="*/ 84733 w 607639"/>
              <a:gd name="connsiteY33" fmla="*/ 337976 h 606722"/>
              <a:gd name="connsiteX34" fmla="*/ 87937 w 607639"/>
              <a:gd name="connsiteY34" fmla="*/ 352107 h 606722"/>
              <a:gd name="connsiteX35" fmla="*/ 116686 w 607639"/>
              <a:gd name="connsiteY35" fmla="*/ 421337 h 606722"/>
              <a:gd name="connsiteX36" fmla="*/ 124340 w 607639"/>
              <a:gd name="connsiteY36" fmla="*/ 433513 h 606722"/>
              <a:gd name="connsiteX37" fmla="*/ 89984 w 607639"/>
              <a:gd name="connsiteY37" fmla="*/ 467817 h 606722"/>
              <a:gd name="connsiteX38" fmla="*/ 139026 w 607639"/>
              <a:gd name="connsiteY38" fmla="*/ 516873 h 606722"/>
              <a:gd name="connsiteX39" fmla="*/ 173471 w 607639"/>
              <a:gd name="connsiteY39" fmla="*/ 482480 h 606722"/>
              <a:gd name="connsiteX40" fmla="*/ 185665 w 607639"/>
              <a:gd name="connsiteY40" fmla="*/ 490212 h 606722"/>
              <a:gd name="connsiteX41" fmla="*/ 255000 w 607639"/>
              <a:gd name="connsiteY41" fmla="*/ 518917 h 606722"/>
              <a:gd name="connsiteX42" fmla="*/ 269063 w 607639"/>
              <a:gd name="connsiteY42" fmla="*/ 522117 h 606722"/>
              <a:gd name="connsiteX43" fmla="*/ 269063 w 607639"/>
              <a:gd name="connsiteY43" fmla="*/ 570640 h 606722"/>
              <a:gd name="connsiteX44" fmla="*/ 338487 w 607639"/>
              <a:gd name="connsiteY44" fmla="*/ 570640 h 606722"/>
              <a:gd name="connsiteX45" fmla="*/ 338487 w 607639"/>
              <a:gd name="connsiteY45" fmla="*/ 522117 h 606722"/>
              <a:gd name="connsiteX46" fmla="*/ 352639 w 607639"/>
              <a:gd name="connsiteY46" fmla="*/ 518917 h 606722"/>
              <a:gd name="connsiteX47" fmla="*/ 421974 w 607639"/>
              <a:gd name="connsiteY47" fmla="*/ 490212 h 606722"/>
              <a:gd name="connsiteX48" fmla="*/ 434168 w 607639"/>
              <a:gd name="connsiteY48" fmla="*/ 482480 h 606722"/>
              <a:gd name="connsiteX49" fmla="*/ 468524 w 607639"/>
              <a:gd name="connsiteY49" fmla="*/ 516873 h 606722"/>
              <a:gd name="connsiteX50" fmla="*/ 517655 w 607639"/>
              <a:gd name="connsiteY50" fmla="*/ 467817 h 606722"/>
              <a:gd name="connsiteX51" fmla="*/ 483210 w 607639"/>
              <a:gd name="connsiteY51" fmla="*/ 433513 h 606722"/>
              <a:gd name="connsiteX52" fmla="*/ 490953 w 607639"/>
              <a:gd name="connsiteY52" fmla="*/ 421337 h 606722"/>
              <a:gd name="connsiteX53" fmla="*/ 519702 w 607639"/>
              <a:gd name="connsiteY53" fmla="*/ 352107 h 606722"/>
              <a:gd name="connsiteX54" fmla="*/ 522906 w 607639"/>
              <a:gd name="connsiteY54" fmla="*/ 337976 h 606722"/>
              <a:gd name="connsiteX55" fmla="*/ 571503 w 607639"/>
              <a:gd name="connsiteY55" fmla="*/ 337976 h 606722"/>
              <a:gd name="connsiteX56" fmla="*/ 571503 w 607639"/>
              <a:gd name="connsiteY56" fmla="*/ 268657 h 606722"/>
              <a:gd name="connsiteX57" fmla="*/ 522906 w 607639"/>
              <a:gd name="connsiteY57" fmla="*/ 268657 h 606722"/>
              <a:gd name="connsiteX58" fmla="*/ 519702 w 607639"/>
              <a:gd name="connsiteY58" fmla="*/ 254615 h 606722"/>
              <a:gd name="connsiteX59" fmla="*/ 490953 w 607639"/>
              <a:gd name="connsiteY59" fmla="*/ 185385 h 606722"/>
              <a:gd name="connsiteX60" fmla="*/ 483210 w 607639"/>
              <a:gd name="connsiteY60" fmla="*/ 173209 h 606722"/>
              <a:gd name="connsiteX61" fmla="*/ 517655 w 607639"/>
              <a:gd name="connsiteY61" fmla="*/ 138816 h 606722"/>
              <a:gd name="connsiteX62" fmla="*/ 468524 w 607639"/>
              <a:gd name="connsiteY62" fmla="*/ 89849 h 606722"/>
              <a:gd name="connsiteX63" fmla="*/ 434168 w 607639"/>
              <a:gd name="connsiteY63" fmla="*/ 124153 h 606722"/>
              <a:gd name="connsiteX64" fmla="*/ 421974 w 607639"/>
              <a:gd name="connsiteY64" fmla="*/ 116510 h 606722"/>
              <a:gd name="connsiteX65" fmla="*/ 352639 w 607639"/>
              <a:gd name="connsiteY65" fmla="*/ 87805 h 606722"/>
              <a:gd name="connsiteX66" fmla="*/ 338487 w 607639"/>
              <a:gd name="connsiteY66" fmla="*/ 84605 h 606722"/>
              <a:gd name="connsiteX67" fmla="*/ 338487 w 607639"/>
              <a:gd name="connsiteY67" fmla="*/ 36082 h 606722"/>
              <a:gd name="connsiteX68" fmla="*/ 233016 w 607639"/>
              <a:gd name="connsiteY68" fmla="*/ 0 h 606722"/>
              <a:gd name="connsiteX69" fmla="*/ 374623 w 607639"/>
              <a:gd name="connsiteY69" fmla="*/ 0 h 606722"/>
              <a:gd name="connsiteX70" fmla="*/ 374623 w 607639"/>
              <a:gd name="connsiteY70" fmla="*/ 56166 h 606722"/>
              <a:gd name="connsiteX71" fmla="*/ 428738 w 607639"/>
              <a:gd name="connsiteY71" fmla="*/ 78562 h 606722"/>
              <a:gd name="connsiteX72" fmla="*/ 468524 w 607639"/>
              <a:gd name="connsiteY72" fmla="*/ 38837 h 606722"/>
              <a:gd name="connsiteX73" fmla="*/ 568655 w 607639"/>
              <a:gd name="connsiteY73" fmla="*/ 138816 h 606722"/>
              <a:gd name="connsiteX74" fmla="*/ 528869 w 607639"/>
              <a:gd name="connsiteY74" fmla="*/ 178542 h 606722"/>
              <a:gd name="connsiteX75" fmla="*/ 551299 w 607639"/>
              <a:gd name="connsiteY75" fmla="*/ 232664 h 606722"/>
              <a:gd name="connsiteX76" fmla="*/ 607639 w 607639"/>
              <a:gd name="connsiteY76" fmla="*/ 232664 h 606722"/>
              <a:gd name="connsiteX77" fmla="*/ 607639 w 607639"/>
              <a:gd name="connsiteY77" fmla="*/ 374058 h 606722"/>
              <a:gd name="connsiteX78" fmla="*/ 551299 w 607639"/>
              <a:gd name="connsiteY78" fmla="*/ 374058 h 606722"/>
              <a:gd name="connsiteX79" fmla="*/ 528869 w 607639"/>
              <a:gd name="connsiteY79" fmla="*/ 428091 h 606722"/>
              <a:gd name="connsiteX80" fmla="*/ 568655 w 607639"/>
              <a:gd name="connsiteY80" fmla="*/ 467817 h 606722"/>
              <a:gd name="connsiteX81" fmla="*/ 468524 w 607639"/>
              <a:gd name="connsiteY81" fmla="*/ 567797 h 606722"/>
              <a:gd name="connsiteX82" fmla="*/ 428738 w 607639"/>
              <a:gd name="connsiteY82" fmla="*/ 528071 h 606722"/>
              <a:gd name="connsiteX83" fmla="*/ 374623 w 607639"/>
              <a:gd name="connsiteY83" fmla="*/ 550467 h 606722"/>
              <a:gd name="connsiteX84" fmla="*/ 374623 w 607639"/>
              <a:gd name="connsiteY84" fmla="*/ 606722 h 606722"/>
              <a:gd name="connsiteX85" fmla="*/ 233016 w 607639"/>
              <a:gd name="connsiteY85" fmla="*/ 606722 h 606722"/>
              <a:gd name="connsiteX86" fmla="*/ 233016 w 607639"/>
              <a:gd name="connsiteY86" fmla="*/ 550467 h 606722"/>
              <a:gd name="connsiteX87" fmla="*/ 178812 w 607639"/>
              <a:gd name="connsiteY87" fmla="*/ 528071 h 606722"/>
              <a:gd name="connsiteX88" fmla="*/ 139026 w 607639"/>
              <a:gd name="connsiteY88" fmla="*/ 567797 h 606722"/>
              <a:gd name="connsiteX89" fmla="*/ 38895 w 607639"/>
              <a:gd name="connsiteY89" fmla="*/ 467817 h 606722"/>
              <a:gd name="connsiteX90" fmla="*/ 78681 w 607639"/>
              <a:gd name="connsiteY90" fmla="*/ 428091 h 606722"/>
              <a:gd name="connsiteX91" fmla="*/ 56251 w 607639"/>
              <a:gd name="connsiteY91" fmla="*/ 374058 h 606722"/>
              <a:gd name="connsiteX92" fmla="*/ 0 w 607639"/>
              <a:gd name="connsiteY92" fmla="*/ 374058 h 606722"/>
              <a:gd name="connsiteX93" fmla="*/ 0 w 607639"/>
              <a:gd name="connsiteY93" fmla="*/ 232664 h 606722"/>
              <a:gd name="connsiteX94" fmla="*/ 56251 w 607639"/>
              <a:gd name="connsiteY94" fmla="*/ 232664 h 606722"/>
              <a:gd name="connsiteX95" fmla="*/ 78681 w 607639"/>
              <a:gd name="connsiteY95" fmla="*/ 178542 h 606722"/>
              <a:gd name="connsiteX96" fmla="*/ 38895 w 607639"/>
              <a:gd name="connsiteY96" fmla="*/ 138816 h 606722"/>
              <a:gd name="connsiteX97" fmla="*/ 139026 w 607639"/>
              <a:gd name="connsiteY97" fmla="*/ 38837 h 606722"/>
              <a:gd name="connsiteX98" fmla="*/ 178812 w 607639"/>
              <a:gd name="connsiteY98" fmla="*/ 78562 h 606722"/>
              <a:gd name="connsiteX99" fmla="*/ 233016 w 607639"/>
              <a:gd name="connsiteY99" fmla="*/ 56166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07639" h="606722">
                <a:moveTo>
                  <a:pt x="303749" y="202824"/>
                </a:moveTo>
                <a:cubicBezTo>
                  <a:pt x="248303" y="202824"/>
                  <a:pt x="203091" y="247965"/>
                  <a:pt x="203091" y="303325"/>
                </a:cubicBezTo>
                <a:cubicBezTo>
                  <a:pt x="203091" y="358775"/>
                  <a:pt x="248303" y="403916"/>
                  <a:pt x="303749" y="403916"/>
                </a:cubicBezTo>
                <a:cubicBezTo>
                  <a:pt x="359284" y="403916"/>
                  <a:pt x="404496" y="358775"/>
                  <a:pt x="404496" y="303325"/>
                </a:cubicBezTo>
                <a:cubicBezTo>
                  <a:pt x="404496" y="247965"/>
                  <a:pt x="359284" y="202824"/>
                  <a:pt x="303749" y="202824"/>
                </a:cubicBezTo>
                <a:close/>
                <a:moveTo>
                  <a:pt x="303749" y="166746"/>
                </a:moveTo>
                <a:cubicBezTo>
                  <a:pt x="379220" y="166746"/>
                  <a:pt x="440540" y="228060"/>
                  <a:pt x="440540" y="303325"/>
                </a:cubicBezTo>
                <a:cubicBezTo>
                  <a:pt x="440540" y="378680"/>
                  <a:pt x="379220" y="439905"/>
                  <a:pt x="303749" y="439905"/>
                </a:cubicBezTo>
                <a:cubicBezTo>
                  <a:pt x="228367" y="439905"/>
                  <a:pt x="166958" y="378680"/>
                  <a:pt x="166958" y="303325"/>
                </a:cubicBezTo>
                <a:cubicBezTo>
                  <a:pt x="166958" y="228060"/>
                  <a:pt x="228367" y="166746"/>
                  <a:pt x="303749" y="166746"/>
                </a:cubicBezTo>
                <a:close/>
                <a:moveTo>
                  <a:pt x="303776" y="142759"/>
                </a:moveTo>
                <a:cubicBezTo>
                  <a:pt x="215131" y="142759"/>
                  <a:pt x="142952" y="214835"/>
                  <a:pt x="142952" y="303352"/>
                </a:cubicBezTo>
                <a:cubicBezTo>
                  <a:pt x="142952" y="391958"/>
                  <a:pt x="215131" y="464034"/>
                  <a:pt x="303776" y="464034"/>
                </a:cubicBezTo>
                <a:cubicBezTo>
                  <a:pt x="392509" y="464034"/>
                  <a:pt x="464688" y="391958"/>
                  <a:pt x="464688" y="303352"/>
                </a:cubicBezTo>
                <a:cubicBezTo>
                  <a:pt x="464688" y="214835"/>
                  <a:pt x="392509" y="142759"/>
                  <a:pt x="303776" y="142759"/>
                </a:cubicBezTo>
                <a:close/>
                <a:moveTo>
                  <a:pt x="303776" y="106766"/>
                </a:moveTo>
                <a:cubicBezTo>
                  <a:pt x="412356" y="106766"/>
                  <a:pt x="500733" y="194928"/>
                  <a:pt x="500733" y="303352"/>
                </a:cubicBezTo>
                <a:cubicBezTo>
                  <a:pt x="500733" y="411777"/>
                  <a:pt x="412356" y="500027"/>
                  <a:pt x="303776" y="500027"/>
                </a:cubicBezTo>
                <a:cubicBezTo>
                  <a:pt x="195195" y="500027"/>
                  <a:pt x="106907" y="411777"/>
                  <a:pt x="106907" y="303352"/>
                </a:cubicBezTo>
                <a:cubicBezTo>
                  <a:pt x="106907" y="194928"/>
                  <a:pt x="195195" y="106766"/>
                  <a:pt x="303776" y="106766"/>
                </a:cubicBezTo>
                <a:close/>
                <a:moveTo>
                  <a:pt x="269063" y="36082"/>
                </a:moveTo>
                <a:lnTo>
                  <a:pt x="269063" y="84605"/>
                </a:lnTo>
                <a:lnTo>
                  <a:pt x="255000" y="87805"/>
                </a:lnTo>
                <a:cubicBezTo>
                  <a:pt x="230346" y="93315"/>
                  <a:pt x="207026" y="103001"/>
                  <a:pt x="185665" y="116510"/>
                </a:cubicBezTo>
                <a:lnTo>
                  <a:pt x="173471" y="124153"/>
                </a:lnTo>
                <a:lnTo>
                  <a:pt x="139026" y="89849"/>
                </a:lnTo>
                <a:lnTo>
                  <a:pt x="89984" y="138816"/>
                </a:lnTo>
                <a:lnTo>
                  <a:pt x="124340" y="173209"/>
                </a:lnTo>
                <a:lnTo>
                  <a:pt x="116686" y="185385"/>
                </a:lnTo>
                <a:cubicBezTo>
                  <a:pt x="103157" y="206714"/>
                  <a:pt x="93456" y="229998"/>
                  <a:pt x="87937" y="254615"/>
                </a:cubicBezTo>
                <a:lnTo>
                  <a:pt x="84733" y="268657"/>
                </a:lnTo>
                <a:lnTo>
                  <a:pt x="36136" y="268657"/>
                </a:lnTo>
                <a:lnTo>
                  <a:pt x="36136" y="337976"/>
                </a:lnTo>
                <a:lnTo>
                  <a:pt x="84733" y="337976"/>
                </a:lnTo>
                <a:lnTo>
                  <a:pt x="87937" y="352107"/>
                </a:lnTo>
                <a:cubicBezTo>
                  <a:pt x="93456" y="376635"/>
                  <a:pt x="103157" y="399919"/>
                  <a:pt x="116686" y="421337"/>
                </a:cubicBezTo>
                <a:lnTo>
                  <a:pt x="124340" y="433513"/>
                </a:lnTo>
                <a:lnTo>
                  <a:pt x="89984" y="467817"/>
                </a:lnTo>
                <a:lnTo>
                  <a:pt x="139026" y="516873"/>
                </a:lnTo>
                <a:lnTo>
                  <a:pt x="173471" y="482480"/>
                </a:lnTo>
                <a:lnTo>
                  <a:pt x="185665" y="490212"/>
                </a:lnTo>
                <a:cubicBezTo>
                  <a:pt x="207026" y="503721"/>
                  <a:pt x="230346" y="513407"/>
                  <a:pt x="255000" y="518917"/>
                </a:cubicBezTo>
                <a:lnTo>
                  <a:pt x="269063" y="522117"/>
                </a:lnTo>
                <a:lnTo>
                  <a:pt x="269063" y="570640"/>
                </a:lnTo>
                <a:lnTo>
                  <a:pt x="338487" y="570640"/>
                </a:lnTo>
                <a:lnTo>
                  <a:pt x="338487" y="522117"/>
                </a:lnTo>
                <a:lnTo>
                  <a:pt x="352639" y="518917"/>
                </a:lnTo>
                <a:cubicBezTo>
                  <a:pt x="377204" y="513407"/>
                  <a:pt x="400524" y="503721"/>
                  <a:pt x="421974" y="490212"/>
                </a:cubicBezTo>
                <a:lnTo>
                  <a:pt x="434168" y="482480"/>
                </a:lnTo>
                <a:lnTo>
                  <a:pt x="468524" y="516873"/>
                </a:lnTo>
                <a:lnTo>
                  <a:pt x="517655" y="467817"/>
                </a:lnTo>
                <a:lnTo>
                  <a:pt x="483210" y="433513"/>
                </a:lnTo>
                <a:lnTo>
                  <a:pt x="490953" y="421337"/>
                </a:lnTo>
                <a:cubicBezTo>
                  <a:pt x="504482" y="399919"/>
                  <a:pt x="514183" y="376635"/>
                  <a:pt x="519702" y="352107"/>
                </a:cubicBezTo>
                <a:lnTo>
                  <a:pt x="522906" y="337976"/>
                </a:lnTo>
                <a:lnTo>
                  <a:pt x="571503" y="337976"/>
                </a:lnTo>
                <a:lnTo>
                  <a:pt x="571503" y="268657"/>
                </a:lnTo>
                <a:lnTo>
                  <a:pt x="522906" y="268657"/>
                </a:lnTo>
                <a:lnTo>
                  <a:pt x="519702" y="254615"/>
                </a:lnTo>
                <a:cubicBezTo>
                  <a:pt x="514183" y="229998"/>
                  <a:pt x="504482" y="206714"/>
                  <a:pt x="490953" y="185385"/>
                </a:cubicBezTo>
                <a:lnTo>
                  <a:pt x="483210" y="173209"/>
                </a:lnTo>
                <a:lnTo>
                  <a:pt x="517655" y="138816"/>
                </a:lnTo>
                <a:lnTo>
                  <a:pt x="468524" y="89849"/>
                </a:lnTo>
                <a:lnTo>
                  <a:pt x="434168" y="124153"/>
                </a:lnTo>
                <a:lnTo>
                  <a:pt x="421974" y="116510"/>
                </a:lnTo>
                <a:cubicBezTo>
                  <a:pt x="400524" y="102913"/>
                  <a:pt x="377204" y="93315"/>
                  <a:pt x="352639" y="87805"/>
                </a:cubicBezTo>
                <a:lnTo>
                  <a:pt x="338487" y="84605"/>
                </a:lnTo>
                <a:lnTo>
                  <a:pt x="338487" y="36082"/>
                </a:lnTo>
                <a:close/>
                <a:moveTo>
                  <a:pt x="233016" y="0"/>
                </a:moveTo>
                <a:lnTo>
                  <a:pt x="374623" y="0"/>
                </a:lnTo>
                <a:lnTo>
                  <a:pt x="374623" y="56166"/>
                </a:lnTo>
                <a:cubicBezTo>
                  <a:pt x="393492" y="61588"/>
                  <a:pt x="411560" y="69053"/>
                  <a:pt x="428738" y="78562"/>
                </a:cubicBezTo>
                <a:lnTo>
                  <a:pt x="468524" y="38837"/>
                </a:lnTo>
                <a:lnTo>
                  <a:pt x="568655" y="138816"/>
                </a:lnTo>
                <a:lnTo>
                  <a:pt x="528869" y="178542"/>
                </a:lnTo>
                <a:cubicBezTo>
                  <a:pt x="538482" y="195694"/>
                  <a:pt x="545958" y="213824"/>
                  <a:pt x="551299" y="232664"/>
                </a:cubicBezTo>
                <a:lnTo>
                  <a:pt x="607639" y="232664"/>
                </a:lnTo>
                <a:lnTo>
                  <a:pt x="607639" y="374058"/>
                </a:lnTo>
                <a:lnTo>
                  <a:pt x="551299" y="374058"/>
                </a:lnTo>
                <a:cubicBezTo>
                  <a:pt x="545958" y="392899"/>
                  <a:pt x="538482" y="410939"/>
                  <a:pt x="528869" y="428091"/>
                </a:cubicBezTo>
                <a:lnTo>
                  <a:pt x="568655" y="467817"/>
                </a:lnTo>
                <a:lnTo>
                  <a:pt x="468524" y="567797"/>
                </a:lnTo>
                <a:lnTo>
                  <a:pt x="428738" y="528071"/>
                </a:lnTo>
                <a:cubicBezTo>
                  <a:pt x="411560" y="537669"/>
                  <a:pt x="393492" y="545134"/>
                  <a:pt x="374623" y="550467"/>
                </a:cubicBezTo>
                <a:lnTo>
                  <a:pt x="374623" y="606722"/>
                </a:lnTo>
                <a:lnTo>
                  <a:pt x="233016" y="606722"/>
                </a:lnTo>
                <a:lnTo>
                  <a:pt x="233016" y="550467"/>
                </a:lnTo>
                <a:cubicBezTo>
                  <a:pt x="214147" y="545134"/>
                  <a:pt x="195990" y="537669"/>
                  <a:pt x="178812" y="528071"/>
                </a:cubicBezTo>
                <a:lnTo>
                  <a:pt x="139026" y="567797"/>
                </a:lnTo>
                <a:lnTo>
                  <a:pt x="38895" y="467817"/>
                </a:lnTo>
                <a:lnTo>
                  <a:pt x="78681" y="428091"/>
                </a:lnTo>
                <a:cubicBezTo>
                  <a:pt x="69157" y="410939"/>
                  <a:pt x="61681" y="392899"/>
                  <a:pt x="56251" y="374058"/>
                </a:cubicBezTo>
                <a:lnTo>
                  <a:pt x="0" y="374058"/>
                </a:lnTo>
                <a:lnTo>
                  <a:pt x="0" y="232664"/>
                </a:lnTo>
                <a:lnTo>
                  <a:pt x="56251" y="232664"/>
                </a:lnTo>
                <a:cubicBezTo>
                  <a:pt x="61681" y="213824"/>
                  <a:pt x="69157" y="195694"/>
                  <a:pt x="78681" y="178542"/>
                </a:cubicBezTo>
                <a:lnTo>
                  <a:pt x="38895" y="138816"/>
                </a:lnTo>
                <a:lnTo>
                  <a:pt x="139026" y="38837"/>
                </a:lnTo>
                <a:lnTo>
                  <a:pt x="178812" y="78562"/>
                </a:lnTo>
                <a:cubicBezTo>
                  <a:pt x="195990" y="69053"/>
                  <a:pt x="214147" y="61588"/>
                  <a:pt x="233016" y="56166"/>
                </a:cubicBezTo>
                <a:close/>
              </a:path>
            </a:pathLst>
          </a:custGeom>
          <a:solidFill>
            <a:srgbClr val="3C82C4"/>
          </a:solidFill>
          <a:ln>
            <a:solidFill>
              <a:schemeClr val="bg1">
                <a:lumMod val="85000"/>
              </a:schemeClr>
            </a:solidFill>
          </a:ln>
          <a:effectLst>
            <a:outerShdw blurRad="50800" dist="38100" dir="18900000" algn="bl" rotWithShape="0">
              <a:prstClr val="black">
                <a:alpha val="40000"/>
              </a:prstClr>
            </a:outerShdw>
          </a:effectLst>
        </p:spPr>
        <p:txBody>
          <a:bodyPr/>
          <a:lstStyle/>
          <a:p>
            <a:endParaRPr lang="zh-CN" altLang="en-US"/>
          </a:p>
        </p:txBody>
      </p:sp>
      <p:sp>
        <p:nvSpPr>
          <p:cNvPr id="65" name="页脚占位符 64"/>
          <p:cNvSpPr>
            <a:spLocks noGrp="1"/>
          </p:cNvSpPr>
          <p:nvPr>
            <p:ph type="ftr" sz="quarter" idx="11"/>
          </p:nvPr>
        </p:nvSpPr>
        <p:spPr/>
        <p:txBody>
          <a:bodyPr/>
          <a:lstStyle/>
          <a:p>
            <a:r>
              <a:rPr lang="en-US" altLang="zh-CN" dirty="0"/>
              <a:t>Reinforcement Learning Based Network Congestion Identification</a:t>
            </a:r>
            <a:endParaRPr lang="zh-CN" altLang="en-US" dirty="0"/>
          </a:p>
        </p:txBody>
      </p:sp>
      <p:sp>
        <p:nvSpPr>
          <p:cNvPr id="66" name="灯片编号占位符 65"/>
          <p:cNvSpPr>
            <a:spLocks noGrp="1"/>
          </p:cNvSpPr>
          <p:nvPr>
            <p:ph type="sldNum" sz="quarter" idx="12"/>
          </p:nvPr>
        </p:nvSpPr>
        <p:spPr/>
        <p:txBody>
          <a:bodyPr/>
          <a:lstStyle/>
          <a:p>
            <a:fld id="{DFEAD142-FE5B-4A0C-A357-B658EEF50C94}" type="slidenum">
              <a:rPr lang="zh-CN" altLang="en-US" smtClean="0"/>
              <a:pPr/>
              <a:t>2</a:t>
            </a:fld>
            <a:endParaRPr lang="zh-CN" altLang="en-US" dirty="0"/>
          </a:p>
        </p:txBody>
      </p:sp>
      <p:sp>
        <p:nvSpPr>
          <p:cNvPr id="14" name="文本框 13"/>
          <p:cNvSpPr txBox="1"/>
          <p:nvPr/>
        </p:nvSpPr>
        <p:spPr>
          <a:xfrm>
            <a:off x="990601" y="1837966"/>
            <a:ext cx="3962400" cy="523220"/>
          </a:xfrm>
          <a:prstGeom prst="rect">
            <a:avLst/>
          </a:prstGeom>
          <a:solidFill>
            <a:srgbClr val="3C82C4"/>
          </a:solidFill>
          <a:ln w="19050">
            <a:solidFill>
              <a:srgbClr val="3C82C4"/>
            </a:solidFill>
          </a:ln>
          <a:effectLst>
            <a:outerShdw blurRad="50800" dist="38100" dir="2700000" algn="tl" rotWithShape="0">
              <a:prstClr val="black">
                <a:alpha val="40000"/>
              </a:prstClr>
            </a:outerShdw>
          </a:effectLst>
        </p:spPr>
        <p:txBody>
          <a:bodyPr wrap="square" rtlCol="0">
            <a:spAutoFit/>
          </a:bodyPr>
          <a:lstStyle/>
          <a:p>
            <a:pPr algn="ctr"/>
            <a:r>
              <a:rPr lang="zh-CN" altLang="en-US" sz="2800" dirty="0">
                <a:solidFill>
                  <a:schemeClr val="bg1"/>
                </a:solidFill>
                <a:latin typeface="黑体" panose="02010609060101010101" pitchFamily="49" charset="-122"/>
                <a:ea typeface="黑体" panose="02010609060101010101" pitchFamily="49" charset="-122"/>
              </a:rPr>
              <a:t>增强学习</a:t>
            </a:r>
          </a:p>
        </p:txBody>
      </p:sp>
    </p:spTree>
    <p:extLst>
      <p:ext uri="{BB962C8B-B14F-4D97-AF65-F5344CB8AC3E}">
        <p14:creationId xmlns:p14="http://schemas.microsoft.com/office/powerpoint/2010/main" val="82458816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矩形 195"/>
          <p:cNvSpPr/>
          <p:nvPr/>
        </p:nvSpPr>
        <p:spPr>
          <a:xfrm>
            <a:off x="9244558" y="2321390"/>
            <a:ext cx="160866" cy="573808"/>
          </a:xfrm>
          <a:prstGeom prst="rect">
            <a:avLst/>
          </a:prstGeom>
          <a:solidFill>
            <a:schemeClr val="bg1"/>
          </a:solidFill>
          <a:ln w="19050">
            <a:solidFill>
              <a:srgbClr val="99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增强学习</a:t>
            </a:r>
            <a:r>
              <a:rPr lang="en-US" altLang="zh-CN" dirty="0"/>
              <a:t>——</a:t>
            </a:r>
            <a:r>
              <a:rPr lang="zh-CN" altLang="en-US" sz="3200" dirty="0"/>
              <a:t>概览</a:t>
            </a:r>
          </a:p>
        </p:txBody>
      </p:sp>
      <p:sp>
        <p:nvSpPr>
          <p:cNvPr id="4" name="日期占位符 3"/>
          <p:cNvSpPr>
            <a:spLocks noGrp="1"/>
          </p:cNvSpPr>
          <p:nvPr>
            <p:ph type="dt" sz="half" idx="10"/>
          </p:nvPr>
        </p:nvSpPr>
        <p:spPr/>
        <p:txBody>
          <a:bodyPr/>
          <a:lstStyle/>
          <a:p>
            <a:fld id="{B4AE0EC6-E26F-44A4-8EE1-50243E832CE3}" type="datetime3">
              <a:rPr lang="en-US" altLang="zh-CN" smtClean="0"/>
              <a:t>5 February 2020</a:t>
            </a:fld>
            <a:endParaRPr lang="zh-CN" altLang="en-US"/>
          </a:p>
        </p:txBody>
      </p:sp>
      <p:sp>
        <p:nvSpPr>
          <p:cNvPr id="5" name="页脚占位符 4"/>
          <p:cNvSpPr>
            <a:spLocks noGrp="1"/>
          </p:cNvSpPr>
          <p:nvPr>
            <p:ph type="ftr" sz="quarter" idx="11"/>
          </p:nvPr>
        </p:nvSpPr>
        <p:spPr/>
        <p:txBody>
          <a:bodyPr/>
          <a:lstStyle/>
          <a:p>
            <a:r>
              <a:rPr lang="en-US" altLang="zh-CN"/>
              <a:t>Reinforcement Learning Based Network Congestion Identification</a:t>
            </a:r>
            <a:endParaRPr lang="zh-CN" altLang="en-US" dirty="0"/>
          </a:p>
        </p:txBody>
      </p:sp>
      <p:sp>
        <p:nvSpPr>
          <p:cNvPr id="6" name="灯片编号占位符 5"/>
          <p:cNvSpPr>
            <a:spLocks noGrp="1"/>
          </p:cNvSpPr>
          <p:nvPr>
            <p:ph type="sldNum" sz="quarter" idx="12"/>
          </p:nvPr>
        </p:nvSpPr>
        <p:spPr/>
        <p:txBody>
          <a:bodyPr/>
          <a:lstStyle/>
          <a:p>
            <a:fld id="{DFEAD142-FE5B-4A0C-A357-B658EEF50C94}" type="slidenum">
              <a:rPr lang="zh-CN" altLang="en-US" smtClean="0"/>
              <a:pPr/>
              <a:t>3</a:t>
            </a:fld>
            <a:endParaRPr lang="zh-CN" altLang="en-US" dirty="0"/>
          </a:p>
        </p:txBody>
      </p:sp>
      <p:sp>
        <p:nvSpPr>
          <p:cNvPr id="8" name="文本框 7"/>
          <p:cNvSpPr txBox="1"/>
          <p:nvPr/>
        </p:nvSpPr>
        <p:spPr>
          <a:xfrm>
            <a:off x="7836698" y="2053381"/>
            <a:ext cx="2954867" cy="338554"/>
          </a:xfrm>
          <a:prstGeom prst="rect">
            <a:avLst/>
          </a:prstGeom>
          <a:solidFill>
            <a:schemeClr val="bg1"/>
          </a:solidFill>
          <a:ln w="19050">
            <a:solidFill>
              <a:srgbClr val="3C82C4"/>
            </a:solidFill>
          </a:ln>
          <a:effectLst>
            <a:outerShdw blurRad="50800" dist="38100" dir="5400000" algn="t" rotWithShape="0">
              <a:prstClr val="black">
                <a:alpha val="40000"/>
              </a:prstClr>
            </a:outerShdw>
          </a:effectLst>
        </p:spPr>
        <p:txBody>
          <a:bodyPr wrap="square" rtlCol="0">
            <a:spAutoFit/>
          </a:bodyPr>
          <a:lstStyle/>
          <a:p>
            <a:pPr algn="ctr"/>
            <a:r>
              <a:rPr lang="zh-CN" altLang="en-US" sz="1600" dirty="0">
                <a:latin typeface="黑体" panose="02010609060101010101" pitchFamily="49" charset="-122"/>
                <a:ea typeface="黑体" panose="02010609060101010101" pitchFamily="49" charset="-122"/>
              </a:rPr>
              <a:t>一个简单的例子：守门机器人</a:t>
            </a:r>
          </a:p>
        </p:txBody>
      </p:sp>
      <p:grpSp>
        <p:nvGrpSpPr>
          <p:cNvPr id="160" name="040b71be-9764-4b95-a382-9f2606e4a9f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513750" y="1874485"/>
            <a:ext cx="5812908" cy="3838754"/>
            <a:chOff x="2368440" y="1130157"/>
            <a:chExt cx="8450986" cy="4986481"/>
          </a:xfrm>
        </p:grpSpPr>
        <p:sp>
          <p:nvSpPr>
            <p:cNvPr id="161" name="i$lîḋê"/>
            <p:cNvSpPr/>
            <p:nvPr/>
          </p:nvSpPr>
          <p:spPr>
            <a:xfrm>
              <a:off x="2368440" y="1130157"/>
              <a:ext cx="1315092" cy="4986481"/>
            </a:xfrm>
            <a:custGeom>
              <a:avLst/>
              <a:gdLst>
                <a:gd name="connsiteX0" fmla="*/ 0 w 1315092"/>
                <a:gd name="connsiteY0" fmla="*/ 0 h 5054886"/>
                <a:gd name="connsiteX1" fmla="*/ 1315092 w 1315092"/>
                <a:gd name="connsiteY1" fmla="*/ 2342508 h 5054886"/>
                <a:gd name="connsiteX2" fmla="*/ 0 w 1315092"/>
                <a:gd name="connsiteY2" fmla="*/ 5054886 h 5054886"/>
              </a:gdLst>
              <a:ahLst/>
              <a:cxnLst>
                <a:cxn ang="0">
                  <a:pos x="connsiteX0" y="connsiteY0"/>
                </a:cxn>
                <a:cxn ang="0">
                  <a:pos x="connsiteX1" y="connsiteY1"/>
                </a:cxn>
                <a:cxn ang="0">
                  <a:pos x="connsiteX2" y="connsiteY2"/>
                </a:cxn>
              </a:cxnLst>
              <a:rect l="l" t="t" r="r" b="b"/>
              <a:pathLst>
                <a:path w="1315092" h="5054886">
                  <a:moveTo>
                    <a:pt x="0" y="0"/>
                  </a:moveTo>
                  <a:cubicBezTo>
                    <a:pt x="657546" y="750013"/>
                    <a:pt x="1315092" y="1500027"/>
                    <a:pt x="1315092" y="2342508"/>
                  </a:cubicBezTo>
                  <a:cubicBezTo>
                    <a:pt x="1315092" y="3184989"/>
                    <a:pt x="657546" y="4119937"/>
                    <a:pt x="0" y="5054886"/>
                  </a:cubicBezTo>
                </a:path>
              </a:pathLst>
            </a:custGeom>
            <a:noFill/>
            <a:ln w="57150">
              <a:solidFill>
                <a:schemeClr val="tx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sp>
          <p:nvSpPr>
            <p:cNvPr id="162" name="íšľïḓé"/>
            <p:cNvSpPr/>
            <p:nvPr/>
          </p:nvSpPr>
          <p:spPr>
            <a:xfrm>
              <a:off x="6929741" y="4581128"/>
              <a:ext cx="936104" cy="1432012"/>
            </a:xfrm>
            <a:prstGeom prst="rect">
              <a:avLst/>
            </a:prstGeom>
            <a:noFill/>
            <a:ln w="2857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163" name="iSļíḓé"/>
            <p:cNvGrpSpPr/>
            <p:nvPr/>
          </p:nvGrpSpPr>
          <p:grpSpPr>
            <a:xfrm>
              <a:off x="7289778" y="4729495"/>
              <a:ext cx="3529648" cy="1217078"/>
              <a:chOff x="8662573" y="1474264"/>
              <a:chExt cx="3591290" cy="1217078"/>
            </a:xfrm>
            <a:solidFill>
              <a:schemeClr val="bg1"/>
            </a:solidFill>
          </p:grpSpPr>
          <p:sp>
            <p:nvSpPr>
              <p:cNvPr id="187" name="îṧ1íḑe"/>
              <p:cNvSpPr txBox="1"/>
              <p:nvPr/>
            </p:nvSpPr>
            <p:spPr>
              <a:xfrm>
                <a:off x="8662574" y="1741346"/>
                <a:ext cx="3591289" cy="949996"/>
              </a:xfrm>
              <a:prstGeom prst="rect">
                <a:avLst/>
              </a:prstGeom>
              <a:grpFill/>
            </p:spPr>
            <p:txBody>
              <a:bodyPr wrap="square" lIns="90000" tIns="46800" rIns="90000" bIns="4680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78">
                  <a:lnSpc>
                    <a:spcPct val="120000"/>
                  </a:lnSpc>
                  <a:spcBef>
                    <a:spcPct val="0"/>
                  </a:spcBef>
                  <a:defRPr/>
                </a:pPr>
                <a:r>
                  <a:rPr lang="zh-CN" altLang="en-US" sz="1200" b="1" dirty="0">
                    <a:latin typeface="Times New Roman" panose="02020603050405020304" pitchFamily="18" charset="0"/>
                    <a:ea typeface="宋体" panose="02010600030101010101" pitchFamily="2" charset="-122"/>
                  </a:rPr>
                  <a:t>基于环境的互动反馈，学习获得最优的行动策略</a:t>
                </a:r>
                <a:br>
                  <a:rPr lang="zh-CN" altLang="en-US" sz="1200" b="1" dirty="0">
                    <a:latin typeface="Times New Roman" panose="02020603050405020304" pitchFamily="18" charset="0"/>
                    <a:ea typeface="宋体" panose="02010600030101010101" pitchFamily="2" charset="-122"/>
                  </a:rPr>
                </a:br>
                <a:r>
                  <a:rPr lang="en-US" altLang="zh-CN" sz="1200" b="1" dirty="0">
                    <a:latin typeface="Times New Roman" panose="02020603050405020304" pitchFamily="18" charset="0"/>
                    <a:ea typeface="宋体" panose="02010600030101010101" pitchFamily="2" charset="-122"/>
                  </a:rPr>
                  <a:t>(</a:t>
                </a:r>
                <a:r>
                  <a:rPr lang="zh-CN" altLang="en-US" sz="1200" b="1" dirty="0">
                    <a:latin typeface="Times New Roman" panose="02020603050405020304" pitchFamily="18" charset="0"/>
                    <a:ea typeface="宋体" panose="02010600030101010101" pitchFamily="2" charset="-122"/>
                  </a:rPr>
                  <a:t>无人系统；</a:t>
                </a:r>
                <a:r>
                  <a:rPr lang="en-US" altLang="zh-CN" sz="1200" b="1" dirty="0">
                    <a:latin typeface="Times New Roman" panose="02020603050405020304" pitchFamily="18" charset="0"/>
                    <a:ea typeface="宋体" panose="02010600030101010101" pitchFamily="2" charset="-122"/>
                  </a:rPr>
                  <a:t>SARSA</a:t>
                </a:r>
                <a:r>
                  <a:rPr lang="zh-CN" altLang="en-US" sz="1200" b="1" dirty="0">
                    <a:latin typeface="Times New Roman" panose="02020603050405020304" pitchFamily="18" charset="0"/>
                    <a:ea typeface="宋体" panose="02010600030101010101" pitchFamily="2" charset="-122"/>
                  </a:rPr>
                  <a:t>、</a:t>
                </a:r>
                <a:r>
                  <a:rPr lang="en-US" altLang="zh-CN" sz="1200" b="1" dirty="0">
                    <a:latin typeface="Times New Roman" panose="02020603050405020304" pitchFamily="18" charset="0"/>
                    <a:ea typeface="宋体" panose="02010600030101010101" pitchFamily="2" charset="-122"/>
                  </a:rPr>
                  <a:t>Q-Learning)</a:t>
                </a:r>
                <a:endParaRPr lang="zh-CN" altLang="en-US" sz="1200" b="1" dirty="0">
                  <a:latin typeface="Times New Roman" panose="02020603050405020304" pitchFamily="18" charset="0"/>
                  <a:ea typeface="宋体" panose="02010600030101010101" pitchFamily="2" charset="-122"/>
                </a:endParaRPr>
              </a:p>
            </p:txBody>
          </p:sp>
          <p:sp>
            <p:nvSpPr>
              <p:cNvPr id="188" name="ïš1îḓe"/>
              <p:cNvSpPr/>
              <p:nvPr/>
            </p:nvSpPr>
            <p:spPr>
              <a:xfrm>
                <a:off x="8662573" y="1474264"/>
                <a:ext cx="2578029" cy="320993"/>
              </a:xfrm>
              <a:prstGeom prst="rect">
                <a:avLst/>
              </a:prstGeom>
              <a:grpFill/>
            </p:spPr>
            <p:txBody>
              <a:bodyPr wrap="none" lIns="90000" tIns="46800" rIns="90000" bIns="46800" anchor="b">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914378">
                  <a:spcBef>
                    <a:spcPct val="0"/>
                  </a:spcBef>
                  <a:defRPr/>
                </a:pPr>
                <a:r>
                  <a:rPr lang="zh-CN" altLang="en-US" sz="1600" dirty="0">
                    <a:solidFill>
                      <a:srgbClr val="FF0000"/>
                    </a:solidFill>
                    <a:latin typeface="黑体" panose="02010609060101010101" pitchFamily="49" charset="-122"/>
                    <a:ea typeface="黑体" panose="02010609060101010101" pitchFamily="49" charset="-122"/>
                  </a:rPr>
                  <a:t>增强学习</a:t>
                </a:r>
                <a:r>
                  <a:rPr lang="en-US" altLang="zh-CN" sz="1600" dirty="0">
                    <a:solidFill>
                      <a:srgbClr val="FF0000"/>
                    </a:solidFill>
                    <a:latin typeface="黑体" panose="02010609060101010101" pitchFamily="49" charset="-122"/>
                    <a:ea typeface="黑体" panose="02010609060101010101" pitchFamily="49" charset="-122"/>
                  </a:rPr>
                  <a:t>/</a:t>
                </a:r>
                <a:r>
                  <a:rPr lang="zh-CN" altLang="en-US" sz="1600" dirty="0">
                    <a:solidFill>
                      <a:srgbClr val="FF0000"/>
                    </a:solidFill>
                    <a:latin typeface="黑体" panose="02010609060101010101" pitchFamily="49" charset="-122"/>
                    <a:ea typeface="黑体" panose="02010609060101010101" pitchFamily="49" charset="-122"/>
                  </a:rPr>
                  <a:t>强化学习</a:t>
                </a:r>
              </a:p>
            </p:txBody>
          </p:sp>
        </p:grpSp>
        <p:sp>
          <p:nvSpPr>
            <p:cNvPr id="164" name="išḷîḓe"/>
            <p:cNvSpPr/>
            <p:nvPr/>
          </p:nvSpPr>
          <p:spPr>
            <a:xfrm>
              <a:off x="6929741" y="2914834"/>
              <a:ext cx="936104" cy="1432012"/>
            </a:xfrm>
            <a:prstGeom prst="rect">
              <a:avLst/>
            </a:prstGeom>
            <a:noFill/>
            <a:ln w="2857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165" name="íṡḷîḓé"/>
            <p:cNvGrpSpPr/>
            <p:nvPr/>
          </p:nvGrpSpPr>
          <p:grpSpPr>
            <a:xfrm>
              <a:off x="7289781" y="3065035"/>
              <a:ext cx="3435937" cy="1032348"/>
              <a:chOff x="8662573" y="1476098"/>
              <a:chExt cx="3495941" cy="1032348"/>
            </a:xfrm>
            <a:solidFill>
              <a:schemeClr val="bg1"/>
            </a:solidFill>
          </p:grpSpPr>
          <p:sp>
            <p:nvSpPr>
              <p:cNvPr id="185" name="ïṩľîďê"/>
              <p:cNvSpPr txBox="1"/>
              <p:nvPr/>
            </p:nvSpPr>
            <p:spPr>
              <a:xfrm>
                <a:off x="8662573" y="1839897"/>
                <a:ext cx="3495941" cy="668549"/>
              </a:xfrm>
              <a:prstGeom prst="rect">
                <a:avLst/>
              </a:prstGeom>
              <a:grpFill/>
            </p:spPr>
            <p:txBody>
              <a:bodyPr wrap="square" lIns="90000" tIns="46800" rIns="90000" bIns="4680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14378">
                  <a:spcBef>
                    <a:spcPct val="0"/>
                  </a:spcBef>
                  <a:defRPr/>
                </a:pPr>
                <a:r>
                  <a:rPr lang="zh-CN" altLang="en-US" sz="1200" b="1" dirty="0">
                    <a:latin typeface="Times New Roman" panose="02020603050405020304" pitchFamily="18" charset="0"/>
                    <a:ea typeface="宋体" panose="02010600030101010101" pitchFamily="2" charset="-122"/>
                  </a:rPr>
                  <a:t>直接对数据进行模式建模</a:t>
                </a:r>
                <a:endParaRPr lang="en-US" altLang="zh-CN" sz="1200" b="1" dirty="0">
                  <a:latin typeface="Times New Roman" panose="02020603050405020304" pitchFamily="18" charset="0"/>
                  <a:ea typeface="宋体" panose="02010600030101010101" pitchFamily="2" charset="-122"/>
                </a:endParaRPr>
              </a:p>
              <a:p>
                <a:pPr algn="just" defTabSz="914378">
                  <a:spcBef>
                    <a:spcPct val="0"/>
                  </a:spcBef>
                  <a:defRPr/>
                </a:pPr>
                <a:r>
                  <a:rPr lang="en-US" altLang="zh-CN" sz="1200" b="1" dirty="0">
                    <a:latin typeface="Times New Roman" panose="02020603050405020304" pitchFamily="18" charset="0"/>
                    <a:ea typeface="宋体" panose="02010600030101010101" pitchFamily="2" charset="-122"/>
                  </a:rPr>
                  <a:t>(</a:t>
                </a:r>
                <a:r>
                  <a:rPr lang="zh-CN" altLang="en-US" sz="1200" b="1" dirty="0">
                    <a:latin typeface="Times New Roman" panose="02020603050405020304" pitchFamily="18" charset="0"/>
                    <a:ea typeface="宋体" panose="02010600030101010101" pitchFamily="2" charset="-122"/>
                  </a:rPr>
                  <a:t>聚类；</a:t>
                </a:r>
                <a:r>
                  <a:rPr lang="en-US" altLang="zh-CN" sz="1200" b="1" dirty="0">
                    <a:latin typeface="Times New Roman" panose="02020603050405020304" pitchFamily="18" charset="0"/>
                    <a:ea typeface="宋体" panose="02010600030101010101" pitchFamily="2" charset="-122"/>
                  </a:rPr>
                  <a:t>K-means</a:t>
                </a:r>
                <a:r>
                  <a:rPr lang="zh-CN" altLang="en-US" sz="1200" b="1" dirty="0">
                    <a:latin typeface="Times New Roman" panose="02020603050405020304" pitchFamily="18" charset="0"/>
                    <a:ea typeface="宋体" panose="02010600030101010101" pitchFamily="2" charset="-122"/>
                  </a:rPr>
                  <a:t>、</a:t>
                </a:r>
                <a:r>
                  <a:rPr lang="en-US" altLang="zh-CN" sz="1200" b="1" dirty="0">
                    <a:latin typeface="Times New Roman" panose="02020603050405020304" pitchFamily="18" charset="0"/>
                    <a:ea typeface="宋体" panose="02010600030101010101" pitchFamily="2" charset="-122"/>
                  </a:rPr>
                  <a:t>PCA)</a:t>
                </a:r>
                <a:endParaRPr lang="zh-CN" altLang="en-US" sz="1200" b="1" dirty="0">
                  <a:latin typeface="Times New Roman" panose="02020603050405020304" pitchFamily="18" charset="0"/>
                  <a:ea typeface="宋体" panose="02010600030101010101" pitchFamily="2" charset="-122"/>
                </a:endParaRPr>
              </a:p>
            </p:txBody>
          </p:sp>
          <p:sp>
            <p:nvSpPr>
              <p:cNvPr id="186" name="ïşļîḍé"/>
              <p:cNvSpPr/>
              <p:nvPr/>
            </p:nvSpPr>
            <p:spPr>
              <a:xfrm>
                <a:off x="8662573" y="1476098"/>
                <a:ext cx="2578029" cy="363799"/>
              </a:xfrm>
              <a:prstGeom prst="rect">
                <a:avLst/>
              </a:prstGeom>
              <a:grpFill/>
            </p:spPr>
            <p:txBody>
              <a:bodyPr wrap="none" lIns="90000" tIns="46800" rIns="90000" bIns="46800" anchor="b">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914378">
                  <a:spcBef>
                    <a:spcPct val="0"/>
                  </a:spcBef>
                  <a:defRPr/>
                </a:pPr>
                <a:r>
                  <a:rPr lang="zh-CN" altLang="en-US" sz="1600" dirty="0">
                    <a:solidFill>
                      <a:srgbClr val="0000FF"/>
                    </a:solidFill>
                    <a:latin typeface="黑体" panose="02010609060101010101" pitchFamily="49" charset="-122"/>
                    <a:ea typeface="黑体" panose="02010609060101010101" pitchFamily="49" charset="-122"/>
                  </a:rPr>
                  <a:t>无监督学习</a:t>
                </a:r>
              </a:p>
            </p:txBody>
          </p:sp>
        </p:grpSp>
        <p:sp>
          <p:nvSpPr>
            <p:cNvPr id="166" name="îślíḓé"/>
            <p:cNvSpPr/>
            <p:nvPr/>
          </p:nvSpPr>
          <p:spPr>
            <a:xfrm>
              <a:off x="6929741" y="1248540"/>
              <a:ext cx="936104" cy="1432012"/>
            </a:xfrm>
            <a:prstGeom prst="rect">
              <a:avLst/>
            </a:prstGeom>
            <a:noFill/>
            <a:ln w="28575">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p>
          </p:txBody>
        </p:sp>
        <p:grpSp>
          <p:nvGrpSpPr>
            <p:cNvPr id="167" name="íṡ1ïďê"/>
            <p:cNvGrpSpPr/>
            <p:nvPr/>
          </p:nvGrpSpPr>
          <p:grpSpPr>
            <a:xfrm>
              <a:off x="7289780" y="1409442"/>
              <a:ext cx="3435939" cy="1225732"/>
              <a:chOff x="8662572" y="1486799"/>
              <a:chExt cx="3495943" cy="1225732"/>
            </a:xfrm>
            <a:solidFill>
              <a:schemeClr val="bg1"/>
            </a:solidFill>
          </p:grpSpPr>
          <p:sp>
            <p:nvSpPr>
              <p:cNvPr id="183" name="íSḷíḓè"/>
              <p:cNvSpPr txBox="1"/>
              <p:nvPr/>
            </p:nvSpPr>
            <p:spPr>
              <a:xfrm>
                <a:off x="8662572" y="1807794"/>
                <a:ext cx="3495943" cy="904737"/>
              </a:xfrm>
              <a:prstGeom prst="rect">
                <a:avLst/>
              </a:prstGeom>
              <a:grpFill/>
            </p:spPr>
            <p:txBody>
              <a:bodyPr wrap="square" lIns="90000" tIns="46800" rIns="90000" bIns="4680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defTabSz="914378">
                  <a:lnSpc>
                    <a:spcPct val="120000"/>
                  </a:lnSpc>
                  <a:spcBef>
                    <a:spcPct val="0"/>
                  </a:spcBef>
                  <a:defRPr/>
                </a:pPr>
                <a:r>
                  <a:rPr lang="zh-CN" altLang="en-US" sz="1200" b="1" dirty="0">
                    <a:latin typeface="Times New Roman" panose="02020603050405020304" pitchFamily="18" charset="0"/>
                    <a:ea typeface="宋体" panose="02010600030101010101" pitchFamily="2" charset="-122"/>
                  </a:rPr>
                  <a:t>通过已有数据样本，训练出最优的输入输出映射模型</a:t>
                </a:r>
                <a:endParaRPr lang="en-US" altLang="zh-CN" sz="1200" b="1" dirty="0">
                  <a:latin typeface="Times New Roman" panose="02020603050405020304" pitchFamily="18" charset="0"/>
                  <a:ea typeface="宋体" panose="02010600030101010101" pitchFamily="2" charset="-122"/>
                </a:endParaRPr>
              </a:p>
              <a:p>
                <a:pPr algn="just" defTabSz="914378">
                  <a:lnSpc>
                    <a:spcPct val="120000"/>
                  </a:lnSpc>
                  <a:spcBef>
                    <a:spcPct val="0"/>
                  </a:spcBef>
                  <a:defRPr/>
                </a:pPr>
                <a:r>
                  <a:rPr lang="en-US" altLang="zh-CN" sz="1200" b="1" dirty="0">
                    <a:latin typeface="Times New Roman" panose="02020603050405020304" pitchFamily="18" charset="0"/>
                    <a:ea typeface="宋体" panose="02010600030101010101" pitchFamily="2" charset="-122"/>
                  </a:rPr>
                  <a:t>(</a:t>
                </a:r>
                <a:r>
                  <a:rPr lang="zh-CN" altLang="en-US" sz="1200" b="1" dirty="0">
                    <a:latin typeface="Times New Roman" panose="02020603050405020304" pitchFamily="18" charset="0"/>
                    <a:ea typeface="宋体" panose="02010600030101010101" pitchFamily="2" charset="-122"/>
                  </a:rPr>
                  <a:t>分类、回归；</a:t>
                </a:r>
                <a:r>
                  <a:rPr lang="en-US" altLang="zh-CN" sz="1200" b="1" dirty="0">
                    <a:latin typeface="Times New Roman" panose="02020603050405020304" pitchFamily="18" charset="0"/>
                    <a:ea typeface="宋体" panose="02010600030101010101" pitchFamily="2" charset="-122"/>
                  </a:rPr>
                  <a:t>KNN</a:t>
                </a:r>
                <a:r>
                  <a:rPr lang="zh-CN" altLang="en-US" sz="1200" b="1" dirty="0">
                    <a:latin typeface="Times New Roman" panose="02020603050405020304" pitchFamily="18" charset="0"/>
                    <a:ea typeface="宋体" panose="02010600030101010101" pitchFamily="2" charset="-122"/>
                  </a:rPr>
                  <a:t>、</a:t>
                </a:r>
                <a:r>
                  <a:rPr lang="en-US" altLang="zh-CN" sz="1200" b="1" dirty="0">
                    <a:latin typeface="Times New Roman" panose="02020603050405020304" pitchFamily="18" charset="0"/>
                    <a:ea typeface="宋体" panose="02010600030101010101" pitchFamily="2" charset="-122"/>
                  </a:rPr>
                  <a:t>LR)</a:t>
                </a:r>
                <a:endParaRPr lang="zh-CN" altLang="en-US" sz="1200" b="1" dirty="0">
                  <a:latin typeface="Times New Roman" panose="02020603050405020304" pitchFamily="18" charset="0"/>
                  <a:ea typeface="宋体" panose="02010600030101010101" pitchFamily="2" charset="-122"/>
                </a:endParaRPr>
              </a:p>
            </p:txBody>
          </p:sp>
          <p:sp>
            <p:nvSpPr>
              <p:cNvPr id="184" name="iṩľïḍè"/>
              <p:cNvSpPr/>
              <p:nvPr/>
            </p:nvSpPr>
            <p:spPr>
              <a:xfrm>
                <a:off x="8662573" y="1486799"/>
                <a:ext cx="2578029" cy="320995"/>
              </a:xfrm>
              <a:prstGeom prst="rect">
                <a:avLst/>
              </a:prstGeom>
              <a:grpFill/>
            </p:spPr>
            <p:txBody>
              <a:bodyPr wrap="none" lIns="90000" tIns="46800" rIns="90000" bIns="46800" anchor="b">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914378">
                  <a:spcBef>
                    <a:spcPct val="0"/>
                  </a:spcBef>
                  <a:defRPr/>
                </a:pPr>
                <a:r>
                  <a:rPr lang="zh-CN" altLang="en-US" sz="1600" dirty="0">
                    <a:solidFill>
                      <a:srgbClr val="00B050"/>
                    </a:solidFill>
                    <a:latin typeface="黑体" panose="02010609060101010101" pitchFamily="49" charset="-122"/>
                    <a:ea typeface="黑体" panose="02010609060101010101" pitchFamily="49" charset="-122"/>
                  </a:rPr>
                  <a:t>有监督学习</a:t>
                </a:r>
              </a:p>
            </p:txBody>
          </p:sp>
        </p:grpSp>
        <p:sp>
          <p:nvSpPr>
            <p:cNvPr id="171" name="îślïḋé"/>
            <p:cNvSpPr/>
            <p:nvPr/>
          </p:nvSpPr>
          <p:spPr>
            <a:xfrm>
              <a:off x="3421361" y="3287686"/>
              <a:ext cx="1080120" cy="681327"/>
            </a:xfrm>
            <a:prstGeom prst="roundRect">
              <a:avLst>
                <a:gd name="adj" fmla="val 13693"/>
              </a:avLst>
            </a:prstGeom>
            <a:solidFill>
              <a:srgbClr val="3C82C4"/>
            </a:solidFill>
            <a:ln w="190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dirty="0">
                  <a:latin typeface="黑体" panose="02010609060101010101" pitchFamily="49" charset="-122"/>
                  <a:ea typeface="黑体" panose="02010609060101010101" pitchFamily="49" charset="-122"/>
                </a:rPr>
                <a:t>机器</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学习</a:t>
              </a:r>
            </a:p>
          </p:txBody>
        </p:sp>
        <p:cxnSp>
          <p:nvCxnSpPr>
            <p:cNvPr id="172" name="肘形连接符 171"/>
            <p:cNvCxnSpPr>
              <a:cxnSpLocks/>
              <a:stCxn id="171" idx="3"/>
            </p:cNvCxnSpPr>
            <p:nvPr/>
          </p:nvCxnSpPr>
          <p:spPr>
            <a:xfrm flipV="1">
              <a:off x="4501481" y="1964546"/>
              <a:ext cx="2250836" cy="1663803"/>
            </a:xfrm>
            <a:prstGeom prst="bentConnector3">
              <a:avLst>
                <a:gd name="adj1" fmla="val 50000"/>
              </a:avLst>
            </a:prstGeom>
            <a:ln w="381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3" name="肘形连接符 172"/>
            <p:cNvCxnSpPr>
              <a:cxnSpLocks/>
              <a:stCxn id="171" idx="3"/>
            </p:cNvCxnSpPr>
            <p:nvPr/>
          </p:nvCxnSpPr>
          <p:spPr>
            <a:xfrm>
              <a:off x="4501481" y="3628349"/>
              <a:ext cx="2250836" cy="1644201"/>
            </a:xfrm>
            <a:prstGeom prst="bentConnector3">
              <a:avLst>
                <a:gd name="adj1" fmla="val 50000"/>
              </a:avLst>
            </a:prstGeom>
            <a:ln w="381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a:cxnSpLocks/>
              <a:endCxn id="171" idx="3"/>
            </p:cNvCxnSpPr>
            <p:nvPr/>
          </p:nvCxnSpPr>
          <p:spPr>
            <a:xfrm flipH="1" flipV="1">
              <a:off x="4501481" y="3628349"/>
              <a:ext cx="2250836" cy="2491"/>
            </a:xfrm>
            <a:prstGeom prst="line">
              <a:avLst/>
            </a:prstGeom>
            <a:ln w="381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75" name="îsľiďe"/>
            <p:cNvSpPr/>
            <p:nvPr/>
          </p:nvSpPr>
          <p:spPr>
            <a:xfrm>
              <a:off x="2643345" y="1689579"/>
              <a:ext cx="738084" cy="320376"/>
            </a:xfrm>
            <a:prstGeom prst="roundRect">
              <a:avLst>
                <a:gd name="adj" fmla="val 13693"/>
              </a:avLst>
            </a:prstGeom>
            <a:solidFill>
              <a:schemeClr val="tx1">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latin typeface="黑体" panose="02010609060101010101" pitchFamily="49" charset="-122"/>
                  <a:ea typeface="黑体" panose="02010609060101010101" pitchFamily="49" charset="-122"/>
                </a:rPr>
                <a:t>大数据</a:t>
              </a:r>
            </a:p>
          </p:txBody>
        </p:sp>
        <p:sp>
          <p:nvSpPr>
            <p:cNvPr id="176" name="ïṥľiďê"/>
            <p:cNvSpPr/>
            <p:nvPr/>
          </p:nvSpPr>
          <p:spPr>
            <a:xfrm>
              <a:off x="2485516" y="5251725"/>
              <a:ext cx="848061" cy="320376"/>
            </a:xfrm>
            <a:prstGeom prst="roundRect">
              <a:avLst>
                <a:gd name="adj" fmla="val 13693"/>
              </a:avLst>
            </a:prstGeom>
            <a:solidFill>
              <a:schemeClr val="tx1">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b="1" dirty="0">
                  <a:latin typeface="黑体" panose="02010609060101010101" pitchFamily="49" charset="-122"/>
                  <a:ea typeface="黑体" panose="02010609060101010101" pitchFamily="49" charset="-122"/>
                </a:rPr>
                <a:t>人工智能</a:t>
              </a:r>
            </a:p>
          </p:txBody>
        </p:sp>
      </p:grpSp>
      <p:pic>
        <p:nvPicPr>
          <p:cNvPr id="190" name="图片 1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4085" y="2324961"/>
            <a:ext cx="430973" cy="430973"/>
          </a:xfrm>
          <a:prstGeom prst="rect">
            <a:avLst/>
          </a:prstGeom>
          <a:effectLst>
            <a:outerShdw blurRad="50800" dist="38100" dir="2700000" algn="tl" rotWithShape="0">
              <a:prstClr val="black">
                <a:alpha val="40000"/>
              </a:prstClr>
            </a:outerShdw>
          </a:effectLst>
        </p:spPr>
      </p:pic>
      <p:pic>
        <p:nvPicPr>
          <p:cNvPr id="191" name="图片 1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66307" y="3567117"/>
            <a:ext cx="474742" cy="461113"/>
          </a:xfrm>
          <a:prstGeom prst="rect">
            <a:avLst/>
          </a:prstGeom>
          <a:effectLst>
            <a:outerShdw blurRad="50800" dist="38100" dir="2700000" algn="tl" rotWithShape="0">
              <a:prstClr val="black">
                <a:alpha val="40000"/>
              </a:prstClr>
            </a:outerShdw>
          </a:effectLst>
        </p:spPr>
      </p:pic>
      <p:pic>
        <p:nvPicPr>
          <p:cNvPr id="192" name="图片 191"/>
          <p:cNvPicPr>
            <a:picLocks noChangeAspect="1"/>
          </p:cNvPicPr>
          <p:nvPr/>
        </p:nvPicPr>
        <p:blipFill rotWithShape="1">
          <a:blip r:embed="rId6" cstate="print">
            <a:extLst>
              <a:ext uri="{28A0092B-C50C-407E-A947-70E740481C1C}">
                <a14:useLocalDpi xmlns:a14="http://schemas.microsoft.com/office/drawing/2010/main" val="0"/>
              </a:ext>
            </a:extLst>
          </a:blip>
          <a:srcRect l="28711" t="11279" r="26983" b="9843"/>
          <a:stretch/>
        </p:blipFill>
        <p:spPr>
          <a:xfrm>
            <a:off x="3377449" y="4816970"/>
            <a:ext cx="425434" cy="473371"/>
          </a:xfrm>
          <a:prstGeom prst="rect">
            <a:avLst/>
          </a:prstGeom>
          <a:solidFill>
            <a:schemeClr val="bg1"/>
          </a:solidFill>
          <a:effectLst>
            <a:outerShdw blurRad="50800" dist="38100" dir="2700000" algn="tl" rotWithShape="0">
              <a:prstClr val="black">
                <a:alpha val="40000"/>
              </a:prstClr>
            </a:outerShdw>
          </a:effectLst>
        </p:spPr>
      </p:pic>
      <p:cxnSp>
        <p:nvCxnSpPr>
          <p:cNvPr id="194" name="肘形连接符 193"/>
          <p:cNvCxnSpPr>
            <a:stCxn id="162" idx="2"/>
          </p:cNvCxnSpPr>
          <p:nvPr/>
        </p:nvCxnSpPr>
        <p:spPr>
          <a:xfrm rot="5400000" flipH="1" flipV="1">
            <a:off x="4199591" y="1995960"/>
            <a:ext cx="3411141" cy="3864065"/>
          </a:xfrm>
          <a:prstGeom prst="bentConnector4">
            <a:avLst>
              <a:gd name="adj1" fmla="val -10922"/>
              <a:gd name="adj2" fmla="val 67774"/>
            </a:avLst>
          </a:prstGeom>
          <a:ln w="28575">
            <a:prstDash val="dash"/>
            <a:tailEnd type="triangle"/>
          </a:ln>
        </p:spPr>
        <p:style>
          <a:lnRef idx="3">
            <a:schemeClr val="accent3"/>
          </a:lnRef>
          <a:fillRef idx="0">
            <a:schemeClr val="accent3"/>
          </a:fillRef>
          <a:effectRef idx="2">
            <a:schemeClr val="accent3"/>
          </a:effectRef>
          <a:fontRef idx="minor">
            <a:schemeClr val="tx1"/>
          </a:fontRef>
        </p:style>
      </p:cxnSp>
      <p:pic>
        <p:nvPicPr>
          <p:cNvPr id="10" name="Reinforcement learning for a robitic soccer goalkeeper">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7241346" y="2755934"/>
            <a:ext cx="4146372" cy="3109780"/>
          </a:xfrm>
        </p:spPr>
      </p:pic>
    </p:spTree>
    <p:extLst>
      <p:ext uri="{BB962C8B-B14F-4D97-AF65-F5344CB8AC3E}">
        <p14:creationId xmlns:p14="http://schemas.microsoft.com/office/powerpoint/2010/main" val="203898856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heel(1)">
                                      <p:cBhvr>
                                        <p:cTn id="7" dur="2000"/>
                                        <p:tgtEl>
                                          <p:spTgt spid="194"/>
                                        </p:tgtEl>
                                      </p:cBhvr>
                                    </p:animEffect>
                                  </p:childTnLst>
                                </p:cTn>
                              </p:par>
                            </p:childTnLst>
                          </p:cTn>
                        </p:par>
                        <p:par>
                          <p:cTn id="8" fill="hold">
                            <p:stCondLst>
                              <p:cond delay="2000"/>
                            </p:stCondLst>
                            <p:childTnLst>
                              <p:par>
                                <p:cTn id="9" presetID="1" presetClass="entr" presetSubtype="0" fill="hold" grpId="1"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196"/>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fullScrn="1">
              <p:cMediaNode vol="100000">
                <p:cTn id="17" fill="remove" display="0">
                  <p:stCondLst>
                    <p:cond delay="indefinite"/>
                  </p:stCondLst>
                </p:cTn>
                <p:tgtEl>
                  <p:spTgt spid="10"/>
                </p:tgtEl>
              </p:cMediaNode>
            </p:video>
          </p:childTnLst>
        </p:cTn>
      </p:par>
    </p:tnLst>
    <p:bldLst>
      <p:bldP spid="196" grpId="0" animBg="1"/>
      <p:bldP spid="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524387" y="1975149"/>
            <a:ext cx="3361267" cy="3910244"/>
          </a:xfrm>
        </p:spPr>
        <p:txBody>
          <a:bodyPr>
            <a:normAutofit/>
          </a:bodyPr>
          <a:lstStyle/>
          <a:p>
            <a:r>
              <a:rPr lang="zh-CN" altLang="en-US" dirty="0">
                <a:ea typeface="黑体" panose="02010609060101010101" pitchFamily="49" charset="-122"/>
              </a:rPr>
              <a:t>智能体</a:t>
            </a:r>
            <a:endParaRPr lang="en-US" altLang="zh-CN" dirty="0">
              <a:ea typeface="黑体" panose="02010609060101010101" pitchFamily="49" charset="-122"/>
            </a:endParaRPr>
          </a:p>
          <a:p>
            <a:pPr lvl="1"/>
            <a:r>
              <a:rPr lang="zh-CN" altLang="en-US" b="1" dirty="0"/>
              <a:t>处于状态</a:t>
            </a:r>
            <a:endParaRPr lang="en-US" altLang="zh-CN" b="1" i="1" baseline="-25000" dirty="0"/>
          </a:p>
          <a:p>
            <a:pPr lvl="1"/>
            <a:r>
              <a:rPr lang="zh-CN" altLang="en-US" b="1" dirty="0"/>
              <a:t>执行动作</a:t>
            </a:r>
            <a:endParaRPr lang="en-US" altLang="zh-CN" b="1" i="1" baseline="-25000" dirty="0"/>
          </a:p>
          <a:p>
            <a:pPr lvl="1"/>
            <a:r>
              <a:rPr lang="zh-CN" altLang="en-US" b="1" dirty="0"/>
              <a:t>获得奖励</a:t>
            </a:r>
            <a:endParaRPr lang="en-US" altLang="zh-CN" b="1" i="1" baseline="-25000" dirty="0"/>
          </a:p>
          <a:p>
            <a:pPr lvl="1"/>
            <a:endParaRPr lang="en-US" altLang="zh-CN" dirty="0">
              <a:ea typeface="黑体" panose="02010609060101010101" pitchFamily="49" charset="-122"/>
            </a:endParaRPr>
          </a:p>
          <a:p>
            <a:r>
              <a:rPr lang="zh-CN" altLang="en-US" dirty="0">
                <a:ea typeface="黑体" panose="02010609060101010101" pitchFamily="49" charset="-122"/>
              </a:rPr>
              <a:t>外部环境</a:t>
            </a:r>
            <a:endParaRPr lang="en-US" altLang="zh-CN" dirty="0">
              <a:ea typeface="黑体" panose="02010609060101010101" pitchFamily="49" charset="-122"/>
            </a:endParaRPr>
          </a:p>
          <a:p>
            <a:pPr lvl="1"/>
            <a:r>
              <a:rPr lang="zh-CN" altLang="en-US" b="1" dirty="0"/>
              <a:t>接收动作</a:t>
            </a:r>
            <a:endParaRPr lang="en-US" altLang="zh-CN" b="1" i="1" baseline="-25000" dirty="0"/>
          </a:p>
          <a:p>
            <a:pPr lvl="1"/>
            <a:r>
              <a:rPr lang="zh-CN" altLang="en-US" b="1" dirty="0"/>
              <a:t>给出奖励</a:t>
            </a:r>
            <a:endParaRPr lang="en-US" altLang="zh-CN" b="1" i="1" baseline="-25000" dirty="0"/>
          </a:p>
          <a:p>
            <a:pPr lvl="1"/>
            <a:r>
              <a:rPr lang="zh-CN" altLang="en-US" b="1" dirty="0"/>
              <a:t>驱动状态</a:t>
            </a:r>
            <a:endParaRPr lang="en-US" altLang="zh-CN" b="1" i="1" baseline="-25000" dirty="0"/>
          </a:p>
        </p:txBody>
      </p:sp>
      <p:sp>
        <p:nvSpPr>
          <p:cNvPr id="8" name="文本框 7"/>
          <p:cNvSpPr txBox="1"/>
          <p:nvPr/>
        </p:nvSpPr>
        <p:spPr>
          <a:xfrm>
            <a:off x="7524387" y="1975149"/>
            <a:ext cx="2550489" cy="426270"/>
          </a:xfrm>
          <a:prstGeom prst="rect">
            <a:avLst/>
          </a:prstGeom>
          <a:noFill/>
          <a:ln w="19050">
            <a:solidFill>
              <a:srgbClr val="3C82C4"/>
            </a:solidFill>
          </a:ln>
        </p:spPr>
        <p:txBody>
          <a:bodyPr wrap="square" rtlCol="0">
            <a:spAutoFit/>
          </a:bodyPr>
          <a:lstStyle/>
          <a:p>
            <a:pPr algn="ctr"/>
            <a:endParaRPr lang="zh-CN" altLang="en-US" sz="1600" dirty="0">
              <a:latin typeface="黑体" panose="02010609060101010101" pitchFamily="49" charset="-122"/>
              <a:ea typeface="黑体" panose="02010609060101010101" pitchFamily="49" charset="-122"/>
            </a:endParaRPr>
          </a:p>
        </p:txBody>
      </p:sp>
      <p:sp>
        <p:nvSpPr>
          <p:cNvPr id="2" name="标题 1"/>
          <p:cNvSpPr>
            <a:spLocks noGrp="1"/>
          </p:cNvSpPr>
          <p:nvPr>
            <p:ph type="title"/>
          </p:nvPr>
        </p:nvSpPr>
        <p:spPr/>
        <p:txBody>
          <a:bodyPr/>
          <a:lstStyle/>
          <a:p>
            <a:r>
              <a:rPr lang="zh-CN" altLang="en-US" dirty="0"/>
              <a:t>增强学习</a:t>
            </a:r>
            <a:r>
              <a:rPr lang="en-US" altLang="zh-CN" dirty="0"/>
              <a:t>——</a:t>
            </a:r>
            <a:r>
              <a:rPr lang="zh-CN" altLang="en-US" sz="3200" dirty="0"/>
              <a:t>问题模型</a:t>
            </a:r>
          </a:p>
        </p:txBody>
      </p:sp>
      <p:sp>
        <p:nvSpPr>
          <p:cNvPr id="4" name="日期占位符 3"/>
          <p:cNvSpPr>
            <a:spLocks noGrp="1"/>
          </p:cNvSpPr>
          <p:nvPr>
            <p:ph type="dt" sz="half" idx="10"/>
          </p:nvPr>
        </p:nvSpPr>
        <p:spPr/>
        <p:txBody>
          <a:bodyPr/>
          <a:lstStyle/>
          <a:p>
            <a:fld id="{0895B06A-DB0B-4214-A3CE-381EF43B43A2}" type="datetime3">
              <a:rPr lang="en-US" altLang="zh-CN" smtClean="0"/>
              <a:t>5 February 2020</a:t>
            </a:fld>
            <a:endParaRPr lang="zh-CN" altLang="en-US"/>
          </a:p>
        </p:txBody>
      </p:sp>
      <p:sp>
        <p:nvSpPr>
          <p:cNvPr id="5" name="页脚占位符 4"/>
          <p:cNvSpPr>
            <a:spLocks noGrp="1"/>
          </p:cNvSpPr>
          <p:nvPr>
            <p:ph type="ftr" sz="quarter" idx="11"/>
          </p:nvPr>
        </p:nvSpPr>
        <p:spPr/>
        <p:txBody>
          <a:bodyPr/>
          <a:lstStyle/>
          <a:p>
            <a:r>
              <a:rPr lang="en-US" altLang="zh-CN"/>
              <a:t>Reinforcement Learning Based Network Congestion Identification</a:t>
            </a:r>
            <a:endParaRPr lang="zh-CN" altLang="en-US" dirty="0"/>
          </a:p>
        </p:txBody>
      </p:sp>
      <p:sp>
        <p:nvSpPr>
          <p:cNvPr id="6" name="灯片编号占位符 5"/>
          <p:cNvSpPr>
            <a:spLocks noGrp="1"/>
          </p:cNvSpPr>
          <p:nvPr>
            <p:ph type="sldNum" sz="quarter" idx="12"/>
          </p:nvPr>
        </p:nvSpPr>
        <p:spPr/>
        <p:txBody>
          <a:bodyPr/>
          <a:lstStyle/>
          <a:p>
            <a:fld id="{DFEAD142-FE5B-4A0C-A357-B658EEF50C94}" type="slidenum">
              <a:rPr lang="zh-CN" altLang="en-US" smtClean="0"/>
              <a:pPr/>
              <a:t>4</a:t>
            </a:fld>
            <a:endParaRPr lang="zh-CN" altLang="en-US" dirty="0"/>
          </a:p>
        </p:txBody>
      </p:sp>
      <p:sp>
        <p:nvSpPr>
          <p:cNvPr id="9" name="文本框 8"/>
          <p:cNvSpPr txBox="1"/>
          <p:nvPr/>
        </p:nvSpPr>
        <p:spPr>
          <a:xfrm>
            <a:off x="7524387" y="4057949"/>
            <a:ext cx="2550489" cy="426270"/>
          </a:xfrm>
          <a:prstGeom prst="rect">
            <a:avLst/>
          </a:prstGeom>
          <a:noFill/>
          <a:ln w="19050">
            <a:solidFill>
              <a:srgbClr val="3C82C4"/>
            </a:solidFill>
          </a:ln>
        </p:spPr>
        <p:txBody>
          <a:bodyPr wrap="square" rtlCol="0">
            <a:spAutoFit/>
          </a:bodyPr>
          <a:lstStyle/>
          <a:p>
            <a:pPr algn="ctr"/>
            <a:endParaRPr lang="zh-CN" altLang="en-US" sz="1600" dirty="0">
              <a:latin typeface="黑体" panose="02010609060101010101" pitchFamily="49" charset="-122"/>
              <a:ea typeface="黑体" panose="02010609060101010101" pitchFamily="49" charset="-122"/>
            </a:endParaRPr>
          </a:p>
        </p:txBody>
      </p:sp>
      <p:sp>
        <p:nvSpPr>
          <p:cNvPr id="11" name="tree_116724"/>
          <p:cNvSpPr>
            <a:spLocks noChangeAspect="1"/>
          </p:cNvSpPr>
          <p:nvPr/>
        </p:nvSpPr>
        <p:spPr bwMode="auto">
          <a:xfrm>
            <a:off x="2728879" y="4542224"/>
            <a:ext cx="1055047" cy="1053429"/>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581422" h="580531">
                <a:moveTo>
                  <a:pt x="552352" y="280416"/>
                </a:moveTo>
                <a:lnTo>
                  <a:pt x="562842" y="280416"/>
                </a:lnTo>
                <a:cubicBezTo>
                  <a:pt x="562664" y="285215"/>
                  <a:pt x="562131" y="291169"/>
                  <a:pt x="561153" y="298367"/>
                </a:cubicBezTo>
                <a:cubicBezTo>
                  <a:pt x="566131" y="295878"/>
                  <a:pt x="571732" y="293568"/>
                  <a:pt x="578133" y="291435"/>
                </a:cubicBezTo>
                <a:lnTo>
                  <a:pt x="581422" y="301743"/>
                </a:lnTo>
                <a:cubicBezTo>
                  <a:pt x="575288" y="303698"/>
                  <a:pt x="569332" y="305031"/>
                  <a:pt x="563553" y="305742"/>
                </a:cubicBezTo>
                <a:cubicBezTo>
                  <a:pt x="566487" y="308231"/>
                  <a:pt x="570665" y="312852"/>
                  <a:pt x="575821" y="319516"/>
                </a:cubicBezTo>
                <a:lnTo>
                  <a:pt x="567198" y="325648"/>
                </a:lnTo>
                <a:cubicBezTo>
                  <a:pt x="564442" y="321827"/>
                  <a:pt x="561153" y="316673"/>
                  <a:pt x="557330" y="310097"/>
                </a:cubicBezTo>
                <a:cubicBezTo>
                  <a:pt x="553774" y="316850"/>
                  <a:pt x="550752" y="322093"/>
                  <a:pt x="547996" y="325648"/>
                </a:cubicBezTo>
                <a:lnTo>
                  <a:pt x="539551" y="319516"/>
                </a:lnTo>
                <a:cubicBezTo>
                  <a:pt x="545062" y="312496"/>
                  <a:pt x="549063" y="307964"/>
                  <a:pt x="551463" y="305742"/>
                </a:cubicBezTo>
                <a:cubicBezTo>
                  <a:pt x="545240" y="304587"/>
                  <a:pt x="539462" y="303254"/>
                  <a:pt x="533861" y="301743"/>
                </a:cubicBezTo>
                <a:lnTo>
                  <a:pt x="537239" y="291435"/>
                </a:lnTo>
                <a:cubicBezTo>
                  <a:pt x="544796" y="294101"/>
                  <a:pt x="550396" y="296412"/>
                  <a:pt x="553774" y="298367"/>
                </a:cubicBezTo>
                <a:cubicBezTo>
                  <a:pt x="552885" y="289658"/>
                  <a:pt x="552352" y="283704"/>
                  <a:pt x="552352" y="280416"/>
                </a:cubicBezTo>
                <a:close/>
                <a:moveTo>
                  <a:pt x="475630" y="151352"/>
                </a:moveTo>
                <a:lnTo>
                  <a:pt x="492187" y="151352"/>
                </a:lnTo>
                <a:cubicBezTo>
                  <a:pt x="492009" y="158994"/>
                  <a:pt x="491119" y="168590"/>
                  <a:pt x="489605" y="180142"/>
                </a:cubicBezTo>
                <a:cubicBezTo>
                  <a:pt x="497438" y="176054"/>
                  <a:pt x="506429" y="172411"/>
                  <a:pt x="516665" y="168946"/>
                </a:cubicBezTo>
                <a:lnTo>
                  <a:pt x="522006" y="185473"/>
                </a:lnTo>
                <a:cubicBezTo>
                  <a:pt x="512304" y="188761"/>
                  <a:pt x="502779" y="190894"/>
                  <a:pt x="493433" y="191960"/>
                </a:cubicBezTo>
                <a:cubicBezTo>
                  <a:pt x="498062" y="196136"/>
                  <a:pt x="504559" y="203334"/>
                  <a:pt x="513105" y="213908"/>
                </a:cubicBezTo>
                <a:lnTo>
                  <a:pt x="499308" y="223682"/>
                </a:lnTo>
                <a:cubicBezTo>
                  <a:pt x="494857" y="217640"/>
                  <a:pt x="489605" y="209376"/>
                  <a:pt x="483552" y="198802"/>
                </a:cubicBezTo>
                <a:cubicBezTo>
                  <a:pt x="477856" y="209731"/>
                  <a:pt x="472871" y="217995"/>
                  <a:pt x="468598" y="223682"/>
                </a:cubicBezTo>
                <a:lnTo>
                  <a:pt x="455068" y="213908"/>
                </a:lnTo>
                <a:cubicBezTo>
                  <a:pt x="463970" y="202889"/>
                  <a:pt x="470379" y="195514"/>
                  <a:pt x="474206" y="191960"/>
                </a:cubicBezTo>
                <a:cubicBezTo>
                  <a:pt x="464326" y="189916"/>
                  <a:pt x="454979" y="187784"/>
                  <a:pt x="446078" y="185473"/>
                </a:cubicBezTo>
                <a:lnTo>
                  <a:pt x="451241" y="168946"/>
                </a:lnTo>
                <a:cubicBezTo>
                  <a:pt x="463525" y="173389"/>
                  <a:pt x="472426" y="177032"/>
                  <a:pt x="477856" y="180231"/>
                </a:cubicBezTo>
                <a:cubicBezTo>
                  <a:pt x="476431" y="166280"/>
                  <a:pt x="475719" y="156506"/>
                  <a:pt x="475630" y="151352"/>
                </a:cubicBezTo>
                <a:close/>
                <a:moveTo>
                  <a:pt x="240121" y="119369"/>
                </a:moveTo>
                <a:lnTo>
                  <a:pt x="89099" y="298715"/>
                </a:lnTo>
                <a:lnTo>
                  <a:pt x="163765" y="298715"/>
                </a:lnTo>
                <a:cubicBezTo>
                  <a:pt x="186369" y="298715"/>
                  <a:pt x="193845" y="326354"/>
                  <a:pt x="182097" y="339596"/>
                </a:cubicBezTo>
                <a:lnTo>
                  <a:pt x="89099" y="450065"/>
                </a:lnTo>
                <a:lnTo>
                  <a:pt x="391232" y="450065"/>
                </a:lnTo>
                <a:lnTo>
                  <a:pt x="298145" y="339596"/>
                </a:lnTo>
                <a:cubicBezTo>
                  <a:pt x="285508" y="323955"/>
                  <a:pt x="290669" y="298715"/>
                  <a:pt x="316567" y="298715"/>
                </a:cubicBezTo>
                <a:lnTo>
                  <a:pt x="391232" y="298715"/>
                </a:lnTo>
                <a:close/>
                <a:moveTo>
                  <a:pt x="114462" y="65423"/>
                </a:moveTo>
                <a:cubicBezTo>
                  <a:pt x="114373" y="65512"/>
                  <a:pt x="114106" y="65512"/>
                  <a:pt x="114017" y="65690"/>
                </a:cubicBezTo>
                <a:cubicBezTo>
                  <a:pt x="84204" y="82487"/>
                  <a:pt x="62757" y="110126"/>
                  <a:pt x="53591" y="143276"/>
                </a:cubicBezTo>
                <a:cubicBezTo>
                  <a:pt x="44602" y="176070"/>
                  <a:pt x="48785" y="210553"/>
                  <a:pt x="65249" y="240325"/>
                </a:cubicBezTo>
                <a:cubicBezTo>
                  <a:pt x="66406" y="242458"/>
                  <a:pt x="67741" y="244591"/>
                  <a:pt x="69076" y="246724"/>
                </a:cubicBezTo>
                <a:lnTo>
                  <a:pt x="120425" y="185668"/>
                </a:lnTo>
                <a:cubicBezTo>
                  <a:pt x="104673" y="147186"/>
                  <a:pt x="102715" y="104616"/>
                  <a:pt x="114462" y="65423"/>
                </a:cubicBezTo>
                <a:close/>
                <a:moveTo>
                  <a:pt x="516582" y="58770"/>
                </a:moveTo>
                <a:lnTo>
                  <a:pt x="526988" y="58770"/>
                </a:lnTo>
                <a:cubicBezTo>
                  <a:pt x="526899" y="63656"/>
                  <a:pt x="526276" y="69607"/>
                  <a:pt x="525298" y="76802"/>
                </a:cubicBezTo>
                <a:cubicBezTo>
                  <a:pt x="530278" y="74315"/>
                  <a:pt x="535881" y="71917"/>
                  <a:pt x="542284" y="69785"/>
                </a:cubicBezTo>
                <a:lnTo>
                  <a:pt x="545575" y="80089"/>
                </a:lnTo>
                <a:cubicBezTo>
                  <a:pt x="539439" y="82132"/>
                  <a:pt x="533480" y="83465"/>
                  <a:pt x="527699" y="84175"/>
                </a:cubicBezTo>
                <a:cubicBezTo>
                  <a:pt x="530634" y="86751"/>
                  <a:pt x="534814" y="91282"/>
                  <a:pt x="540061" y="97855"/>
                </a:cubicBezTo>
                <a:lnTo>
                  <a:pt x="531345" y="104073"/>
                </a:lnTo>
                <a:cubicBezTo>
                  <a:pt x="528677" y="100253"/>
                  <a:pt x="525298" y="95012"/>
                  <a:pt x="521563" y="88528"/>
                </a:cubicBezTo>
                <a:cubicBezTo>
                  <a:pt x="518005" y="95279"/>
                  <a:pt x="514893" y="100520"/>
                  <a:pt x="512136" y="104073"/>
                </a:cubicBezTo>
                <a:lnTo>
                  <a:pt x="503776" y="97855"/>
                </a:lnTo>
                <a:cubicBezTo>
                  <a:pt x="509201" y="90926"/>
                  <a:pt x="513203" y="86396"/>
                  <a:pt x="515604" y="84175"/>
                </a:cubicBezTo>
                <a:cubicBezTo>
                  <a:pt x="509468" y="82932"/>
                  <a:pt x="503598" y="81688"/>
                  <a:pt x="498084" y="80089"/>
                </a:cubicBezTo>
                <a:lnTo>
                  <a:pt x="501375" y="69785"/>
                </a:lnTo>
                <a:cubicBezTo>
                  <a:pt x="508934" y="72539"/>
                  <a:pt x="514537" y="74759"/>
                  <a:pt x="518005" y="76802"/>
                </a:cubicBezTo>
                <a:cubicBezTo>
                  <a:pt x="517027" y="68008"/>
                  <a:pt x="516582" y="62146"/>
                  <a:pt x="516582" y="58770"/>
                </a:cubicBezTo>
                <a:close/>
                <a:moveTo>
                  <a:pt x="380782" y="45857"/>
                </a:moveTo>
                <a:lnTo>
                  <a:pt x="399473" y="45857"/>
                </a:lnTo>
                <a:cubicBezTo>
                  <a:pt x="399206" y="54390"/>
                  <a:pt x="398138" y="65056"/>
                  <a:pt x="396447" y="77945"/>
                </a:cubicBezTo>
                <a:cubicBezTo>
                  <a:pt x="405258" y="73500"/>
                  <a:pt x="415315" y="69323"/>
                  <a:pt x="426708" y="65501"/>
                </a:cubicBezTo>
                <a:lnTo>
                  <a:pt x="432671" y="83900"/>
                </a:lnTo>
                <a:cubicBezTo>
                  <a:pt x="421902" y="87455"/>
                  <a:pt x="411221" y="89944"/>
                  <a:pt x="400719" y="91100"/>
                </a:cubicBezTo>
                <a:cubicBezTo>
                  <a:pt x="405970" y="95722"/>
                  <a:pt x="413357" y="103899"/>
                  <a:pt x="422792" y="115632"/>
                </a:cubicBezTo>
                <a:lnTo>
                  <a:pt x="407394" y="126654"/>
                </a:lnTo>
                <a:cubicBezTo>
                  <a:pt x="402410" y="119899"/>
                  <a:pt x="396625" y="110566"/>
                  <a:pt x="389860" y="98833"/>
                </a:cubicBezTo>
                <a:cubicBezTo>
                  <a:pt x="383452" y="111010"/>
                  <a:pt x="377845" y="120254"/>
                  <a:pt x="373128" y="126654"/>
                </a:cubicBezTo>
                <a:lnTo>
                  <a:pt x="357908" y="115632"/>
                </a:lnTo>
                <a:cubicBezTo>
                  <a:pt x="367877" y="103188"/>
                  <a:pt x="374997" y="95189"/>
                  <a:pt x="379269" y="91100"/>
                </a:cubicBezTo>
                <a:cubicBezTo>
                  <a:pt x="368233" y="88967"/>
                  <a:pt x="357819" y="86655"/>
                  <a:pt x="347851" y="83900"/>
                </a:cubicBezTo>
                <a:lnTo>
                  <a:pt x="353725" y="65501"/>
                </a:lnTo>
                <a:cubicBezTo>
                  <a:pt x="367432" y="70389"/>
                  <a:pt x="377222" y="74567"/>
                  <a:pt x="383452" y="78122"/>
                </a:cubicBezTo>
                <a:cubicBezTo>
                  <a:pt x="381761" y="62479"/>
                  <a:pt x="380960" y="51812"/>
                  <a:pt x="380782" y="45857"/>
                </a:cubicBezTo>
                <a:close/>
                <a:moveTo>
                  <a:pt x="159582" y="102"/>
                </a:moveTo>
                <a:cubicBezTo>
                  <a:pt x="169104" y="-787"/>
                  <a:pt x="178538" y="4190"/>
                  <a:pt x="183343" y="12811"/>
                </a:cubicBezTo>
                <a:cubicBezTo>
                  <a:pt x="188060" y="21431"/>
                  <a:pt x="187348" y="32096"/>
                  <a:pt x="181385" y="40095"/>
                </a:cubicBezTo>
                <a:cubicBezTo>
                  <a:pt x="159582" y="69334"/>
                  <a:pt x="151662" y="106038"/>
                  <a:pt x="158158" y="140876"/>
                </a:cubicBezTo>
                <a:lnTo>
                  <a:pt x="221788" y="65334"/>
                </a:lnTo>
                <a:cubicBezTo>
                  <a:pt x="233002" y="51115"/>
                  <a:pt x="247775" y="52270"/>
                  <a:pt x="258543" y="65334"/>
                </a:cubicBezTo>
                <a:lnTo>
                  <a:pt x="462427" y="307424"/>
                </a:lnTo>
                <a:cubicBezTo>
                  <a:pt x="475242" y="323155"/>
                  <a:pt x="462872" y="348306"/>
                  <a:pt x="444005" y="348306"/>
                </a:cubicBezTo>
                <a:lnTo>
                  <a:pt x="369340" y="348306"/>
                </a:lnTo>
                <a:lnTo>
                  <a:pt x="460469" y="456553"/>
                </a:lnTo>
                <a:cubicBezTo>
                  <a:pt x="476844" y="474150"/>
                  <a:pt x="468212" y="499568"/>
                  <a:pt x="444272" y="499568"/>
                </a:cubicBezTo>
                <a:lnTo>
                  <a:pt x="444005" y="499568"/>
                </a:lnTo>
                <a:lnTo>
                  <a:pt x="264327" y="499568"/>
                </a:lnTo>
                <a:lnTo>
                  <a:pt x="264327" y="555735"/>
                </a:lnTo>
                <a:cubicBezTo>
                  <a:pt x="264327" y="569511"/>
                  <a:pt x="253559" y="580531"/>
                  <a:pt x="240121" y="580531"/>
                </a:cubicBezTo>
                <a:cubicBezTo>
                  <a:pt x="226772" y="580531"/>
                  <a:pt x="215915" y="569422"/>
                  <a:pt x="215915" y="555735"/>
                </a:cubicBezTo>
                <a:lnTo>
                  <a:pt x="215915" y="499568"/>
                </a:lnTo>
                <a:lnTo>
                  <a:pt x="36326" y="499568"/>
                </a:lnTo>
                <a:cubicBezTo>
                  <a:pt x="13366" y="499568"/>
                  <a:pt x="5445" y="472373"/>
                  <a:pt x="17904" y="458686"/>
                </a:cubicBezTo>
                <a:lnTo>
                  <a:pt x="110903" y="348306"/>
                </a:lnTo>
                <a:lnTo>
                  <a:pt x="36326" y="348306"/>
                </a:lnTo>
                <a:cubicBezTo>
                  <a:pt x="11942" y="348306"/>
                  <a:pt x="3576" y="322000"/>
                  <a:pt x="17904" y="307513"/>
                </a:cubicBezTo>
                <a:lnTo>
                  <a:pt x="36148" y="285828"/>
                </a:lnTo>
                <a:cubicBezTo>
                  <a:pt x="31164" y="279341"/>
                  <a:pt x="26715" y="272320"/>
                  <a:pt x="22621" y="265121"/>
                </a:cubicBezTo>
                <a:cubicBezTo>
                  <a:pt x="-339" y="223706"/>
                  <a:pt x="-6035" y="175626"/>
                  <a:pt x="6513" y="129856"/>
                </a:cubicBezTo>
                <a:cubicBezTo>
                  <a:pt x="19239" y="83820"/>
                  <a:pt x="48963" y="45516"/>
                  <a:pt x="90256" y="22053"/>
                </a:cubicBezTo>
                <a:cubicBezTo>
                  <a:pt x="111792" y="9878"/>
                  <a:pt x="135109" y="2501"/>
                  <a:pt x="159582" y="102"/>
                </a:cubicBezTo>
                <a:close/>
              </a:path>
            </a:pathLst>
          </a:custGeom>
          <a:solidFill>
            <a:schemeClr val="bg1">
              <a:lumMod val="50000"/>
            </a:schemeClr>
          </a:solidFill>
          <a:ln>
            <a:noFill/>
          </a:ln>
        </p:spPr>
      </p:sp>
      <p:sp>
        <p:nvSpPr>
          <p:cNvPr id="12" name="mini-robot_74973"/>
          <p:cNvSpPr>
            <a:spLocks noChangeAspect="1"/>
          </p:cNvSpPr>
          <p:nvPr/>
        </p:nvSpPr>
        <p:spPr bwMode="auto">
          <a:xfrm>
            <a:off x="2718799" y="1982334"/>
            <a:ext cx="841608" cy="809782"/>
          </a:xfrm>
          <a:custGeom>
            <a:avLst/>
            <a:gdLst>
              <a:gd name="T0" fmla="*/ 2891 w 3900"/>
              <a:gd name="T1" fmla="*/ 2284 h 3758"/>
              <a:gd name="T2" fmla="*/ 2732 w 3900"/>
              <a:gd name="T3" fmla="*/ 1702 h 3758"/>
              <a:gd name="T4" fmla="*/ 3059 w 3900"/>
              <a:gd name="T5" fmla="*/ 1530 h 3758"/>
              <a:gd name="T6" fmla="*/ 2822 w 3900"/>
              <a:gd name="T7" fmla="*/ 1323 h 3758"/>
              <a:gd name="T8" fmla="*/ 2439 w 3900"/>
              <a:gd name="T9" fmla="*/ 1052 h 3758"/>
              <a:gd name="T10" fmla="*/ 2890 w 3900"/>
              <a:gd name="T11" fmla="*/ 399 h 3758"/>
              <a:gd name="T12" fmla="*/ 1242 w 3900"/>
              <a:gd name="T13" fmla="*/ 55 h 3758"/>
              <a:gd name="T14" fmla="*/ 791 w 3900"/>
              <a:gd name="T15" fmla="*/ 709 h 3758"/>
              <a:gd name="T16" fmla="*/ 1739 w 3900"/>
              <a:gd name="T17" fmla="*/ 1009 h 3758"/>
              <a:gd name="T18" fmla="*/ 2442 w 3900"/>
              <a:gd name="T19" fmla="*/ 1443 h 3758"/>
              <a:gd name="T20" fmla="*/ 793 w 3900"/>
              <a:gd name="T21" fmla="*/ 1636 h 3758"/>
              <a:gd name="T22" fmla="*/ 793 w 3900"/>
              <a:gd name="T23" fmla="*/ 2054 h 3758"/>
              <a:gd name="T24" fmla="*/ 1803 w 3900"/>
              <a:gd name="T25" fmla="*/ 2284 h 3758"/>
              <a:gd name="T26" fmla="*/ 0 w 3900"/>
              <a:gd name="T27" fmla="*/ 3021 h 3758"/>
              <a:gd name="T28" fmla="*/ 3163 w 3900"/>
              <a:gd name="T29" fmla="*/ 3758 h 3758"/>
              <a:gd name="T30" fmla="*/ 3163 w 3900"/>
              <a:gd name="T31" fmla="*/ 2284 h 3758"/>
              <a:gd name="T32" fmla="*/ 2525 w 3900"/>
              <a:gd name="T33" fmla="*/ 554 h 3758"/>
              <a:gd name="T34" fmla="*/ 1998 w 3900"/>
              <a:gd name="T35" fmla="*/ 554 h 3758"/>
              <a:gd name="T36" fmla="*/ 1420 w 3900"/>
              <a:gd name="T37" fmla="*/ 817 h 3758"/>
              <a:gd name="T38" fmla="*/ 1420 w 3900"/>
              <a:gd name="T39" fmla="*/ 290 h 3758"/>
              <a:gd name="T40" fmla="*/ 1420 w 3900"/>
              <a:gd name="T41" fmla="*/ 817 h 3758"/>
              <a:gd name="T42" fmla="*/ 2759 w 3900"/>
              <a:gd name="T43" fmla="*/ 1530 h 3758"/>
              <a:gd name="T44" fmla="*/ 2941 w 3900"/>
              <a:gd name="T45" fmla="*/ 1530 h 3758"/>
              <a:gd name="T46" fmla="*/ 702 w 3900"/>
              <a:gd name="T47" fmla="*/ 1845 h 3758"/>
              <a:gd name="T48" fmla="*/ 884 w 3900"/>
              <a:gd name="T49" fmla="*/ 1845 h 3758"/>
              <a:gd name="T50" fmla="*/ 702 w 3900"/>
              <a:gd name="T51" fmla="*/ 1845 h 3758"/>
              <a:gd name="T52" fmla="*/ 962 w 3900"/>
              <a:gd name="T53" fmla="*/ 2993 h 3758"/>
              <a:gd name="T54" fmla="*/ 794 w 3900"/>
              <a:gd name="T55" fmla="*/ 3285 h 3758"/>
              <a:gd name="T56" fmla="*/ 667 w 3900"/>
              <a:gd name="T57" fmla="*/ 3376 h 3758"/>
              <a:gd name="T58" fmla="*/ 540 w 3900"/>
              <a:gd name="T59" fmla="*/ 3285 h 3758"/>
              <a:gd name="T60" fmla="*/ 371 w 3900"/>
              <a:gd name="T61" fmla="*/ 2993 h 3758"/>
              <a:gd name="T62" fmla="*/ 312 w 3900"/>
              <a:gd name="T63" fmla="*/ 3021 h 3758"/>
              <a:gd name="T64" fmla="*/ 498 w 3900"/>
              <a:gd name="T65" fmla="*/ 2773 h 3758"/>
              <a:gd name="T66" fmla="*/ 835 w 3900"/>
              <a:gd name="T67" fmla="*/ 2773 h 3758"/>
              <a:gd name="T68" fmla="*/ 1022 w 3900"/>
              <a:gd name="T69" fmla="*/ 3021 h 3758"/>
              <a:gd name="T70" fmla="*/ 1172 w 3900"/>
              <a:gd name="T71" fmla="*/ 3021 h 3758"/>
              <a:gd name="T72" fmla="*/ 1697 w 3900"/>
              <a:gd name="T73" fmla="*/ 2584 h 3758"/>
              <a:gd name="T74" fmla="*/ 1697 w 3900"/>
              <a:gd name="T75" fmla="*/ 3458 h 3758"/>
              <a:gd name="T76" fmla="*/ 1172 w 3900"/>
              <a:gd name="T77" fmla="*/ 3021 h 3758"/>
              <a:gd name="T78" fmla="*/ 2245 w 3900"/>
              <a:gd name="T79" fmla="*/ 2993 h 3758"/>
              <a:gd name="T80" fmla="*/ 2077 w 3900"/>
              <a:gd name="T81" fmla="*/ 3285 h 3758"/>
              <a:gd name="T82" fmla="*/ 1950 w 3900"/>
              <a:gd name="T83" fmla="*/ 3376 h 3758"/>
              <a:gd name="T84" fmla="*/ 1823 w 3900"/>
              <a:gd name="T85" fmla="*/ 3285 h 3758"/>
              <a:gd name="T86" fmla="*/ 1655 w 3900"/>
              <a:gd name="T87" fmla="*/ 2993 h 3758"/>
              <a:gd name="T88" fmla="*/ 1595 w 3900"/>
              <a:gd name="T89" fmla="*/ 3021 h 3758"/>
              <a:gd name="T90" fmla="*/ 1782 w 3900"/>
              <a:gd name="T91" fmla="*/ 2773 h 3758"/>
              <a:gd name="T92" fmla="*/ 2118 w 3900"/>
              <a:gd name="T93" fmla="*/ 2773 h 3758"/>
              <a:gd name="T94" fmla="*/ 2305 w 3900"/>
              <a:gd name="T95" fmla="*/ 3021 h 3758"/>
              <a:gd name="T96" fmla="*/ 2455 w 3900"/>
              <a:gd name="T97" fmla="*/ 3021 h 3758"/>
              <a:gd name="T98" fmla="*/ 2869 w 3900"/>
              <a:gd name="T99" fmla="*/ 2584 h 3758"/>
              <a:gd name="T100" fmla="*/ 2871 w 3900"/>
              <a:gd name="T101" fmla="*/ 2584 h 3758"/>
              <a:gd name="T102" fmla="*/ 2728 w 3900"/>
              <a:gd name="T103" fmla="*/ 3021 h 3758"/>
              <a:gd name="T104" fmla="*/ 2203 w 3900"/>
              <a:gd name="T105" fmla="*/ 3458 h 3758"/>
              <a:gd name="T106" fmla="*/ 3168 w 3900"/>
              <a:gd name="T107" fmla="*/ 3055 h 3758"/>
              <a:gd name="T108" fmla="*/ 2880 w 3900"/>
              <a:gd name="T109" fmla="*/ 3050 h 3758"/>
              <a:gd name="T110" fmla="*/ 3082 w 3900"/>
              <a:gd name="T111" fmla="*/ 2700 h 3758"/>
              <a:gd name="T112" fmla="*/ 3233 w 3900"/>
              <a:gd name="T113" fmla="*/ 2942 h 3758"/>
              <a:gd name="T114" fmla="*/ 3385 w 3900"/>
              <a:gd name="T115" fmla="*/ 2700 h 3758"/>
              <a:gd name="T116" fmla="*/ 3587 w 3900"/>
              <a:gd name="T117" fmla="*/ 3050 h 3758"/>
              <a:gd name="T118" fmla="*/ 3299 w 3900"/>
              <a:gd name="T119" fmla="*/ 3055 h 3758"/>
              <a:gd name="T120" fmla="*/ 3444 w 3900"/>
              <a:gd name="T121" fmla="*/ 3307 h 3758"/>
              <a:gd name="T122" fmla="*/ 3023 w 3900"/>
              <a:gd name="T123" fmla="*/ 3307 h 3758"/>
              <a:gd name="T124" fmla="*/ 3168 w 3900"/>
              <a:gd name="T125" fmla="*/ 3055 h 3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00" h="3758">
                <a:moveTo>
                  <a:pt x="3163" y="2284"/>
                </a:moveTo>
                <a:lnTo>
                  <a:pt x="2891" y="2284"/>
                </a:lnTo>
                <a:lnTo>
                  <a:pt x="1511" y="1888"/>
                </a:lnTo>
                <a:lnTo>
                  <a:pt x="2732" y="1702"/>
                </a:lnTo>
                <a:cubicBezTo>
                  <a:pt x="2765" y="1725"/>
                  <a:pt x="2806" y="1739"/>
                  <a:pt x="2850" y="1739"/>
                </a:cubicBezTo>
                <a:cubicBezTo>
                  <a:pt x="2965" y="1739"/>
                  <a:pt x="3059" y="1645"/>
                  <a:pt x="3059" y="1530"/>
                </a:cubicBezTo>
                <a:cubicBezTo>
                  <a:pt x="3059" y="1415"/>
                  <a:pt x="2965" y="1321"/>
                  <a:pt x="2850" y="1321"/>
                </a:cubicBezTo>
                <a:cubicBezTo>
                  <a:pt x="2840" y="1321"/>
                  <a:pt x="2831" y="1322"/>
                  <a:pt x="2822" y="1323"/>
                </a:cubicBezTo>
                <a:lnTo>
                  <a:pt x="2361" y="1042"/>
                </a:lnTo>
                <a:cubicBezTo>
                  <a:pt x="2387" y="1045"/>
                  <a:pt x="2413" y="1049"/>
                  <a:pt x="2439" y="1052"/>
                </a:cubicBezTo>
                <a:cubicBezTo>
                  <a:pt x="2675" y="1107"/>
                  <a:pt x="2897" y="962"/>
                  <a:pt x="2890" y="709"/>
                </a:cubicBezTo>
                <a:lnTo>
                  <a:pt x="2890" y="399"/>
                </a:lnTo>
                <a:cubicBezTo>
                  <a:pt x="2897" y="145"/>
                  <a:pt x="2675" y="0"/>
                  <a:pt x="2439" y="55"/>
                </a:cubicBezTo>
                <a:cubicBezTo>
                  <a:pt x="2031" y="114"/>
                  <a:pt x="1650" y="114"/>
                  <a:pt x="1242" y="55"/>
                </a:cubicBezTo>
                <a:cubicBezTo>
                  <a:pt x="1007" y="0"/>
                  <a:pt x="785" y="145"/>
                  <a:pt x="791" y="399"/>
                </a:cubicBezTo>
                <a:lnTo>
                  <a:pt x="791" y="709"/>
                </a:lnTo>
                <a:cubicBezTo>
                  <a:pt x="785" y="963"/>
                  <a:pt x="1007" y="1107"/>
                  <a:pt x="1242" y="1052"/>
                </a:cubicBezTo>
                <a:cubicBezTo>
                  <a:pt x="1411" y="1028"/>
                  <a:pt x="1576" y="1014"/>
                  <a:pt x="1739" y="1009"/>
                </a:cubicBezTo>
                <a:cubicBezTo>
                  <a:pt x="1746" y="1016"/>
                  <a:pt x="1754" y="1022"/>
                  <a:pt x="1762" y="1027"/>
                </a:cubicBezTo>
                <a:lnTo>
                  <a:pt x="2442" y="1443"/>
                </a:lnTo>
                <a:lnTo>
                  <a:pt x="915" y="1676"/>
                </a:lnTo>
                <a:cubicBezTo>
                  <a:pt x="881" y="1651"/>
                  <a:pt x="839" y="1636"/>
                  <a:pt x="793" y="1636"/>
                </a:cubicBezTo>
                <a:cubicBezTo>
                  <a:pt x="678" y="1636"/>
                  <a:pt x="584" y="1730"/>
                  <a:pt x="584" y="1845"/>
                </a:cubicBezTo>
                <a:cubicBezTo>
                  <a:pt x="584" y="1960"/>
                  <a:pt x="678" y="2054"/>
                  <a:pt x="793" y="2054"/>
                </a:cubicBezTo>
                <a:cubicBezTo>
                  <a:pt x="831" y="2054"/>
                  <a:pt x="867" y="2043"/>
                  <a:pt x="898" y="2025"/>
                </a:cubicBezTo>
                <a:lnTo>
                  <a:pt x="1803" y="2284"/>
                </a:lnTo>
                <a:lnTo>
                  <a:pt x="737" y="2284"/>
                </a:lnTo>
                <a:cubicBezTo>
                  <a:pt x="331" y="2284"/>
                  <a:pt x="0" y="2615"/>
                  <a:pt x="0" y="3021"/>
                </a:cubicBezTo>
                <a:cubicBezTo>
                  <a:pt x="0" y="3428"/>
                  <a:pt x="331" y="3758"/>
                  <a:pt x="737" y="3758"/>
                </a:cubicBezTo>
                <a:lnTo>
                  <a:pt x="3163" y="3758"/>
                </a:lnTo>
                <a:cubicBezTo>
                  <a:pt x="3569" y="3758"/>
                  <a:pt x="3900" y="3428"/>
                  <a:pt x="3900" y="3021"/>
                </a:cubicBezTo>
                <a:cubicBezTo>
                  <a:pt x="3900" y="2615"/>
                  <a:pt x="3569" y="2284"/>
                  <a:pt x="3163" y="2284"/>
                </a:cubicBezTo>
                <a:close/>
                <a:moveTo>
                  <a:pt x="2261" y="290"/>
                </a:moveTo>
                <a:cubicBezTo>
                  <a:pt x="2407" y="290"/>
                  <a:pt x="2525" y="408"/>
                  <a:pt x="2525" y="554"/>
                </a:cubicBezTo>
                <a:cubicBezTo>
                  <a:pt x="2525" y="699"/>
                  <a:pt x="2407" y="817"/>
                  <a:pt x="2261" y="817"/>
                </a:cubicBezTo>
                <a:cubicBezTo>
                  <a:pt x="2116" y="817"/>
                  <a:pt x="1998" y="699"/>
                  <a:pt x="1998" y="554"/>
                </a:cubicBezTo>
                <a:cubicBezTo>
                  <a:pt x="1998" y="408"/>
                  <a:pt x="2116" y="290"/>
                  <a:pt x="2261" y="290"/>
                </a:cubicBezTo>
                <a:close/>
                <a:moveTo>
                  <a:pt x="1420" y="817"/>
                </a:moveTo>
                <a:cubicBezTo>
                  <a:pt x="1274" y="817"/>
                  <a:pt x="1157" y="699"/>
                  <a:pt x="1157" y="554"/>
                </a:cubicBezTo>
                <a:cubicBezTo>
                  <a:pt x="1157" y="408"/>
                  <a:pt x="1274" y="290"/>
                  <a:pt x="1420" y="290"/>
                </a:cubicBezTo>
                <a:cubicBezTo>
                  <a:pt x="1566" y="290"/>
                  <a:pt x="1684" y="408"/>
                  <a:pt x="1684" y="554"/>
                </a:cubicBezTo>
                <a:cubicBezTo>
                  <a:pt x="1684" y="699"/>
                  <a:pt x="1566" y="817"/>
                  <a:pt x="1420" y="817"/>
                </a:cubicBezTo>
                <a:close/>
                <a:moveTo>
                  <a:pt x="2850" y="1621"/>
                </a:moveTo>
                <a:cubicBezTo>
                  <a:pt x="2800" y="1621"/>
                  <a:pt x="2759" y="1580"/>
                  <a:pt x="2759" y="1530"/>
                </a:cubicBezTo>
                <a:cubicBezTo>
                  <a:pt x="2759" y="1480"/>
                  <a:pt x="2800" y="1439"/>
                  <a:pt x="2850" y="1439"/>
                </a:cubicBezTo>
                <a:cubicBezTo>
                  <a:pt x="2900" y="1439"/>
                  <a:pt x="2941" y="1480"/>
                  <a:pt x="2941" y="1530"/>
                </a:cubicBezTo>
                <a:cubicBezTo>
                  <a:pt x="2941" y="1580"/>
                  <a:pt x="2900" y="1621"/>
                  <a:pt x="2850" y="1621"/>
                </a:cubicBezTo>
                <a:close/>
                <a:moveTo>
                  <a:pt x="702" y="1845"/>
                </a:moveTo>
                <a:cubicBezTo>
                  <a:pt x="702" y="1795"/>
                  <a:pt x="743" y="1754"/>
                  <a:pt x="793" y="1754"/>
                </a:cubicBezTo>
                <a:cubicBezTo>
                  <a:pt x="843" y="1754"/>
                  <a:pt x="884" y="1795"/>
                  <a:pt x="884" y="1845"/>
                </a:cubicBezTo>
                <a:cubicBezTo>
                  <a:pt x="884" y="1895"/>
                  <a:pt x="843" y="1936"/>
                  <a:pt x="793" y="1936"/>
                </a:cubicBezTo>
                <a:cubicBezTo>
                  <a:pt x="743" y="1936"/>
                  <a:pt x="702" y="1895"/>
                  <a:pt x="702" y="1845"/>
                </a:cubicBezTo>
                <a:close/>
                <a:moveTo>
                  <a:pt x="1020" y="3050"/>
                </a:moveTo>
                <a:cubicBezTo>
                  <a:pt x="1006" y="3027"/>
                  <a:pt x="987" y="3008"/>
                  <a:pt x="962" y="2993"/>
                </a:cubicBezTo>
                <a:cubicBezTo>
                  <a:pt x="881" y="2947"/>
                  <a:pt x="779" y="2975"/>
                  <a:pt x="732" y="3055"/>
                </a:cubicBezTo>
                <a:cubicBezTo>
                  <a:pt x="686" y="3135"/>
                  <a:pt x="713" y="3238"/>
                  <a:pt x="794" y="3285"/>
                </a:cubicBezTo>
                <a:cubicBezTo>
                  <a:pt x="820" y="3300"/>
                  <a:pt x="849" y="3307"/>
                  <a:pt x="877" y="3307"/>
                </a:cubicBezTo>
                <a:cubicBezTo>
                  <a:pt x="818" y="3351"/>
                  <a:pt x="745" y="3376"/>
                  <a:pt x="667" y="3376"/>
                </a:cubicBezTo>
                <a:cubicBezTo>
                  <a:pt x="588" y="3376"/>
                  <a:pt x="515" y="3351"/>
                  <a:pt x="456" y="3307"/>
                </a:cubicBezTo>
                <a:cubicBezTo>
                  <a:pt x="485" y="3307"/>
                  <a:pt x="513" y="3300"/>
                  <a:pt x="540" y="3285"/>
                </a:cubicBezTo>
                <a:cubicBezTo>
                  <a:pt x="620" y="3238"/>
                  <a:pt x="648" y="3135"/>
                  <a:pt x="601" y="3055"/>
                </a:cubicBezTo>
                <a:cubicBezTo>
                  <a:pt x="555" y="2975"/>
                  <a:pt x="452" y="2947"/>
                  <a:pt x="371" y="2993"/>
                </a:cubicBezTo>
                <a:cubicBezTo>
                  <a:pt x="347" y="3008"/>
                  <a:pt x="327" y="3027"/>
                  <a:pt x="313" y="3050"/>
                </a:cubicBezTo>
                <a:cubicBezTo>
                  <a:pt x="312" y="3040"/>
                  <a:pt x="312" y="3031"/>
                  <a:pt x="312" y="3021"/>
                </a:cubicBezTo>
                <a:cubicBezTo>
                  <a:pt x="312" y="2880"/>
                  <a:pt x="395" y="2757"/>
                  <a:pt x="515" y="2700"/>
                </a:cubicBezTo>
                <a:cubicBezTo>
                  <a:pt x="505" y="2722"/>
                  <a:pt x="498" y="2747"/>
                  <a:pt x="498" y="2773"/>
                </a:cubicBezTo>
                <a:cubicBezTo>
                  <a:pt x="498" y="2866"/>
                  <a:pt x="574" y="2942"/>
                  <a:pt x="667" y="2942"/>
                </a:cubicBezTo>
                <a:cubicBezTo>
                  <a:pt x="760" y="2942"/>
                  <a:pt x="835" y="2866"/>
                  <a:pt x="835" y="2773"/>
                </a:cubicBezTo>
                <a:cubicBezTo>
                  <a:pt x="835" y="2747"/>
                  <a:pt x="829" y="2722"/>
                  <a:pt x="818" y="2700"/>
                </a:cubicBezTo>
                <a:cubicBezTo>
                  <a:pt x="938" y="2757"/>
                  <a:pt x="1022" y="2880"/>
                  <a:pt x="1022" y="3021"/>
                </a:cubicBezTo>
                <a:cubicBezTo>
                  <a:pt x="1022" y="3031"/>
                  <a:pt x="1021" y="3040"/>
                  <a:pt x="1020" y="3050"/>
                </a:cubicBezTo>
                <a:close/>
                <a:moveTo>
                  <a:pt x="1172" y="3021"/>
                </a:moveTo>
                <a:cubicBezTo>
                  <a:pt x="1172" y="2835"/>
                  <a:pt x="1070" y="2672"/>
                  <a:pt x="919" y="2584"/>
                </a:cubicBezTo>
                <a:lnTo>
                  <a:pt x="1697" y="2584"/>
                </a:lnTo>
                <a:cubicBezTo>
                  <a:pt x="1547" y="2672"/>
                  <a:pt x="1445" y="2835"/>
                  <a:pt x="1445" y="3021"/>
                </a:cubicBezTo>
                <a:cubicBezTo>
                  <a:pt x="1445" y="3208"/>
                  <a:pt x="1547" y="3371"/>
                  <a:pt x="1697" y="3458"/>
                </a:cubicBezTo>
                <a:lnTo>
                  <a:pt x="919" y="3458"/>
                </a:lnTo>
                <a:cubicBezTo>
                  <a:pt x="1070" y="3371"/>
                  <a:pt x="1172" y="3208"/>
                  <a:pt x="1172" y="3021"/>
                </a:cubicBezTo>
                <a:close/>
                <a:moveTo>
                  <a:pt x="2304" y="3050"/>
                </a:moveTo>
                <a:cubicBezTo>
                  <a:pt x="2290" y="3027"/>
                  <a:pt x="2270" y="3008"/>
                  <a:pt x="2245" y="2993"/>
                </a:cubicBezTo>
                <a:cubicBezTo>
                  <a:pt x="2165" y="2947"/>
                  <a:pt x="2062" y="2975"/>
                  <a:pt x="2016" y="3055"/>
                </a:cubicBezTo>
                <a:cubicBezTo>
                  <a:pt x="1969" y="3135"/>
                  <a:pt x="1997" y="3238"/>
                  <a:pt x="2077" y="3285"/>
                </a:cubicBezTo>
                <a:cubicBezTo>
                  <a:pt x="2103" y="3300"/>
                  <a:pt x="2132" y="3307"/>
                  <a:pt x="2160" y="3307"/>
                </a:cubicBezTo>
                <a:cubicBezTo>
                  <a:pt x="2101" y="3351"/>
                  <a:pt x="2029" y="3376"/>
                  <a:pt x="1950" y="3376"/>
                </a:cubicBezTo>
                <a:cubicBezTo>
                  <a:pt x="1871" y="3376"/>
                  <a:pt x="1799" y="3351"/>
                  <a:pt x="1740" y="3307"/>
                </a:cubicBezTo>
                <a:cubicBezTo>
                  <a:pt x="1768" y="3307"/>
                  <a:pt x="1797" y="3300"/>
                  <a:pt x="1823" y="3285"/>
                </a:cubicBezTo>
                <a:cubicBezTo>
                  <a:pt x="1903" y="3238"/>
                  <a:pt x="1931" y="3135"/>
                  <a:pt x="1884" y="3055"/>
                </a:cubicBezTo>
                <a:cubicBezTo>
                  <a:pt x="1838" y="2975"/>
                  <a:pt x="1735" y="2947"/>
                  <a:pt x="1655" y="2993"/>
                </a:cubicBezTo>
                <a:cubicBezTo>
                  <a:pt x="1630" y="3008"/>
                  <a:pt x="1610" y="3027"/>
                  <a:pt x="1596" y="3050"/>
                </a:cubicBezTo>
                <a:cubicBezTo>
                  <a:pt x="1596" y="3040"/>
                  <a:pt x="1595" y="3031"/>
                  <a:pt x="1595" y="3021"/>
                </a:cubicBezTo>
                <a:cubicBezTo>
                  <a:pt x="1595" y="2880"/>
                  <a:pt x="1678" y="2757"/>
                  <a:pt x="1799" y="2700"/>
                </a:cubicBezTo>
                <a:cubicBezTo>
                  <a:pt x="1788" y="2722"/>
                  <a:pt x="1782" y="2747"/>
                  <a:pt x="1782" y="2773"/>
                </a:cubicBezTo>
                <a:cubicBezTo>
                  <a:pt x="1782" y="2866"/>
                  <a:pt x="1857" y="2942"/>
                  <a:pt x="1950" y="2942"/>
                </a:cubicBezTo>
                <a:cubicBezTo>
                  <a:pt x="2043" y="2942"/>
                  <a:pt x="2118" y="2866"/>
                  <a:pt x="2118" y="2773"/>
                </a:cubicBezTo>
                <a:cubicBezTo>
                  <a:pt x="2118" y="2747"/>
                  <a:pt x="2112" y="2722"/>
                  <a:pt x="2101" y="2700"/>
                </a:cubicBezTo>
                <a:cubicBezTo>
                  <a:pt x="2222" y="2757"/>
                  <a:pt x="2305" y="2880"/>
                  <a:pt x="2305" y="3021"/>
                </a:cubicBezTo>
                <a:cubicBezTo>
                  <a:pt x="2305" y="3031"/>
                  <a:pt x="2305" y="3040"/>
                  <a:pt x="2304" y="3050"/>
                </a:cubicBezTo>
                <a:close/>
                <a:moveTo>
                  <a:pt x="2455" y="3021"/>
                </a:moveTo>
                <a:cubicBezTo>
                  <a:pt x="2455" y="2835"/>
                  <a:pt x="2353" y="2672"/>
                  <a:pt x="2203" y="2584"/>
                </a:cubicBezTo>
                <a:lnTo>
                  <a:pt x="2869" y="2584"/>
                </a:lnTo>
                <a:cubicBezTo>
                  <a:pt x="2869" y="2584"/>
                  <a:pt x="2870" y="2584"/>
                  <a:pt x="2870" y="2584"/>
                </a:cubicBezTo>
                <a:cubicBezTo>
                  <a:pt x="2870" y="2584"/>
                  <a:pt x="2871" y="2584"/>
                  <a:pt x="2871" y="2584"/>
                </a:cubicBezTo>
                <a:lnTo>
                  <a:pt x="2981" y="2584"/>
                </a:lnTo>
                <a:cubicBezTo>
                  <a:pt x="2830" y="2672"/>
                  <a:pt x="2728" y="2835"/>
                  <a:pt x="2728" y="3021"/>
                </a:cubicBezTo>
                <a:cubicBezTo>
                  <a:pt x="2728" y="3208"/>
                  <a:pt x="2830" y="3371"/>
                  <a:pt x="2981" y="3458"/>
                </a:cubicBezTo>
                <a:lnTo>
                  <a:pt x="2203" y="3458"/>
                </a:lnTo>
                <a:cubicBezTo>
                  <a:pt x="2353" y="3371"/>
                  <a:pt x="2455" y="3208"/>
                  <a:pt x="2455" y="3021"/>
                </a:cubicBezTo>
                <a:close/>
                <a:moveTo>
                  <a:pt x="3168" y="3055"/>
                </a:moveTo>
                <a:cubicBezTo>
                  <a:pt x="3121" y="2975"/>
                  <a:pt x="3019" y="2947"/>
                  <a:pt x="2938" y="2993"/>
                </a:cubicBezTo>
                <a:cubicBezTo>
                  <a:pt x="2913" y="3008"/>
                  <a:pt x="2894" y="3027"/>
                  <a:pt x="2880" y="3050"/>
                </a:cubicBezTo>
                <a:cubicBezTo>
                  <a:pt x="2879" y="3040"/>
                  <a:pt x="2878" y="3031"/>
                  <a:pt x="2878" y="3021"/>
                </a:cubicBezTo>
                <a:cubicBezTo>
                  <a:pt x="2878" y="2880"/>
                  <a:pt x="2962" y="2757"/>
                  <a:pt x="3082" y="2700"/>
                </a:cubicBezTo>
                <a:cubicBezTo>
                  <a:pt x="3071" y="2722"/>
                  <a:pt x="3065" y="2747"/>
                  <a:pt x="3065" y="2773"/>
                </a:cubicBezTo>
                <a:cubicBezTo>
                  <a:pt x="3065" y="2866"/>
                  <a:pt x="3140" y="2942"/>
                  <a:pt x="3233" y="2942"/>
                </a:cubicBezTo>
                <a:cubicBezTo>
                  <a:pt x="3326" y="2942"/>
                  <a:pt x="3402" y="2866"/>
                  <a:pt x="3402" y="2773"/>
                </a:cubicBezTo>
                <a:cubicBezTo>
                  <a:pt x="3402" y="2747"/>
                  <a:pt x="3395" y="2722"/>
                  <a:pt x="3385" y="2700"/>
                </a:cubicBezTo>
                <a:cubicBezTo>
                  <a:pt x="3505" y="2757"/>
                  <a:pt x="3588" y="2880"/>
                  <a:pt x="3588" y="3021"/>
                </a:cubicBezTo>
                <a:cubicBezTo>
                  <a:pt x="3588" y="3031"/>
                  <a:pt x="3588" y="3040"/>
                  <a:pt x="3587" y="3050"/>
                </a:cubicBezTo>
                <a:cubicBezTo>
                  <a:pt x="3573" y="3027"/>
                  <a:pt x="3553" y="3008"/>
                  <a:pt x="3529" y="2993"/>
                </a:cubicBezTo>
                <a:cubicBezTo>
                  <a:pt x="3448" y="2947"/>
                  <a:pt x="3345" y="2975"/>
                  <a:pt x="3299" y="3055"/>
                </a:cubicBezTo>
                <a:cubicBezTo>
                  <a:pt x="3252" y="3135"/>
                  <a:pt x="3280" y="3238"/>
                  <a:pt x="3360" y="3285"/>
                </a:cubicBezTo>
                <a:cubicBezTo>
                  <a:pt x="3387" y="3300"/>
                  <a:pt x="3415" y="3307"/>
                  <a:pt x="3444" y="3307"/>
                </a:cubicBezTo>
                <a:cubicBezTo>
                  <a:pt x="3385" y="3351"/>
                  <a:pt x="3312" y="3376"/>
                  <a:pt x="3233" y="3376"/>
                </a:cubicBezTo>
                <a:cubicBezTo>
                  <a:pt x="3155" y="3376"/>
                  <a:pt x="3082" y="3351"/>
                  <a:pt x="3023" y="3307"/>
                </a:cubicBezTo>
                <a:cubicBezTo>
                  <a:pt x="3051" y="3307"/>
                  <a:pt x="3080" y="3300"/>
                  <a:pt x="3106" y="3285"/>
                </a:cubicBezTo>
                <a:cubicBezTo>
                  <a:pt x="3187" y="3238"/>
                  <a:pt x="3214" y="3135"/>
                  <a:pt x="3168" y="3055"/>
                </a:cubicBezTo>
                <a:close/>
              </a:path>
            </a:pathLst>
          </a:custGeom>
          <a:solidFill>
            <a:schemeClr val="bg1">
              <a:lumMod val="50000"/>
            </a:schemeClr>
          </a:solidFill>
          <a:ln>
            <a:noFill/>
          </a:ln>
        </p:spPr>
        <p:txBody>
          <a:bodyPr/>
          <a:lstStyle/>
          <a:p>
            <a:endParaRPr lang="zh-CN" altLang="en-US"/>
          </a:p>
        </p:txBody>
      </p:sp>
      <p:cxnSp>
        <p:nvCxnSpPr>
          <p:cNvPr id="16" name="直接箭头连接符 15"/>
          <p:cNvCxnSpPr/>
          <p:nvPr/>
        </p:nvCxnSpPr>
        <p:spPr>
          <a:xfrm flipH="1" flipV="1">
            <a:off x="3132031" y="2934551"/>
            <a:ext cx="7572" cy="9389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1059392" y="4976270"/>
            <a:ext cx="965321" cy="1523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1059390" y="2454490"/>
            <a:ext cx="15240" cy="252939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V="1">
            <a:off x="1044150" y="2439250"/>
            <a:ext cx="1466464" cy="152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3916890" y="2423570"/>
            <a:ext cx="1385782" cy="156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5279812" y="2439250"/>
            <a:ext cx="23918" cy="256794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flipV="1">
            <a:off x="3851448" y="4983889"/>
            <a:ext cx="1466464" cy="152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2315300" y="3295088"/>
            <a:ext cx="840255" cy="461665"/>
          </a:xfrm>
          <a:prstGeom prst="rect">
            <a:avLst/>
          </a:prstGeom>
          <a:noFill/>
        </p:spPr>
        <p:txBody>
          <a:bodyPr wrap="square" rtlCol="0">
            <a:spAutoFit/>
          </a:bodyPr>
          <a:lstStyle/>
          <a:p>
            <a:r>
              <a:rPr lang="zh-CN" altLang="en-US" sz="2400" dirty="0">
                <a:solidFill>
                  <a:srgbClr val="FF0000"/>
                </a:solidFill>
                <a:latin typeface="黑体" panose="02010609060101010101" pitchFamily="49" charset="-122"/>
                <a:ea typeface="黑体" panose="02010609060101010101" pitchFamily="49" charset="-122"/>
              </a:rPr>
              <a:t>奖励</a:t>
            </a:r>
          </a:p>
        </p:txBody>
      </p:sp>
      <p:sp>
        <p:nvSpPr>
          <p:cNvPr id="50" name="文本框 49"/>
          <p:cNvSpPr txBox="1"/>
          <p:nvPr/>
        </p:nvSpPr>
        <p:spPr>
          <a:xfrm>
            <a:off x="1375165" y="1905293"/>
            <a:ext cx="849009" cy="461665"/>
          </a:xfrm>
          <a:prstGeom prst="rect">
            <a:avLst/>
          </a:prstGeom>
          <a:noFill/>
        </p:spPr>
        <p:txBody>
          <a:bodyPr wrap="square" rtlCol="0">
            <a:spAutoFit/>
          </a:bodyPr>
          <a:lstStyle/>
          <a:p>
            <a:r>
              <a:rPr lang="zh-CN" altLang="en-US" sz="2400" dirty="0">
                <a:solidFill>
                  <a:srgbClr val="00B050"/>
                </a:solidFill>
                <a:latin typeface="黑体" panose="02010609060101010101" pitchFamily="49" charset="-122"/>
                <a:ea typeface="黑体" panose="02010609060101010101" pitchFamily="49" charset="-122"/>
              </a:rPr>
              <a:t>状态</a:t>
            </a:r>
          </a:p>
        </p:txBody>
      </p:sp>
      <p:sp>
        <p:nvSpPr>
          <p:cNvPr id="52" name="文本框 51"/>
          <p:cNvSpPr txBox="1"/>
          <p:nvPr/>
        </p:nvSpPr>
        <p:spPr>
          <a:xfrm>
            <a:off x="4214726" y="1919787"/>
            <a:ext cx="903000" cy="461665"/>
          </a:xfrm>
          <a:prstGeom prst="rect">
            <a:avLst/>
          </a:prstGeom>
          <a:noFill/>
        </p:spPr>
        <p:txBody>
          <a:bodyPr wrap="square" rtlCol="0">
            <a:spAutoFit/>
          </a:bodyPr>
          <a:lstStyle/>
          <a:p>
            <a:r>
              <a:rPr lang="zh-CN" altLang="en-US" sz="2400" dirty="0">
                <a:solidFill>
                  <a:srgbClr val="0000FF"/>
                </a:solidFill>
                <a:latin typeface="黑体" panose="02010609060101010101" pitchFamily="49" charset="-122"/>
                <a:ea typeface="黑体" panose="02010609060101010101" pitchFamily="49" charset="-122"/>
              </a:rPr>
              <a:t>动作</a:t>
            </a:r>
          </a:p>
        </p:txBody>
      </p:sp>
      <p:cxnSp>
        <p:nvCxnSpPr>
          <p:cNvPr id="57" name="直接连接符 56"/>
          <p:cNvCxnSpPr/>
          <p:nvPr/>
        </p:nvCxnSpPr>
        <p:spPr>
          <a:xfrm>
            <a:off x="3139603" y="3966074"/>
            <a:ext cx="0" cy="40103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3013390" y="3966074"/>
            <a:ext cx="24733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2106258" y="4976270"/>
            <a:ext cx="535942" cy="6009"/>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rot="16200000">
            <a:off x="1982592" y="4986713"/>
            <a:ext cx="24733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mini-robot_74973"/>
          <p:cNvSpPr>
            <a:spLocks noChangeAspect="1"/>
          </p:cNvSpPr>
          <p:nvPr/>
        </p:nvSpPr>
        <p:spPr bwMode="auto">
          <a:xfrm>
            <a:off x="10401651" y="1831411"/>
            <a:ext cx="607573" cy="584597"/>
          </a:xfrm>
          <a:custGeom>
            <a:avLst/>
            <a:gdLst>
              <a:gd name="T0" fmla="*/ 2891 w 3900"/>
              <a:gd name="T1" fmla="*/ 2284 h 3758"/>
              <a:gd name="T2" fmla="*/ 2732 w 3900"/>
              <a:gd name="T3" fmla="*/ 1702 h 3758"/>
              <a:gd name="T4" fmla="*/ 3059 w 3900"/>
              <a:gd name="T5" fmla="*/ 1530 h 3758"/>
              <a:gd name="T6" fmla="*/ 2822 w 3900"/>
              <a:gd name="T7" fmla="*/ 1323 h 3758"/>
              <a:gd name="T8" fmla="*/ 2439 w 3900"/>
              <a:gd name="T9" fmla="*/ 1052 h 3758"/>
              <a:gd name="T10" fmla="*/ 2890 w 3900"/>
              <a:gd name="T11" fmla="*/ 399 h 3758"/>
              <a:gd name="T12" fmla="*/ 1242 w 3900"/>
              <a:gd name="T13" fmla="*/ 55 h 3758"/>
              <a:gd name="T14" fmla="*/ 791 w 3900"/>
              <a:gd name="T15" fmla="*/ 709 h 3758"/>
              <a:gd name="T16" fmla="*/ 1739 w 3900"/>
              <a:gd name="T17" fmla="*/ 1009 h 3758"/>
              <a:gd name="T18" fmla="*/ 2442 w 3900"/>
              <a:gd name="T19" fmla="*/ 1443 h 3758"/>
              <a:gd name="T20" fmla="*/ 793 w 3900"/>
              <a:gd name="T21" fmla="*/ 1636 h 3758"/>
              <a:gd name="T22" fmla="*/ 793 w 3900"/>
              <a:gd name="T23" fmla="*/ 2054 h 3758"/>
              <a:gd name="T24" fmla="*/ 1803 w 3900"/>
              <a:gd name="T25" fmla="*/ 2284 h 3758"/>
              <a:gd name="T26" fmla="*/ 0 w 3900"/>
              <a:gd name="T27" fmla="*/ 3021 h 3758"/>
              <a:gd name="T28" fmla="*/ 3163 w 3900"/>
              <a:gd name="T29" fmla="*/ 3758 h 3758"/>
              <a:gd name="T30" fmla="*/ 3163 w 3900"/>
              <a:gd name="T31" fmla="*/ 2284 h 3758"/>
              <a:gd name="T32" fmla="*/ 2525 w 3900"/>
              <a:gd name="T33" fmla="*/ 554 h 3758"/>
              <a:gd name="T34" fmla="*/ 1998 w 3900"/>
              <a:gd name="T35" fmla="*/ 554 h 3758"/>
              <a:gd name="T36" fmla="*/ 1420 w 3900"/>
              <a:gd name="T37" fmla="*/ 817 h 3758"/>
              <a:gd name="T38" fmla="*/ 1420 w 3900"/>
              <a:gd name="T39" fmla="*/ 290 h 3758"/>
              <a:gd name="T40" fmla="*/ 1420 w 3900"/>
              <a:gd name="T41" fmla="*/ 817 h 3758"/>
              <a:gd name="T42" fmla="*/ 2759 w 3900"/>
              <a:gd name="T43" fmla="*/ 1530 h 3758"/>
              <a:gd name="T44" fmla="*/ 2941 w 3900"/>
              <a:gd name="T45" fmla="*/ 1530 h 3758"/>
              <a:gd name="T46" fmla="*/ 702 w 3900"/>
              <a:gd name="T47" fmla="*/ 1845 h 3758"/>
              <a:gd name="T48" fmla="*/ 884 w 3900"/>
              <a:gd name="T49" fmla="*/ 1845 h 3758"/>
              <a:gd name="T50" fmla="*/ 702 w 3900"/>
              <a:gd name="T51" fmla="*/ 1845 h 3758"/>
              <a:gd name="T52" fmla="*/ 962 w 3900"/>
              <a:gd name="T53" fmla="*/ 2993 h 3758"/>
              <a:gd name="T54" fmla="*/ 794 w 3900"/>
              <a:gd name="T55" fmla="*/ 3285 h 3758"/>
              <a:gd name="T56" fmla="*/ 667 w 3900"/>
              <a:gd name="T57" fmla="*/ 3376 h 3758"/>
              <a:gd name="T58" fmla="*/ 540 w 3900"/>
              <a:gd name="T59" fmla="*/ 3285 h 3758"/>
              <a:gd name="T60" fmla="*/ 371 w 3900"/>
              <a:gd name="T61" fmla="*/ 2993 h 3758"/>
              <a:gd name="T62" fmla="*/ 312 w 3900"/>
              <a:gd name="T63" fmla="*/ 3021 h 3758"/>
              <a:gd name="T64" fmla="*/ 498 w 3900"/>
              <a:gd name="T65" fmla="*/ 2773 h 3758"/>
              <a:gd name="T66" fmla="*/ 835 w 3900"/>
              <a:gd name="T67" fmla="*/ 2773 h 3758"/>
              <a:gd name="T68" fmla="*/ 1022 w 3900"/>
              <a:gd name="T69" fmla="*/ 3021 h 3758"/>
              <a:gd name="T70" fmla="*/ 1172 w 3900"/>
              <a:gd name="T71" fmla="*/ 3021 h 3758"/>
              <a:gd name="T72" fmla="*/ 1697 w 3900"/>
              <a:gd name="T73" fmla="*/ 2584 h 3758"/>
              <a:gd name="T74" fmla="*/ 1697 w 3900"/>
              <a:gd name="T75" fmla="*/ 3458 h 3758"/>
              <a:gd name="T76" fmla="*/ 1172 w 3900"/>
              <a:gd name="T77" fmla="*/ 3021 h 3758"/>
              <a:gd name="T78" fmla="*/ 2245 w 3900"/>
              <a:gd name="T79" fmla="*/ 2993 h 3758"/>
              <a:gd name="T80" fmla="*/ 2077 w 3900"/>
              <a:gd name="T81" fmla="*/ 3285 h 3758"/>
              <a:gd name="T82" fmla="*/ 1950 w 3900"/>
              <a:gd name="T83" fmla="*/ 3376 h 3758"/>
              <a:gd name="T84" fmla="*/ 1823 w 3900"/>
              <a:gd name="T85" fmla="*/ 3285 h 3758"/>
              <a:gd name="T86" fmla="*/ 1655 w 3900"/>
              <a:gd name="T87" fmla="*/ 2993 h 3758"/>
              <a:gd name="T88" fmla="*/ 1595 w 3900"/>
              <a:gd name="T89" fmla="*/ 3021 h 3758"/>
              <a:gd name="T90" fmla="*/ 1782 w 3900"/>
              <a:gd name="T91" fmla="*/ 2773 h 3758"/>
              <a:gd name="T92" fmla="*/ 2118 w 3900"/>
              <a:gd name="T93" fmla="*/ 2773 h 3758"/>
              <a:gd name="T94" fmla="*/ 2305 w 3900"/>
              <a:gd name="T95" fmla="*/ 3021 h 3758"/>
              <a:gd name="T96" fmla="*/ 2455 w 3900"/>
              <a:gd name="T97" fmla="*/ 3021 h 3758"/>
              <a:gd name="T98" fmla="*/ 2869 w 3900"/>
              <a:gd name="T99" fmla="*/ 2584 h 3758"/>
              <a:gd name="T100" fmla="*/ 2871 w 3900"/>
              <a:gd name="T101" fmla="*/ 2584 h 3758"/>
              <a:gd name="T102" fmla="*/ 2728 w 3900"/>
              <a:gd name="T103" fmla="*/ 3021 h 3758"/>
              <a:gd name="T104" fmla="*/ 2203 w 3900"/>
              <a:gd name="T105" fmla="*/ 3458 h 3758"/>
              <a:gd name="T106" fmla="*/ 3168 w 3900"/>
              <a:gd name="T107" fmla="*/ 3055 h 3758"/>
              <a:gd name="T108" fmla="*/ 2880 w 3900"/>
              <a:gd name="T109" fmla="*/ 3050 h 3758"/>
              <a:gd name="T110" fmla="*/ 3082 w 3900"/>
              <a:gd name="T111" fmla="*/ 2700 h 3758"/>
              <a:gd name="T112" fmla="*/ 3233 w 3900"/>
              <a:gd name="T113" fmla="*/ 2942 h 3758"/>
              <a:gd name="T114" fmla="*/ 3385 w 3900"/>
              <a:gd name="T115" fmla="*/ 2700 h 3758"/>
              <a:gd name="T116" fmla="*/ 3587 w 3900"/>
              <a:gd name="T117" fmla="*/ 3050 h 3758"/>
              <a:gd name="T118" fmla="*/ 3299 w 3900"/>
              <a:gd name="T119" fmla="*/ 3055 h 3758"/>
              <a:gd name="T120" fmla="*/ 3444 w 3900"/>
              <a:gd name="T121" fmla="*/ 3307 h 3758"/>
              <a:gd name="T122" fmla="*/ 3023 w 3900"/>
              <a:gd name="T123" fmla="*/ 3307 h 3758"/>
              <a:gd name="T124" fmla="*/ 3168 w 3900"/>
              <a:gd name="T125" fmla="*/ 3055 h 3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00" h="3758">
                <a:moveTo>
                  <a:pt x="3163" y="2284"/>
                </a:moveTo>
                <a:lnTo>
                  <a:pt x="2891" y="2284"/>
                </a:lnTo>
                <a:lnTo>
                  <a:pt x="1511" y="1888"/>
                </a:lnTo>
                <a:lnTo>
                  <a:pt x="2732" y="1702"/>
                </a:lnTo>
                <a:cubicBezTo>
                  <a:pt x="2765" y="1725"/>
                  <a:pt x="2806" y="1739"/>
                  <a:pt x="2850" y="1739"/>
                </a:cubicBezTo>
                <a:cubicBezTo>
                  <a:pt x="2965" y="1739"/>
                  <a:pt x="3059" y="1645"/>
                  <a:pt x="3059" y="1530"/>
                </a:cubicBezTo>
                <a:cubicBezTo>
                  <a:pt x="3059" y="1415"/>
                  <a:pt x="2965" y="1321"/>
                  <a:pt x="2850" y="1321"/>
                </a:cubicBezTo>
                <a:cubicBezTo>
                  <a:pt x="2840" y="1321"/>
                  <a:pt x="2831" y="1322"/>
                  <a:pt x="2822" y="1323"/>
                </a:cubicBezTo>
                <a:lnTo>
                  <a:pt x="2361" y="1042"/>
                </a:lnTo>
                <a:cubicBezTo>
                  <a:pt x="2387" y="1045"/>
                  <a:pt x="2413" y="1049"/>
                  <a:pt x="2439" y="1052"/>
                </a:cubicBezTo>
                <a:cubicBezTo>
                  <a:pt x="2675" y="1107"/>
                  <a:pt x="2897" y="962"/>
                  <a:pt x="2890" y="709"/>
                </a:cubicBezTo>
                <a:lnTo>
                  <a:pt x="2890" y="399"/>
                </a:lnTo>
                <a:cubicBezTo>
                  <a:pt x="2897" y="145"/>
                  <a:pt x="2675" y="0"/>
                  <a:pt x="2439" y="55"/>
                </a:cubicBezTo>
                <a:cubicBezTo>
                  <a:pt x="2031" y="114"/>
                  <a:pt x="1650" y="114"/>
                  <a:pt x="1242" y="55"/>
                </a:cubicBezTo>
                <a:cubicBezTo>
                  <a:pt x="1007" y="0"/>
                  <a:pt x="785" y="145"/>
                  <a:pt x="791" y="399"/>
                </a:cubicBezTo>
                <a:lnTo>
                  <a:pt x="791" y="709"/>
                </a:lnTo>
                <a:cubicBezTo>
                  <a:pt x="785" y="963"/>
                  <a:pt x="1007" y="1107"/>
                  <a:pt x="1242" y="1052"/>
                </a:cubicBezTo>
                <a:cubicBezTo>
                  <a:pt x="1411" y="1028"/>
                  <a:pt x="1576" y="1014"/>
                  <a:pt x="1739" y="1009"/>
                </a:cubicBezTo>
                <a:cubicBezTo>
                  <a:pt x="1746" y="1016"/>
                  <a:pt x="1754" y="1022"/>
                  <a:pt x="1762" y="1027"/>
                </a:cubicBezTo>
                <a:lnTo>
                  <a:pt x="2442" y="1443"/>
                </a:lnTo>
                <a:lnTo>
                  <a:pt x="915" y="1676"/>
                </a:lnTo>
                <a:cubicBezTo>
                  <a:pt x="881" y="1651"/>
                  <a:pt x="839" y="1636"/>
                  <a:pt x="793" y="1636"/>
                </a:cubicBezTo>
                <a:cubicBezTo>
                  <a:pt x="678" y="1636"/>
                  <a:pt x="584" y="1730"/>
                  <a:pt x="584" y="1845"/>
                </a:cubicBezTo>
                <a:cubicBezTo>
                  <a:pt x="584" y="1960"/>
                  <a:pt x="678" y="2054"/>
                  <a:pt x="793" y="2054"/>
                </a:cubicBezTo>
                <a:cubicBezTo>
                  <a:pt x="831" y="2054"/>
                  <a:pt x="867" y="2043"/>
                  <a:pt x="898" y="2025"/>
                </a:cubicBezTo>
                <a:lnTo>
                  <a:pt x="1803" y="2284"/>
                </a:lnTo>
                <a:lnTo>
                  <a:pt x="737" y="2284"/>
                </a:lnTo>
                <a:cubicBezTo>
                  <a:pt x="331" y="2284"/>
                  <a:pt x="0" y="2615"/>
                  <a:pt x="0" y="3021"/>
                </a:cubicBezTo>
                <a:cubicBezTo>
                  <a:pt x="0" y="3428"/>
                  <a:pt x="331" y="3758"/>
                  <a:pt x="737" y="3758"/>
                </a:cubicBezTo>
                <a:lnTo>
                  <a:pt x="3163" y="3758"/>
                </a:lnTo>
                <a:cubicBezTo>
                  <a:pt x="3569" y="3758"/>
                  <a:pt x="3900" y="3428"/>
                  <a:pt x="3900" y="3021"/>
                </a:cubicBezTo>
                <a:cubicBezTo>
                  <a:pt x="3900" y="2615"/>
                  <a:pt x="3569" y="2284"/>
                  <a:pt x="3163" y="2284"/>
                </a:cubicBezTo>
                <a:close/>
                <a:moveTo>
                  <a:pt x="2261" y="290"/>
                </a:moveTo>
                <a:cubicBezTo>
                  <a:pt x="2407" y="290"/>
                  <a:pt x="2525" y="408"/>
                  <a:pt x="2525" y="554"/>
                </a:cubicBezTo>
                <a:cubicBezTo>
                  <a:pt x="2525" y="699"/>
                  <a:pt x="2407" y="817"/>
                  <a:pt x="2261" y="817"/>
                </a:cubicBezTo>
                <a:cubicBezTo>
                  <a:pt x="2116" y="817"/>
                  <a:pt x="1998" y="699"/>
                  <a:pt x="1998" y="554"/>
                </a:cubicBezTo>
                <a:cubicBezTo>
                  <a:pt x="1998" y="408"/>
                  <a:pt x="2116" y="290"/>
                  <a:pt x="2261" y="290"/>
                </a:cubicBezTo>
                <a:close/>
                <a:moveTo>
                  <a:pt x="1420" y="817"/>
                </a:moveTo>
                <a:cubicBezTo>
                  <a:pt x="1274" y="817"/>
                  <a:pt x="1157" y="699"/>
                  <a:pt x="1157" y="554"/>
                </a:cubicBezTo>
                <a:cubicBezTo>
                  <a:pt x="1157" y="408"/>
                  <a:pt x="1274" y="290"/>
                  <a:pt x="1420" y="290"/>
                </a:cubicBezTo>
                <a:cubicBezTo>
                  <a:pt x="1566" y="290"/>
                  <a:pt x="1684" y="408"/>
                  <a:pt x="1684" y="554"/>
                </a:cubicBezTo>
                <a:cubicBezTo>
                  <a:pt x="1684" y="699"/>
                  <a:pt x="1566" y="817"/>
                  <a:pt x="1420" y="817"/>
                </a:cubicBezTo>
                <a:close/>
                <a:moveTo>
                  <a:pt x="2850" y="1621"/>
                </a:moveTo>
                <a:cubicBezTo>
                  <a:pt x="2800" y="1621"/>
                  <a:pt x="2759" y="1580"/>
                  <a:pt x="2759" y="1530"/>
                </a:cubicBezTo>
                <a:cubicBezTo>
                  <a:pt x="2759" y="1480"/>
                  <a:pt x="2800" y="1439"/>
                  <a:pt x="2850" y="1439"/>
                </a:cubicBezTo>
                <a:cubicBezTo>
                  <a:pt x="2900" y="1439"/>
                  <a:pt x="2941" y="1480"/>
                  <a:pt x="2941" y="1530"/>
                </a:cubicBezTo>
                <a:cubicBezTo>
                  <a:pt x="2941" y="1580"/>
                  <a:pt x="2900" y="1621"/>
                  <a:pt x="2850" y="1621"/>
                </a:cubicBezTo>
                <a:close/>
                <a:moveTo>
                  <a:pt x="702" y="1845"/>
                </a:moveTo>
                <a:cubicBezTo>
                  <a:pt x="702" y="1795"/>
                  <a:pt x="743" y="1754"/>
                  <a:pt x="793" y="1754"/>
                </a:cubicBezTo>
                <a:cubicBezTo>
                  <a:pt x="843" y="1754"/>
                  <a:pt x="884" y="1795"/>
                  <a:pt x="884" y="1845"/>
                </a:cubicBezTo>
                <a:cubicBezTo>
                  <a:pt x="884" y="1895"/>
                  <a:pt x="843" y="1936"/>
                  <a:pt x="793" y="1936"/>
                </a:cubicBezTo>
                <a:cubicBezTo>
                  <a:pt x="743" y="1936"/>
                  <a:pt x="702" y="1895"/>
                  <a:pt x="702" y="1845"/>
                </a:cubicBezTo>
                <a:close/>
                <a:moveTo>
                  <a:pt x="1020" y="3050"/>
                </a:moveTo>
                <a:cubicBezTo>
                  <a:pt x="1006" y="3027"/>
                  <a:pt x="987" y="3008"/>
                  <a:pt x="962" y="2993"/>
                </a:cubicBezTo>
                <a:cubicBezTo>
                  <a:pt x="881" y="2947"/>
                  <a:pt x="779" y="2975"/>
                  <a:pt x="732" y="3055"/>
                </a:cubicBezTo>
                <a:cubicBezTo>
                  <a:pt x="686" y="3135"/>
                  <a:pt x="713" y="3238"/>
                  <a:pt x="794" y="3285"/>
                </a:cubicBezTo>
                <a:cubicBezTo>
                  <a:pt x="820" y="3300"/>
                  <a:pt x="849" y="3307"/>
                  <a:pt x="877" y="3307"/>
                </a:cubicBezTo>
                <a:cubicBezTo>
                  <a:pt x="818" y="3351"/>
                  <a:pt x="745" y="3376"/>
                  <a:pt x="667" y="3376"/>
                </a:cubicBezTo>
                <a:cubicBezTo>
                  <a:pt x="588" y="3376"/>
                  <a:pt x="515" y="3351"/>
                  <a:pt x="456" y="3307"/>
                </a:cubicBezTo>
                <a:cubicBezTo>
                  <a:pt x="485" y="3307"/>
                  <a:pt x="513" y="3300"/>
                  <a:pt x="540" y="3285"/>
                </a:cubicBezTo>
                <a:cubicBezTo>
                  <a:pt x="620" y="3238"/>
                  <a:pt x="648" y="3135"/>
                  <a:pt x="601" y="3055"/>
                </a:cubicBezTo>
                <a:cubicBezTo>
                  <a:pt x="555" y="2975"/>
                  <a:pt x="452" y="2947"/>
                  <a:pt x="371" y="2993"/>
                </a:cubicBezTo>
                <a:cubicBezTo>
                  <a:pt x="347" y="3008"/>
                  <a:pt x="327" y="3027"/>
                  <a:pt x="313" y="3050"/>
                </a:cubicBezTo>
                <a:cubicBezTo>
                  <a:pt x="312" y="3040"/>
                  <a:pt x="312" y="3031"/>
                  <a:pt x="312" y="3021"/>
                </a:cubicBezTo>
                <a:cubicBezTo>
                  <a:pt x="312" y="2880"/>
                  <a:pt x="395" y="2757"/>
                  <a:pt x="515" y="2700"/>
                </a:cubicBezTo>
                <a:cubicBezTo>
                  <a:pt x="505" y="2722"/>
                  <a:pt x="498" y="2747"/>
                  <a:pt x="498" y="2773"/>
                </a:cubicBezTo>
                <a:cubicBezTo>
                  <a:pt x="498" y="2866"/>
                  <a:pt x="574" y="2942"/>
                  <a:pt x="667" y="2942"/>
                </a:cubicBezTo>
                <a:cubicBezTo>
                  <a:pt x="760" y="2942"/>
                  <a:pt x="835" y="2866"/>
                  <a:pt x="835" y="2773"/>
                </a:cubicBezTo>
                <a:cubicBezTo>
                  <a:pt x="835" y="2747"/>
                  <a:pt x="829" y="2722"/>
                  <a:pt x="818" y="2700"/>
                </a:cubicBezTo>
                <a:cubicBezTo>
                  <a:pt x="938" y="2757"/>
                  <a:pt x="1022" y="2880"/>
                  <a:pt x="1022" y="3021"/>
                </a:cubicBezTo>
                <a:cubicBezTo>
                  <a:pt x="1022" y="3031"/>
                  <a:pt x="1021" y="3040"/>
                  <a:pt x="1020" y="3050"/>
                </a:cubicBezTo>
                <a:close/>
                <a:moveTo>
                  <a:pt x="1172" y="3021"/>
                </a:moveTo>
                <a:cubicBezTo>
                  <a:pt x="1172" y="2835"/>
                  <a:pt x="1070" y="2672"/>
                  <a:pt x="919" y="2584"/>
                </a:cubicBezTo>
                <a:lnTo>
                  <a:pt x="1697" y="2584"/>
                </a:lnTo>
                <a:cubicBezTo>
                  <a:pt x="1547" y="2672"/>
                  <a:pt x="1445" y="2835"/>
                  <a:pt x="1445" y="3021"/>
                </a:cubicBezTo>
                <a:cubicBezTo>
                  <a:pt x="1445" y="3208"/>
                  <a:pt x="1547" y="3371"/>
                  <a:pt x="1697" y="3458"/>
                </a:cubicBezTo>
                <a:lnTo>
                  <a:pt x="919" y="3458"/>
                </a:lnTo>
                <a:cubicBezTo>
                  <a:pt x="1070" y="3371"/>
                  <a:pt x="1172" y="3208"/>
                  <a:pt x="1172" y="3021"/>
                </a:cubicBezTo>
                <a:close/>
                <a:moveTo>
                  <a:pt x="2304" y="3050"/>
                </a:moveTo>
                <a:cubicBezTo>
                  <a:pt x="2290" y="3027"/>
                  <a:pt x="2270" y="3008"/>
                  <a:pt x="2245" y="2993"/>
                </a:cubicBezTo>
                <a:cubicBezTo>
                  <a:pt x="2165" y="2947"/>
                  <a:pt x="2062" y="2975"/>
                  <a:pt x="2016" y="3055"/>
                </a:cubicBezTo>
                <a:cubicBezTo>
                  <a:pt x="1969" y="3135"/>
                  <a:pt x="1997" y="3238"/>
                  <a:pt x="2077" y="3285"/>
                </a:cubicBezTo>
                <a:cubicBezTo>
                  <a:pt x="2103" y="3300"/>
                  <a:pt x="2132" y="3307"/>
                  <a:pt x="2160" y="3307"/>
                </a:cubicBezTo>
                <a:cubicBezTo>
                  <a:pt x="2101" y="3351"/>
                  <a:pt x="2029" y="3376"/>
                  <a:pt x="1950" y="3376"/>
                </a:cubicBezTo>
                <a:cubicBezTo>
                  <a:pt x="1871" y="3376"/>
                  <a:pt x="1799" y="3351"/>
                  <a:pt x="1740" y="3307"/>
                </a:cubicBezTo>
                <a:cubicBezTo>
                  <a:pt x="1768" y="3307"/>
                  <a:pt x="1797" y="3300"/>
                  <a:pt x="1823" y="3285"/>
                </a:cubicBezTo>
                <a:cubicBezTo>
                  <a:pt x="1903" y="3238"/>
                  <a:pt x="1931" y="3135"/>
                  <a:pt x="1884" y="3055"/>
                </a:cubicBezTo>
                <a:cubicBezTo>
                  <a:pt x="1838" y="2975"/>
                  <a:pt x="1735" y="2947"/>
                  <a:pt x="1655" y="2993"/>
                </a:cubicBezTo>
                <a:cubicBezTo>
                  <a:pt x="1630" y="3008"/>
                  <a:pt x="1610" y="3027"/>
                  <a:pt x="1596" y="3050"/>
                </a:cubicBezTo>
                <a:cubicBezTo>
                  <a:pt x="1596" y="3040"/>
                  <a:pt x="1595" y="3031"/>
                  <a:pt x="1595" y="3021"/>
                </a:cubicBezTo>
                <a:cubicBezTo>
                  <a:pt x="1595" y="2880"/>
                  <a:pt x="1678" y="2757"/>
                  <a:pt x="1799" y="2700"/>
                </a:cubicBezTo>
                <a:cubicBezTo>
                  <a:pt x="1788" y="2722"/>
                  <a:pt x="1782" y="2747"/>
                  <a:pt x="1782" y="2773"/>
                </a:cubicBezTo>
                <a:cubicBezTo>
                  <a:pt x="1782" y="2866"/>
                  <a:pt x="1857" y="2942"/>
                  <a:pt x="1950" y="2942"/>
                </a:cubicBezTo>
                <a:cubicBezTo>
                  <a:pt x="2043" y="2942"/>
                  <a:pt x="2118" y="2866"/>
                  <a:pt x="2118" y="2773"/>
                </a:cubicBezTo>
                <a:cubicBezTo>
                  <a:pt x="2118" y="2747"/>
                  <a:pt x="2112" y="2722"/>
                  <a:pt x="2101" y="2700"/>
                </a:cubicBezTo>
                <a:cubicBezTo>
                  <a:pt x="2222" y="2757"/>
                  <a:pt x="2305" y="2880"/>
                  <a:pt x="2305" y="3021"/>
                </a:cubicBezTo>
                <a:cubicBezTo>
                  <a:pt x="2305" y="3031"/>
                  <a:pt x="2305" y="3040"/>
                  <a:pt x="2304" y="3050"/>
                </a:cubicBezTo>
                <a:close/>
                <a:moveTo>
                  <a:pt x="2455" y="3021"/>
                </a:moveTo>
                <a:cubicBezTo>
                  <a:pt x="2455" y="2835"/>
                  <a:pt x="2353" y="2672"/>
                  <a:pt x="2203" y="2584"/>
                </a:cubicBezTo>
                <a:lnTo>
                  <a:pt x="2869" y="2584"/>
                </a:lnTo>
                <a:cubicBezTo>
                  <a:pt x="2869" y="2584"/>
                  <a:pt x="2870" y="2584"/>
                  <a:pt x="2870" y="2584"/>
                </a:cubicBezTo>
                <a:cubicBezTo>
                  <a:pt x="2870" y="2584"/>
                  <a:pt x="2871" y="2584"/>
                  <a:pt x="2871" y="2584"/>
                </a:cubicBezTo>
                <a:lnTo>
                  <a:pt x="2981" y="2584"/>
                </a:lnTo>
                <a:cubicBezTo>
                  <a:pt x="2830" y="2672"/>
                  <a:pt x="2728" y="2835"/>
                  <a:pt x="2728" y="3021"/>
                </a:cubicBezTo>
                <a:cubicBezTo>
                  <a:pt x="2728" y="3208"/>
                  <a:pt x="2830" y="3371"/>
                  <a:pt x="2981" y="3458"/>
                </a:cubicBezTo>
                <a:lnTo>
                  <a:pt x="2203" y="3458"/>
                </a:lnTo>
                <a:cubicBezTo>
                  <a:pt x="2353" y="3371"/>
                  <a:pt x="2455" y="3208"/>
                  <a:pt x="2455" y="3021"/>
                </a:cubicBezTo>
                <a:close/>
                <a:moveTo>
                  <a:pt x="3168" y="3055"/>
                </a:moveTo>
                <a:cubicBezTo>
                  <a:pt x="3121" y="2975"/>
                  <a:pt x="3019" y="2947"/>
                  <a:pt x="2938" y="2993"/>
                </a:cubicBezTo>
                <a:cubicBezTo>
                  <a:pt x="2913" y="3008"/>
                  <a:pt x="2894" y="3027"/>
                  <a:pt x="2880" y="3050"/>
                </a:cubicBezTo>
                <a:cubicBezTo>
                  <a:pt x="2879" y="3040"/>
                  <a:pt x="2878" y="3031"/>
                  <a:pt x="2878" y="3021"/>
                </a:cubicBezTo>
                <a:cubicBezTo>
                  <a:pt x="2878" y="2880"/>
                  <a:pt x="2962" y="2757"/>
                  <a:pt x="3082" y="2700"/>
                </a:cubicBezTo>
                <a:cubicBezTo>
                  <a:pt x="3071" y="2722"/>
                  <a:pt x="3065" y="2747"/>
                  <a:pt x="3065" y="2773"/>
                </a:cubicBezTo>
                <a:cubicBezTo>
                  <a:pt x="3065" y="2866"/>
                  <a:pt x="3140" y="2942"/>
                  <a:pt x="3233" y="2942"/>
                </a:cubicBezTo>
                <a:cubicBezTo>
                  <a:pt x="3326" y="2942"/>
                  <a:pt x="3402" y="2866"/>
                  <a:pt x="3402" y="2773"/>
                </a:cubicBezTo>
                <a:cubicBezTo>
                  <a:pt x="3402" y="2747"/>
                  <a:pt x="3395" y="2722"/>
                  <a:pt x="3385" y="2700"/>
                </a:cubicBezTo>
                <a:cubicBezTo>
                  <a:pt x="3505" y="2757"/>
                  <a:pt x="3588" y="2880"/>
                  <a:pt x="3588" y="3021"/>
                </a:cubicBezTo>
                <a:cubicBezTo>
                  <a:pt x="3588" y="3031"/>
                  <a:pt x="3588" y="3040"/>
                  <a:pt x="3587" y="3050"/>
                </a:cubicBezTo>
                <a:cubicBezTo>
                  <a:pt x="3573" y="3027"/>
                  <a:pt x="3553" y="3008"/>
                  <a:pt x="3529" y="2993"/>
                </a:cubicBezTo>
                <a:cubicBezTo>
                  <a:pt x="3448" y="2947"/>
                  <a:pt x="3345" y="2975"/>
                  <a:pt x="3299" y="3055"/>
                </a:cubicBezTo>
                <a:cubicBezTo>
                  <a:pt x="3252" y="3135"/>
                  <a:pt x="3280" y="3238"/>
                  <a:pt x="3360" y="3285"/>
                </a:cubicBezTo>
                <a:cubicBezTo>
                  <a:pt x="3387" y="3300"/>
                  <a:pt x="3415" y="3307"/>
                  <a:pt x="3444" y="3307"/>
                </a:cubicBezTo>
                <a:cubicBezTo>
                  <a:pt x="3385" y="3351"/>
                  <a:pt x="3312" y="3376"/>
                  <a:pt x="3233" y="3376"/>
                </a:cubicBezTo>
                <a:cubicBezTo>
                  <a:pt x="3155" y="3376"/>
                  <a:pt x="3082" y="3351"/>
                  <a:pt x="3023" y="3307"/>
                </a:cubicBezTo>
                <a:cubicBezTo>
                  <a:pt x="3051" y="3307"/>
                  <a:pt x="3080" y="3300"/>
                  <a:pt x="3106" y="3285"/>
                </a:cubicBezTo>
                <a:cubicBezTo>
                  <a:pt x="3187" y="3238"/>
                  <a:pt x="3214" y="3135"/>
                  <a:pt x="3168" y="3055"/>
                </a:cubicBezTo>
                <a:close/>
              </a:path>
            </a:pathLst>
          </a:custGeom>
          <a:solidFill>
            <a:schemeClr val="bg1">
              <a:lumMod val="50000"/>
            </a:schemeClr>
          </a:solidFill>
          <a:ln>
            <a:noFill/>
          </a:ln>
        </p:spPr>
      </p:sp>
      <p:sp>
        <p:nvSpPr>
          <p:cNvPr id="31" name="tree_116724"/>
          <p:cNvSpPr>
            <a:spLocks noChangeAspect="1"/>
          </p:cNvSpPr>
          <p:nvPr/>
        </p:nvSpPr>
        <p:spPr bwMode="auto">
          <a:xfrm>
            <a:off x="10401651" y="3760228"/>
            <a:ext cx="729214" cy="72809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581422" h="580531">
                <a:moveTo>
                  <a:pt x="552352" y="280416"/>
                </a:moveTo>
                <a:lnTo>
                  <a:pt x="562842" y="280416"/>
                </a:lnTo>
                <a:cubicBezTo>
                  <a:pt x="562664" y="285215"/>
                  <a:pt x="562131" y="291169"/>
                  <a:pt x="561153" y="298367"/>
                </a:cubicBezTo>
                <a:cubicBezTo>
                  <a:pt x="566131" y="295878"/>
                  <a:pt x="571732" y="293568"/>
                  <a:pt x="578133" y="291435"/>
                </a:cubicBezTo>
                <a:lnTo>
                  <a:pt x="581422" y="301743"/>
                </a:lnTo>
                <a:cubicBezTo>
                  <a:pt x="575288" y="303698"/>
                  <a:pt x="569332" y="305031"/>
                  <a:pt x="563553" y="305742"/>
                </a:cubicBezTo>
                <a:cubicBezTo>
                  <a:pt x="566487" y="308231"/>
                  <a:pt x="570665" y="312852"/>
                  <a:pt x="575821" y="319516"/>
                </a:cubicBezTo>
                <a:lnTo>
                  <a:pt x="567198" y="325648"/>
                </a:lnTo>
                <a:cubicBezTo>
                  <a:pt x="564442" y="321827"/>
                  <a:pt x="561153" y="316673"/>
                  <a:pt x="557330" y="310097"/>
                </a:cubicBezTo>
                <a:cubicBezTo>
                  <a:pt x="553774" y="316850"/>
                  <a:pt x="550752" y="322093"/>
                  <a:pt x="547996" y="325648"/>
                </a:cubicBezTo>
                <a:lnTo>
                  <a:pt x="539551" y="319516"/>
                </a:lnTo>
                <a:cubicBezTo>
                  <a:pt x="545062" y="312496"/>
                  <a:pt x="549063" y="307964"/>
                  <a:pt x="551463" y="305742"/>
                </a:cubicBezTo>
                <a:cubicBezTo>
                  <a:pt x="545240" y="304587"/>
                  <a:pt x="539462" y="303254"/>
                  <a:pt x="533861" y="301743"/>
                </a:cubicBezTo>
                <a:lnTo>
                  <a:pt x="537239" y="291435"/>
                </a:lnTo>
                <a:cubicBezTo>
                  <a:pt x="544796" y="294101"/>
                  <a:pt x="550396" y="296412"/>
                  <a:pt x="553774" y="298367"/>
                </a:cubicBezTo>
                <a:cubicBezTo>
                  <a:pt x="552885" y="289658"/>
                  <a:pt x="552352" y="283704"/>
                  <a:pt x="552352" y="280416"/>
                </a:cubicBezTo>
                <a:close/>
                <a:moveTo>
                  <a:pt x="475630" y="151352"/>
                </a:moveTo>
                <a:lnTo>
                  <a:pt x="492187" y="151352"/>
                </a:lnTo>
                <a:cubicBezTo>
                  <a:pt x="492009" y="158994"/>
                  <a:pt x="491119" y="168590"/>
                  <a:pt x="489605" y="180142"/>
                </a:cubicBezTo>
                <a:cubicBezTo>
                  <a:pt x="497438" y="176054"/>
                  <a:pt x="506429" y="172411"/>
                  <a:pt x="516665" y="168946"/>
                </a:cubicBezTo>
                <a:lnTo>
                  <a:pt x="522006" y="185473"/>
                </a:lnTo>
                <a:cubicBezTo>
                  <a:pt x="512304" y="188761"/>
                  <a:pt x="502779" y="190894"/>
                  <a:pt x="493433" y="191960"/>
                </a:cubicBezTo>
                <a:cubicBezTo>
                  <a:pt x="498062" y="196136"/>
                  <a:pt x="504559" y="203334"/>
                  <a:pt x="513105" y="213908"/>
                </a:cubicBezTo>
                <a:lnTo>
                  <a:pt x="499308" y="223682"/>
                </a:lnTo>
                <a:cubicBezTo>
                  <a:pt x="494857" y="217640"/>
                  <a:pt x="489605" y="209376"/>
                  <a:pt x="483552" y="198802"/>
                </a:cubicBezTo>
                <a:cubicBezTo>
                  <a:pt x="477856" y="209731"/>
                  <a:pt x="472871" y="217995"/>
                  <a:pt x="468598" y="223682"/>
                </a:cubicBezTo>
                <a:lnTo>
                  <a:pt x="455068" y="213908"/>
                </a:lnTo>
                <a:cubicBezTo>
                  <a:pt x="463970" y="202889"/>
                  <a:pt x="470379" y="195514"/>
                  <a:pt x="474206" y="191960"/>
                </a:cubicBezTo>
                <a:cubicBezTo>
                  <a:pt x="464326" y="189916"/>
                  <a:pt x="454979" y="187784"/>
                  <a:pt x="446078" y="185473"/>
                </a:cubicBezTo>
                <a:lnTo>
                  <a:pt x="451241" y="168946"/>
                </a:lnTo>
                <a:cubicBezTo>
                  <a:pt x="463525" y="173389"/>
                  <a:pt x="472426" y="177032"/>
                  <a:pt x="477856" y="180231"/>
                </a:cubicBezTo>
                <a:cubicBezTo>
                  <a:pt x="476431" y="166280"/>
                  <a:pt x="475719" y="156506"/>
                  <a:pt x="475630" y="151352"/>
                </a:cubicBezTo>
                <a:close/>
                <a:moveTo>
                  <a:pt x="240121" y="119369"/>
                </a:moveTo>
                <a:lnTo>
                  <a:pt x="89099" y="298715"/>
                </a:lnTo>
                <a:lnTo>
                  <a:pt x="163765" y="298715"/>
                </a:lnTo>
                <a:cubicBezTo>
                  <a:pt x="186369" y="298715"/>
                  <a:pt x="193845" y="326354"/>
                  <a:pt x="182097" y="339596"/>
                </a:cubicBezTo>
                <a:lnTo>
                  <a:pt x="89099" y="450065"/>
                </a:lnTo>
                <a:lnTo>
                  <a:pt x="391232" y="450065"/>
                </a:lnTo>
                <a:lnTo>
                  <a:pt x="298145" y="339596"/>
                </a:lnTo>
                <a:cubicBezTo>
                  <a:pt x="285508" y="323955"/>
                  <a:pt x="290669" y="298715"/>
                  <a:pt x="316567" y="298715"/>
                </a:cubicBezTo>
                <a:lnTo>
                  <a:pt x="391232" y="298715"/>
                </a:lnTo>
                <a:close/>
                <a:moveTo>
                  <a:pt x="114462" y="65423"/>
                </a:moveTo>
                <a:cubicBezTo>
                  <a:pt x="114373" y="65512"/>
                  <a:pt x="114106" y="65512"/>
                  <a:pt x="114017" y="65690"/>
                </a:cubicBezTo>
                <a:cubicBezTo>
                  <a:pt x="84204" y="82487"/>
                  <a:pt x="62757" y="110126"/>
                  <a:pt x="53591" y="143276"/>
                </a:cubicBezTo>
                <a:cubicBezTo>
                  <a:pt x="44602" y="176070"/>
                  <a:pt x="48785" y="210553"/>
                  <a:pt x="65249" y="240325"/>
                </a:cubicBezTo>
                <a:cubicBezTo>
                  <a:pt x="66406" y="242458"/>
                  <a:pt x="67741" y="244591"/>
                  <a:pt x="69076" y="246724"/>
                </a:cubicBezTo>
                <a:lnTo>
                  <a:pt x="120425" y="185668"/>
                </a:lnTo>
                <a:cubicBezTo>
                  <a:pt x="104673" y="147186"/>
                  <a:pt x="102715" y="104616"/>
                  <a:pt x="114462" y="65423"/>
                </a:cubicBezTo>
                <a:close/>
                <a:moveTo>
                  <a:pt x="516582" y="58770"/>
                </a:moveTo>
                <a:lnTo>
                  <a:pt x="526988" y="58770"/>
                </a:lnTo>
                <a:cubicBezTo>
                  <a:pt x="526899" y="63656"/>
                  <a:pt x="526276" y="69607"/>
                  <a:pt x="525298" y="76802"/>
                </a:cubicBezTo>
                <a:cubicBezTo>
                  <a:pt x="530278" y="74315"/>
                  <a:pt x="535881" y="71917"/>
                  <a:pt x="542284" y="69785"/>
                </a:cubicBezTo>
                <a:lnTo>
                  <a:pt x="545575" y="80089"/>
                </a:lnTo>
                <a:cubicBezTo>
                  <a:pt x="539439" y="82132"/>
                  <a:pt x="533480" y="83465"/>
                  <a:pt x="527699" y="84175"/>
                </a:cubicBezTo>
                <a:cubicBezTo>
                  <a:pt x="530634" y="86751"/>
                  <a:pt x="534814" y="91282"/>
                  <a:pt x="540061" y="97855"/>
                </a:cubicBezTo>
                <a:lnTo>
                  <a:pt x="531345" y="104073"/>
                </a:lnTo>
                <a:cubicBezTo>
                  <a:pt x="528677" y="100253"/>
                  <a:pt x="525298" y="95012"/>
                  <a:pt x="521563" y="88528"/>
                </a:cubicBezTo>
                <a:cubicBezTo>
                  <a:pt x="518005" y="95279"/>
                  <a:pt x="514893" y="100520"/>
                  <a:pt x="512136" y="104073"/>
                </a:cubicBezTo>
                <a:lnTo>
                  <a:pt x="503776" y="97855"/>
                </a:lnTo>
                <a:cubicBezTo>
                  <a:pt x="509201" y="90926"/>
                  <a:pt x="513203" y="86396"/>
                  <a:pt x="515604" y="84175"/>
                </a:cubicBezTo>
                <a:cubicBezTo>
                  <a:pt x="509468" y="82932"/>
                  <a:pt x="503598" y="81688"/>
                  <a:pt x="498084" y="80089"/>
                </a:cubicBezTo>
                <a:lnTo>
                  <a:pt x="501375" y="69785"/>
                </a:lnTo>
                <a:cubicBezTo>
                  <a:pt x="508934" y="72539"/>
                  <a:pt x="514537" y="74759"/>
                  <a:pt x="518005" y="76802"/>
                </a:cubicBezTo>
                <a:cubicBezTo>
                  <a:pt x="517027" y="68008"/>
                  <a:pt x="516582" y="62146"/>
                  <a:pt x="516582" y="58770"/>
                </a:cubicBezTo>
                <a:close/>
                <a:moveTo>
                  <a:pt x="380782" y="45857"/>
                </a:moveTo>
                <a:lnTo>
                  <a:pt x="399473" y="45857"/>
                </a:lnTo>
                <a:cubicBezTo>
                  <a:pt x="399206" y="54390"/>
                  <a:pt x="398138" y="65056"/>
                  <a:pt x="396447" y="77945"/>
                </a:cubicBezTo>
                <a:cubicBezTo>
                  <a:pt x="405258" y="73500"/>
                  <a:pt x="415315" y="69323"/>
                  <a:pt x="426708" y="65501"/>
                </a:cubicBezTo>
                <a:lnTo>
                  <a:pt x="432671" y="83900"/>
                </a:lnTo>
                <a:cubicBezTo>
                  <a:pt x="421902" y="87455"/>
                  <a:pt x="411221" y="89944"/>
                  <a:pt x="400719" y="91100"/>
                </a:cubicBezTo>
                <a:cubicBezTo>
                  <a:pt x="405970" y="95722"/>
                  <a:pt x="413357" y="103899"/>
                  <a:pt x="422792" y="115632"/>
                </a:cubicBezTo>
                <a:lnTo>
                  <a:pt x="407394" y="126654"/>
                </a:lnTo>
                <a:cubicBezTo>
                  <a:pt x="402410" y="119899"/>
                  <a:pt x="396625" y="110566"/>
                  <a:pt x="389860" y="98833"/>
                </a:cubicBezTo>
                <a:cubicBezTo>
                  <a:pt x="383452" y="111010"/>
                  <a:pt x="377845" y="120254"/>
                  <a:pt x="373128" y="126654"/>
                </a:cubicBezTo>
                <a:lnTo>
                  <a:pt x="357908" y="115632"/>
                </a:lnTo>
                <a:cubicBezTo>
                  <a:pt x="367877" y="103188"/>
                  <a:pt x="374997" y="95189"/>
                  <a:pt x="379269" y="91100"/>
                </a:cubicBezTo>
                <a:cubicBezTo>
                  <a:pt x="368233" y="88967"/>
                  <a:pt x="357819" y="86655"/>
                  <a:pt x="347851" y="83900"/>
                </a:cubicBezTo>
                <a:lnTo>
                  <a:pt x="353725" y="65501"/>
                </a:lnTo>
                <a:cubicBezTo>
                  <a:pt x="367432" y="70389"/>
                  <a:pt x="377222" y="74567"/>
                  <a:pt x="383452" y="78122"/>
                </a:cubicBezTo>
                <a:cubicBezTo>
                  <a:pt x="381761" y="62479"/>
                  <a:pt x="380960" y="51812"/>
                  <a:pt x="380782" y="45857"/>
                </a:cubicBezTo>
                <a:close/>
                <a:moveTo>
                  <a:pt x="159582" y="102"/>
                </a:moveTo>
                <a:cubicBezTo>
                  <a:pt x="169104" y="-787"/>
                  <a:pt x="178538" y="4190"/>
                  <a:pt x="183343" y="12811"/>
                </a:cubicBezTo>
                <a:cubicBezTo>
                  <a:pt x="188060" y="21431"/>
                  <a:pt x="187348" y="32096"/>
                  <a:pt x="181385" y="40095"/>
                </a:cubicBezTo>
                <a:cubicBezTo>
                  <a:pt x="159582" y="69334"/>
                  <a:pt x="151662" y="106038"/>
                  <a:pt x="158158" y="140876"/>
                </a:cubicBezTo>
                <a:lnTo>
                  <a:pt x="221788" y="65334"/>
                </a:lnTo>
                <a:cubicBezTo>
                  <a:pt x="233002" y="51115"/>
                  <a:pt x="247775" y="52270"/>
                  <a:pt x="258543" y="65334"/>
                </a:cubicBezTo>
                <a:lnTo>
                  <a:pt x="462427" y="307424"/>
                </a:lnTo>
                <a:cubicBezTo>
                  <a:pt x="475242" y="323155"/>
                  <a:pt x="462872" y="348306"/>
                  <a:pt x="444005" y="348306"/>
                </a:cubicBezTo>
                <a:lnTo>
                  <a:pt x="369340" y="348306"/>
                </a:lnTo>
                <a:lnTo>
                  <a:pt x="460469" y="456553"/>
                </a:lnTo>
                <a:cubicBezTo>
                  <a:pt x="476844" y="474150"/>
                  <a:pt x="468212" y="499568"/>
                  <a:pt x="444272" y="499568"/>
                </a:cubicBezTo>
                <a:lnTo>
                  <a:pt x="444005" y="499568"/>
                </a:lnTo>
                <a:lnTo>
                  <a:pt x="264327" y="499568"/>
                </a:lnTo>
                <a:lnTo>
                  <a:pt x="264327" y="555735"/>
                </a:lnTo>
                <a:cubicBezTo>
                  <a:pt x="264327" y="569511"/>
                  <a:pt x="253559" y="580531"/>
                  <a:pt x="240121" y="580531"/>
                </a:cubicBezTo>
                <a:cubicBezTo>
                  <a:pt x="226772" y="580531"/>
                  <a:pt x="215915" y="569422"/>
                  <a:pt x="215915" y="555735"/>
                </a:cubicBezTo>
                <a:lnTo>
                  <a:pt x="215915" y="499568"/>
                </a:lnTo>
                <a:lnTo>
                  <a:pt x="36326" y="499568"/>
                </a:lnTo>
                <a:cubicBezTo>
                  <a:pt x="13366" y="499568"/>
                  <a:pt x="5445" y="472373"/>
                  <a:pt x="17904" y="458686"/>
                </a:cubicBezTo>
                <a:lnTo>
                  <a:pt x="110903" y="348306"/>
                </a:lnTo>
                <a:lnTo>
                  <a:pt x="36326" y="348306"/>
                </a:lnTo>
                <a:cubicBezTo>
                  <a:pt x="11942" y="348306"/>
                  <a:pt x="3576" y="322000"/>
                  <a:pt x="17904" y="307513"/>
                </a:cubicBezTo>
                <a:lnTo>
                  <a:pt x="36148" y="285828"/>
                </a:lnTo>
                <a:cubicBezTo>
                  <a:pt x="31164" y="279341"/>
                  <a:pt x="26715" y="272320"/>
                  <a:pt x="22621" y="265121"/>
                </a:cubicBezTo>
                <a:cubicBezTo>
                  <a:pt x="-339" y="223706"/>
                  <a:pt x="-6035" y="175626"/>
                  <a:pt x="6513" y="129856"/>
                </a:cubicBezTo>
                <a:cubicBezTo>
                  <a:pt x="19239" y="83820"/>
                  <a:pt x="48963" y="45516"/>
                  <a:pt x="90256" y="22053"/>
                </a:cubicBezTo>
                <a:cubicBezTo>
                  <a:pt x="111792" y="9878"/>
                  <a:pt x="135109" y="2501"/>
                  <a:pt x="159582" y="102"/>
                </a:cubicBezTo>
                <a:close/>
              </a:path>
            </a:pathLst>
          </a:custGeom>
          <a:solidFill>
            <a:schemeClr val="bg1">
              <a:lumMod val="50000"/>
            </a:schemeClr>
          </a:solidFill>
          <a:ln>
            <a:noFill/>
          </a:ln>
        </p:spPr>
      </p:sp>
      <p:cxnSp>
        <p:nvCxnSpPr>
          <p:cNvPr id="10" name="直接连接符 9"/>
          <p:cNvCxnSpPr/>
          <p:nvPr/>
        </p:nvCxnSpPr>
        <p:spPr>
          <a:xfrm>
            <a:off x="7524387" y="2407770"/>
            <a:ext cx="3720262" cy="8238"/>
          </a:xfrm>
          <a:prstGeom prst="line">
            <a:avLst/>
          </a:prstGeom>
          <a:ln w="12700">
            <a:solidFill>
              <a:srgbClr val="3C82C4"/>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7524387" y="4480086"/>
            <a:ext cx="3720262" cy="8238"/>
          </a:xfrm>
          <a:prstGeom prst="line">
            <a:avLst/>
          </a:prstGeom>
          <a:ln w="12700">
            <a:solidFill>
              <a:srgbClr val="3C82C4"/>
            </a:solidFill>
          </a:ln>
        </p:spPr>
        <p:style>
          <a:lnRef idx="1">
            <a:schemeClr val="accent1"/>
          </a:lnRef>
          <a:fillRef idx="0">
            <a:schemeClr val="accent1"/>
          </a:fillRef>
          <a:effectRef idx="0">
            <a:schemeClr val="accent1"/>
          </a:effectRef>
          <a:fontRef idx="minor">
            <a:schemeClr val="tx1"/>
          </a:fontRef>
        </p:style>
      </p:cxnSp>
      <p:sp>
        <p:nvSpPr>
          <p:cNvPr id="13" name="右大括号 12"/>
          <p:cNvSpPr/>
          <p:nvPr/>
        </p:nvSpPr>
        <p:spPr>
          <a:xfrm>
            <a:off x="6016867" y="1709768"/>
            <a:ext cx="667265" cy="4100920"/>
          </a:xfrm>
          <a:prstGeom prst="rightBrace">
            <a:avLst>
              <a:gd name="adj1" fmla="val 52777"/>
              <a:gd name="adj2" fmla="val 50000"/>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312449928"/>
              </p:ext>
            </p:extLst>
          </p:nvPr>
        </p:nvGraphicFramePr>
        <p:xfrm>
          <a:off x="9620250" y="2416175"/>
          <a:ext cx="200025" cy="454025"/>
        </p:xfrm>
        <a:graphic>
          <a:graphicData uri="http://schemas.openxmlformats.org/presentationml/2006/ole">
            <mc:AlternateContent xmlns:mc="http://schemas.openxmlformats.org/markup-compatibility/2006">
              <mc:Choice xmlns:v="urn:schemas-microsoft-com:vml" Requires="v">
                <p:oleObj spid="_x0000_s26902" name="AxMath" r:id="rId4" imgW="100800" imgH="226800" progId="Equation.AxMath">
                  <p:embed/>
                </p:oleObj>
              </mc:Choice>
              <mc:Fallback>
                <p:oleObj name="AxMath" r:id="rId4" imgW="100800" imgH="226800" progId="Equation.AxMath">
                  <p:embed/>
                  <p:pic>
                    <p:nvPicPr>
                      <p:cNvPr id="0" name=""/>
                      <p:cNvPicPr/>
                      <p:nvPr/>
                    </p:nvPicPr>
                    <p:blipFill>
                      <a:blip r:embed="rId5"/>
                      <a:stretch>
                        <a:fillRect/>
                      </a:stretch>
                    </p:blipFill>
                    <p:spPr>
                      <a:xfrm>
                        <a:off x="9620250" y="2416175"/>
                        <a:ext cx="200025" cy="454025"/>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640868668"/>
              </p:ext>
            </p:extLst>
          </p:nvPr>
        </p:nvGraphicFramePr>
        <p:xfrm>
          <a:off x="9606056" y="2767704"/>
          <a:ext cx="228600" cy="454025"/>
        </p:xfrm>
        <a:graphic>
          <a:graphicData uri="http://schemas.openxmlformats.org/presentationml/2006/ole">
            <mc:AlternateContent xmlns:mc="http://schemas.openxmlformats.org/markup-compatibility/2006">
              <mc:Choice xmlns:v="urn:schemas-microsoft-com:vml" Requires="v">
                <p:oleObj spid="_x0000_s26903" name="AxMath" r:id="rId6" imgW="113760" imgH="226800" progId="Equation.AxMath">
                  <p:embed/>
                </p:oleObj>
              </mc:Choice>
              <mc:Fallback>
                <p:oleObj name="AxMath" r:id="rId6" imgW="113760" imgH="226800" progId="Equation.AxMath">
                  <p:embed/>
                  <p:pic>
                    <p:nvPicPr>
                      <p:cNvPr id="0" name=""/>
                      <p:cNvPicPr/>
                      <p:nvPr/>
                    </p:nvPicPr>
                    <p:blipFill>
                      <a:blip r:embed="rId7"/>
                      <a:stretch>
                        <a:fillRect/>
                      </a:stretch>
                    </p:blipFill>
                    <p:spPr>
                      <a:xfrm>
                        <a:off x="9606056" y="2767704"/>
                        <a:ext cx="228600" cy="454025"/>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575617547"/>
              </p:ext>
            </p:extLst>
          </p:nvPr>
        </p:nvGraphicFramePr>
        <p:xfrm>
          <a:off x="9620250" y="3205467"/>
          <a:ext cx="222250" cy="454025"/>
        </p:xfrm>
        <a:graphic>
          <a:graphicData uri="http://schemas.openxmlformats.org/presentationml/2006/ole">
            <mc:AlternateContent xmlns:mc="http://schemas.openxmlformats.org/markup-compatibility/2006">
              <mc:Choice xmlns:v="urn:schemas-microsoft-com:vml" Requires="v">
                <p:oleObj spid="_x0000_s26904" name="AxMath" r:id="rId8" imgW="110520" imgH="226800" progId="Equation.AxMath">
                  <p:embed/>
                </p:oleObj>
              </mc:Choice>
              <mc:Fallback>
                <p:oleObj name="AxMath" r:id="rId8" imgW="110520" imgH="226800" progId="Equation.AxMath">
                  <p:embed/>
                  <p:pic>
                    <p:nvPicPr>
                      <p:cNvPr id="0" name=""/>
                      <p:cNvPicPr/>
                      <p:nvPr/>
                    </p:nvPicPr>
                    <p:blipFill>
                      <a:blip r:embed="rId9"/>
                      <a:stretch>
                        <a:fillRect/>
                      </a:stretch>
                    </p:blipFill>
                    <p:spPr>
                      <a:xfrm>
                        <a:off x="9620250" y="3205467"/>
                        <a:ext cx="222250" cy="454025"/>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411743324"/>
              </p:ext>
            </p:extLst>
          </p:nvPr>
        </p:nvGraphicFramePr>
        <p:xfrm>
          <a:off x="9572514" y="4481123"/>
          <a:ext cx="228600" cy="454025"/>
        </p:xfrm>
        <a:graphic>
          <a:graphicData uri="http://schemas.openxmlformats.org/presentationml/2006/ole">
            <mc:AlternateContent xmlns:mc="http://schemas.openxmlformats.org/markup-compatibility/2006">
              <mc:Choice xmlns:v="urn:schemas-microsoft-com:vml" Requires="v">
                <p:oleObj spid="_x0000_s26905" name="AxMath" r:id="rId10" imgW="113760" imgH="226800" progId="Equation.AxMath">
                  <p:embed/>
                </p:oleObj>
              </mc:Choice>
              <mc:Fallback>
                <p:oleObj name="AxMath" r:id="rId10" imgW="113760" imgH="226800" progId="Equation.AxMath">
                  <p:embed/>
                  <p:pic>
                    <p:nvPicPr>
                      <p:cNvPr id="0" name=""/>
                      <p:cNvPicPr/>
                      <p:nvPr/>
                    </p:nvPicPr>
                    <p:blipFill>
                      <a:blip r:embed="rId7"/>
                      <a:stretch>
                        <a:fillRect/>
                      </a:stretch>
                    </p:blipFill>
                    <p:spPr>
                      <a:xfrm>
                        <a:off x="9572514" y="4481123"/>
                        <a:ext cx="228600" cy="454025"/>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3607542106"/>
              </p:ext>
            </p:extLst>
          </p:nvPr>
        </p:nvGraphicFramePr>
        <p:xfrm>
          <a:off x="9578864" y="4883367"/>
          <a:ext cx="222250" cy="454025"/>
        </p:xfrm>
        <a:graphic>
          <a:graphicData uri="http://schemas.openxmlformats.org/presentationml/2006/ole">
            <mc:AlternateContent xmlns:mc="http://schemas.openxmlformats.org/markup-compatibility/2006">
              <mc:Choice xmlns:v="urn:schemas-microsoft-com:vml" Requires="v">
                <p:oleObj spid="_x0000_s26906" name="AxMath" r:id="rId11" imgW="110520" imgH="226800" progId="Equation.AxMath">
                  <p:embed/>
                </p:oleObj>
              </mc:Choice>
              <mc:Fallback>
                <p:oleObj name="AxMath" r:id="rId11" imgW="110520" imgH="226800" progId="Equation.AxMath">
                  <p:embed/>
                  <p:pic>
                    <p:nvPicPr>
                      <p:cNvPr id="0" name=""/>
                      <p:cNvPicPr/>
                      <p:nvPr/>
                    </p:nvPicPr>
                    <p:blipFill>
                      <a:blip r:embed="rId9"/>
                      <a:stretch>
                        <a:fillRect/>
                      </a:stretch>
                    </p:blipFill>
                    <p:spPr>
                      <a:xfrm>
                        <a:off x="9578864" y="4883367"/>
                        <a:ext cx="222250" cy="454025"/>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823016676"/>
              </p:ext>
            </p:extLst>
          </p:nvPr>
        </p:nvGraphicFramePr>
        <p:xfrm>
          <a:off x="9586801" y="5301433"/>
          <a:ext cx="200025" cy="454025"/>
        </p:xfrm>
        <a:graphic>
          <a:graphicData uri="http://schemas.openxmlformats.org/presentationml/2006/ole">
            <mc:AlternateContent xmlns:mc="http://schemas.openxmlformats.org/markup-compatibility/2006">
              <mc:Choice xmlns:v="urn:schemas-microsoft-com:vml" Requires="v">
                <p:oleObj spid="_x0000_s26907" name="AxMath" r:id="rId12" imgW="100800" imgH="227520" progId="Equation.AxMath">
                  <p:embed/>
                </p:oleObj>
              </mc:Choice>
              <mc:Fallback>
                <p:oleObj name="AxMath" r:id="rId12" imgW="100800" imgH="227520" progId="Equation.AxMath">
                  <p:embed/>
                  <p:pic>
                    <p:nvPicPr>
                      <p:cNvPr id="0" name=""/>
                      <p:cNvPicPr/>
                      <p:nvPr/>
                    </p:nvPicPr>
                    <p:blipFill>
                      <a:blip r:embed="rId13"/>
                      <a:stretch>
                        <a:fillRect/>
                      </a:stretch>
                    </p:blipFill>
                    <p:spPr>
                      <a:xfrm>
                        <a:off x="9586801" y="5301433"/>
                        <a:ext cx="200025" cy="454025"/>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3944915348"/>
              </p:ext>
            </p:extLst>
          </p:nvPr>
        </p:nvGraphicFramePr>
        <p:xfrm>
          <a:off x="4492177" y="2405947"/>
          <a:ext cx="228600" cy="454025"/>
        </p:xfrm>
        <a:graphic>
          <a:graphicData uri="http://schemas.openxmlformats.org/presentationml/2006/ole">
            <mc:AlternateContent xmlns:mc="http://schemas.openxmlformats.org/markup-compatibility/2006">
              <mc:Choice xmlns:v="urn:schemas-microsoft-com:vml" Requires="v">
                <p:oleObj spid="_x0000_s26908" name="AxMath" r:id="rId14" imgW="113760" imgH="226800" progId="Equation.AxMath">
                  <p:embed/>
                </p:oleObj>
              </mc:Choice>
              <mc:Fallback>
                <p:oleObj name="AxMath" r:id="rId14" imgW="113760" imgH="226800" progId="Equation.AxMath">
                  <p:embed/>
                  <p:pic>
                    <p:nvPicPr>
                      <p:cNvPr id="0" name=""/>
                      <p:cNvPicPr/>
                      <p:nvPr/>
                    </p:nvPicPr>
                    <p:blipFill>
                      <a:blip r:embed="rId7"/>
                      <a:stretch>
                        <a:fillRect/>
                      </a:stretch>
                    </p:blipFill>
                    <p:spPr>
                      <a:xfrm>
                        <a:off x="4492177" y="2405947"/>
                        <a:ext cx="228600" cy="454025"/>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1122461126"/>
              </p:ext>
            </p:extLst>
          </p:nvPr>
        </p:nvGraphicFramePr>
        <p:xfrm>
          <a:off x="1639197" y="2416008"/>
          <a:ext cx="200025" cy="454025"/>
        </p:xfrm>
        <a:graphic>
          <a:graphicData uri="http://schemas.openxmlformats.org/presentationml/2006/ole">
            <mc:AlternateContent xmlns:mc="http://schemas.openxmlformats.org/markup-compatibility/2006">
              <mc:Choice xmlns:v="urn:schemas-microsoft-com:vml" Requires="v">
                <p:oleObj spid="_x0000_s26909" name="AxMath" r:id="rId15" imgW="100800" imgH="226800" progId="Equation.AxMath">
                  <p:embed/>
                </p:oleObj>
              </mc:Choice>
              <mc:Fallback>
                <p:oleObj name="AxMath" r:id="rId15" imgW="100800" imgH="226800" progId="Equation.AxMath">
                  <p:embed/>
                  <p:pic>
                    <p:nvPicPr>
                      <p:cNvPr id="0" name=""/>
                      <p:cNvPicPr/>
                      <p:nvPr/>
                    </p:nvPicPr>
                    <p:blipFill>
                      <a:blip r:embed="rId5"/>
                      <a:stretch>
                        <a:fillRect/>
                      </a:stretch>
                    </p:blipFill>
                    <p:spPr>
                      <a:xfrm>
                        <a:off x="1639197" y="2416008"/>
                        <a:ext cx="200025" cy="454025"/>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2917986080"/>
              </p:ext>
            </p:extLst>
          </p:nvPr>
        </p:nvGraphicFramePr>
        <p:xfrm>
          <a:off x="3273921" y="3302728"/>
          <a:ext cx="222250" cy="454025"/>
        </p:xfrm>
        <a:graphic>
          <a:graphicData uri="http://schemas.openxmlformats.org/presentationml/2006/ole">
            <mc:AlternateContent xmlns:mc="http://schemas.openxmlformats.org/markup-compatibility/2006">
              <mc:Choice xmlns:v="urn:schemas-microsoft-com:vml" Requires="v">
                <p:oleObj spid="_x0000_s26910" name="AxMath" r:id="rId16" imgW="110520" imgH="226800" progId="Equation.AxMath">
                  <p:embed/>
                </p:oleObj>
              </mc:Choice>
              <mc:Fallback>
                <p:oleObj name="AxMath" r:id="rId16" imgW="110520" imgH="226800" progId="Equation.AxMath">
                  <p:embed/>
                  <p:pic>
                    <p:nvPicPr>
                      <p:cNvPr id="0" name=""/>
                      <p:cNvPicPr/>
                      <p:nvPr/>
                    </p:nvPicPr>
                    <p:blipFill>
                      <a:blip r:embed="rId9"/>
                      <a:stretch>
                        <a:fillRect/>
                      </a:stretch>
                    </p:blipFill>
                    <p:spPr>
                      <a:xfrm>
                        <a:off x="3273921" y="3302728"/>
                        <a:ext cx="222250" cy="454025"/>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4196862822"/>
              </p:ext>
            </p:extLst>
          </p:nvPr>
        </p:nvGraphicFramePr>
        <p:xfrm>
          <a:off x="3272341" y="4000642"/>
          <a:ext cx="222250" cy="454025"/>
        </p:xfrm>
        <a:graphic>
          <a:graphicData uri="http://schemas.openxmlformats.org/presentationml/2006/ole">
            <mc:AlternateContent xmlns:mc="http://schemas.openxmlformats.org/markup-compatibility/2006">
              <mc:Choice xmlns:v="urn:schemas-microsoft-com:vml" Requires="v">
                <p:oleObj spid="_x0000_s26911" name="AxMath" r:id="rId17" imgW="110520" imgH="227520" progId="Equation.AxMath">
                  <p:embed/>
                </p:oleObj>
              </mc:Choice>
              <mc:Fallback>
                <p:oleObj name="AxMath" r:id="rId17" imgW="110520" imgH="227520" progId="Equation.AxMath">
                  <p:embed/>
                  <p:pic>
                    <p:nvPicPr>
                      <p:cNvPr id="0" name=""/>
                      <p:cNvPicPr/>
                      <p:nvPr/>
                    </p:nvPicPr>
                    <p:blipFill>
                      <a:blip r:embed="rId18"/>
                      <a:stretch>
                        <a:fillRect/>
                      </a:stretch>
                    </p:blipFill>
                    <p:spPr>
                      <a:xfrm>
                        <a:off x="3272341" y="4000642"/>
                        <a:ext cx="222250" cy="454025"/>
                      </a:xfrm>
                      <a:prstGeom prst="rect">
                        <a:avLst/>
                      </a:prstGeom>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2729071172"/>
              </p:ext>
            </p:extLst>
          </p:nvPr>
        </p:nvGraphicFramePr>
        <p:xfrm>
          <a:off x="2289175" y="4528695"/>
          <a:ext cx="200025" cy="454025"/>
        </p:xfrm>
        <a:graphic>
          <a:graphicData uri="http://schemas.openxmlformats.org/presentationml/2006/ole">
            <mc:AlternateContent xmlns:mc="http://schemas.openxmlformats.org/markup-compatibility/2006">
              <mc:Choice xmlns:v="urn:schemas-microsoft-com:vml" Requires="v">
                <p:oleObj spid="_x0000_s26912" name="AxMath" r:id="rId19" imgW="100800" imgH="227520" progId="Equation.AxMath">
                  <p:embed/>
                </p:oleObj>
              </mc:Choice>
              <mc:Fallback>
                <p:oleObj name="AxMath" r:id="rId19" imgW="100800" imgH="227520" progId="Equation.AxMath">
                  <p:embed/>
                  <p:pic>
                    <p:nvPicPr>
                      <p:cNvPr id="0" name=""/>
                      <p:cNvPicPr/>
                      <p:nvPr/>
                    </p:nvPicPr>
                    <p:blipFill>
                      <a:blip r:embed="rId13"/>
                      <a:stretch>
                        <a:fillRect/>
                      </a:stretch>
                    </p:blipFill>
                    <p:spPr>
                      <a:xfrm>
                        <a:off x="2289175" y="4528695"/>
                        <a:ext cx="200025" cy="454025"/>
                      </a:xfrm>
                      <a:prstGeom prst="rect">
                        <a:avLst/>
                      </a:prstGeom>
                    </p:spPr>
                  </p:pic>
                </p:oleObj>
              </mc:Fallback>
            </mc:AlternateContent>
          </a:graphicData>
        </a:graphic>
      </p:graphicFrame>
    </p:spTree>
    <p:extLst>
      <p:ext uri="{BB962C8B-B14F-4D97-AF65-F5344CB8AC3E}">
        <p14:creationId xmlns:p14="http://schemas.microsoft.com/office/powerpoint/2010/main" val="371258372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1000"/>
                                        <p:tgtEl>
                                          <p:spTgt spid="13"/>
                                        </p:tgtEl>
                                      </p:cBhvr>
                                    </p:animEffect>
                                  </p:childTnLst>
                                </p:cTn>
                              </p:par>
                            </p:childTnLst>
                          </p:cTn>
                        </p:par>
                        <p:par>
                          <p:cTn id="8" fill="hold">
                            <p:stCondLst>
                              <p:cond delay="1000"/>
                            </p:stCondLst>
                            <p:childTnLst>
                              <p:par>
                                <p:cTn id="9" presetID="2" presetClass="entr" presetSubtype="2"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2"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2000"/>
                            </p:stCondLst>
                            <p:childTnLst>
                              <p:par>
                                <p:cTn id="19" presetID="2" presetClass="entr" presetSubtype="2" fill="hold" grpId="0"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2" presetClass="entr" presetSubtype="2" fill="hold" grpId="0"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8" fill="hold">
                            <p:stCondLst>
                              <p:cond delay="3000"/>
                            </p:stCondLst>
                            <p:childTnLst>
                              <p:par>
                                <p:cTn id="29" presetID="2" presetClass="entr" presetSubtype="2"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33" fill="hold">
                            <p:stCondLst>
                              <p:cond delay="3500"/>
                            </p:stCondLst>
                            <p:childTnLst>
                              <p:par>
                                <p:cTn id="34" presetID="2" presetClass="entr" presetSubtype="2" fill="hold" grpId="0"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par>
                          <p:cTn id="38" fill="hold">
                            <p:stCondLst>
                              <p:cond delay="4000"/>
                            </p:stCondLst>
                            <p:childTnLst>
                              <p:par>
                                <p:cTn id="39" presetID="2" presetClass="entr" presetSubtype="2" fill="hold" grpId="0"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par>
                          <p:cTn id="43" fill="hold">
                            <p:stCondLst>
                              <p:cond delay="4500"/>
                            </p:stCondLst>
                            <p:childTnLst>
                              <p:par>
                                <p:cTn id="44" presetID="2" presetClass="entr" presetSubtype="2" fill="hold" grpId="0" nodeType="after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 calcmode="lin" valueType="num">
                                      <p:cBhvr additive="base">
                                        <p:cTn id="46"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3">
                                            <p:txEl>
                                              <p:pRg st="8" end="8"/>
                                            </p:txEl>
                                          </p:spTgt>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additive="base">
                                        <p:cTn id="50" dur="500" fill="hold"/>
                                        <p:tgtEl>
                                          <p:spTgt spid="8"/>
                                        </p:tgtEl>
                                        <p:attrNameLst>
                                          <p:attrName>ppt_x</p:attrName>
                                        </p:attrNameLst>
                                      </p:cBhvr>
                                      <p:tavLst>
                                        <p:tav tm="0">
                                          <p:val>
                                            <p:strVal val="1+#ppt_w/2"/>
                                          </p:val>
                                        </p:tav>
                                        <p:tav tm="100000">
                                          <p:val>
                                            <p:strVal val="#ppt_x"/>
                                          </p:val>
                                        </p:tav>
                                      </p:tavLst>
                                    </p:anim>
                                    <p:anim calcmode="lin" valueType="num">
                                      <p:cBhvr additive="base">
                                        <p:cTn id="51" dur="500" fill="hold"/>
                                        <p:tgtEl>
                                          <p:spTgt spid="8"/>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additive="base">
                                        <p:cTn id="54" dur="500" fill="hold"/>
                                        <p:tgtEl>
                                          <p:spTgt spid="9"/>
                                        </p:tgtEl>
                                        <p:attrNameLst>
                                          <p:attrName>ppt_x</p:attrName>
                                        </p:attrNameLst>
                                      </p:cBhvr>
                                      <p:tavLst>
                                        <p:tav tm="0">
                                          <p:val>
                                            <p:strVal val="1+#ppt_w/2"/>
                                          </p:val>
                                        </p:tav>
                                        <p:tav tm="100000">
                                          <p:val>
                                            <p:strVal val="#ppt_x"/>
                                          </p:val>
                                        </p:tav>
                                      </p:tavLst>
                                    </p:anim>
                                    <p:anim calcmode="lin" valueType="num">
                                      <p:cBhvr additive="base">
                                        <p:cTn id="55" dur="500" fill="hold"/>
                                        <p:tgtEl>
                                          <p:spTgt spid="9"/>
                                        </p:tgtEl>
                                        <p:attrNameLst>
                                          <p:attrName>ppt_y</p:attrName>
                                        </p:attrNameLst>
                                      </p:cBhvr>
                                      <p:tavLst>
                                        <p:tav tm="0">
                                          <p:val>
                                            <p:strVal val="#ppt_y"/>
                                          </p:val>
                                        </p:tav>
                                        <p:tav tm="100000">
                                          <p:val>
                                            <p:strVal val="#ppt_y"/>
                                          </p:val>
                                        </p:tav>
                                      </p:tavLst>
                                    </p:anim>
                                  </p:childTnLst>
                                </p:cTn>
                              </p:par>
                              <p:par>
                                <p:cTn id="56" presetID="2" presetClass="entr" presetSubtype="2"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additive="base">
                                        <p:cTn id="58" dur="500" fill="hold"/>
                                        <p:tgtEl>
                                          <p:spTgt spid="30"/>
                                        </p:tgtEl>
                                        <p:attrNameLst>
                                          <p:attrName>ppt_x</p:attrName>
                                        </p:attrNameLst>
                                      </p:cBhvr>
                                      <p:tavLst>
                                        <p:tav tm="0">
                                          <p:val>
                                            <p:strVal val="1+#ppt_w/2"/>
                                          </p:val>
                                        </p:tav>
                                        <p:tav tm="100000">
                                          <p:val>
                                            <p:strVal val="#ppt_x"/>
                                          </p:val>
                                        </p:tav>
                                      </p:tavLst>
                                    </p:anim>
                                    <p:anim calcmode="lin" valueType="num">
                                      <p:cBhvr additive="base">
                                        <p:cTn id="59" dur="500" fill="hold"/>
                                        <p:tgtEl>
                                          <p:spTgt spid="30"/>
                                        </p:tgtEl>
                                        <p:attrNameLst>
                                          <p:attrName>ppt_y</p:attrName>
                                        </p:attrNameLst>
                                      </p:cBhvr>
                                      <p:tavLst>
                                        <p:tav tm="0">
                                          <p:val>
                                            <p:strVal val="#ppt_y"/>
                                          </p:val>
                                        </p:tav>
                                        <p:tav tm="100000">
                                          <p:val>
                                            <p:strVal val="#ppt_y"/>
                                          </p:val>
                                        </p:tav>
                                      </p:tavLst>
                                    </p:anim>
                                  </p:childTnLst>
                                </p:cTn>
                              </p:par>
                              <p:par>
                                <p:cTn id="60" presetID="2" presetClass="entr" presetSubtype="2"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 calcmode="lin" valueType="num">
                                      <p:cBhvr additive="base">
                                        <p:cTn id="62" dur="500" fill="hold"/>
                                        <p:tgtEl>
                                          <p:spTgt spid="31"/>
                                        </p:tgtEl>
                                        <p:attrNameLst>
                                          <p:attrName>ppt_x</p:attrName>
                                        </p:attrNameLst>
                                      </p:cBhvr>
                                      <p:tavLst>
                                        <p:tav tm="0">
                                          <p:val>
                                            <p:strVal val="1+#ppt_w/2"/>
                                          </p:val>
                                        </p:tav>
                                        <p:tav tm="100000">
                                          <p:val>
                                            <p:strVal val="#ppt_x"/>
                                          </p:val>
                                        </p:tav>
                                      </p:tavLst>
                                    </p:anim>
                                    <p:anim calcmode="lin" valueType="num">
                                      <p:cBhvr additive="base">
                                        <p:cTn id="63" dur="500" fill="hold"/>
                                        <p:tgtEl>
                                          <p:spTgt spid="31"/>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0"/>
                                  </p:stCondLst>
                                  <p:childTnLst>
                                    <p:set>
                                      <p:cBhvr>
                                        <p:cTn id="65" dur="1" fill="hold">
                                          <p:stCondLst>
                                            <p:cond delay="0"/>
                                          </p:stCondLst>
                                        </p:cTn>
                                        <p:tgtEl>
                                          <p:spTgt spid="10"/>
                                        </p:tgtEl>
                                        <p:attrNameLst>
                                          <p:attrName>style.visibility</p:attrName>
                                        </p:attrNameLst>
                                      </p:cBhvr>
                                      <p:to>
                                        <p:strVal val="visible"/>
                                      </p:to>
                                    </p:set>
                                    <p:anim calcmode="lin" valueType="num">
                                      <p:cBhvr additive="base">
                                        <p:cTn id="66" dur="500" fill="hold"/>
                                        <p:tgtEl>
                                          <p:spTgt spid="10"/>
                                        </p:tgtEl>
                                        <p:attrNameLst>
                                          <p:attrName>ppt_x</p:attrName>
                                        </p:attrNameLst>
                                      </p:cBhvr>
                                      <p:tavLst>
                                        <p:tav tm="0">
                                          <p:val>
                                            <p:strVal val="1+#ppt_w/2"/>
                                          </p:val>
                                        </p:tav>
                                        <p:tav tm="100000">
                                          <p:val>
                                            <p:strVal val="#ppt_x"/>
                                          </p:val>
                                        </p:tav>
                                      </p:tavLst>
                                    </p:anim>
                                    <p:anim calcmode="lin" valueType="num">
                                      <p:cBhvr additive="base">
                                        <p:cTn id="67" dur="500" fill="hold"/>
                                        <p:tgtEl>
                                          <p:spTgt spid="10"/>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0"/>
                                  </p:stCondLst>
                                  <p:childTnLst>
                                    <p:set>
                                      <p:cBhvr>
                                        <p:cTn id="69" dur="1" fill="hold">
                                          <p:stCondLst>
                                            <p:cond delay="0"/>
                                          </p:stCondLst>
                                        </p:cTn>
                                        <p:tgtEl>
                                          <p:spTgt spid="34"/>
                                        </p:tgtEl>
                                        <p:attrNameLst>
                                          <p:attrName>style.visibility</p:attrName>
                                        </p:attrNameLst>
                                      </p:cBhvr>
                                      <p:to>
                                        <p:strVal val="visible"/>
                                      </p:to>
                                    </p:set>
                                    <p:anim calcmode="lin" valueType="num">
                                      <p:cBhvr additive="base">
                                        <p:cTn id="70" dur="500" fill="hold"/>
                                        <p:tgtEl>
                                          <p:spTgt spid="34"/>
                                        </p:tgtEl>
                                        <p:attrNameLst>
                                          <p:attrName>ppt_x</p:attrName>
                                        </p:attrNameLst>
                                      </p:cBhvr>
                                      <p:tavLst>
                                        <p:tav tm="0">
                                          <p:val>
                                            <p:strVal val="1+#ppt_w/2"/>
                                          </p:val>
                                        </p:tav>
                                        <p:tav tm="100000">
                                          <p:val>
                                            <p:strVal val="#ppt_x"/>
                                          </p:val>
                                        </p:tav>
                                      </p:tavLst>
                                    </p:anim>
                                    <p:anim calcmode="lin" valueType="num">
                                      <p:cBhvr additive="base">
                                        <p:cTn id="71" dur="500" fill="hold"/>
                                        <p:tgtEl>
                                          <p:spTgt spid="34"/>
                                        </p:tgtEl>
                                        <p:attrNameLst>
                                          <p:attrName>ppt_y</p:attrName>
                                        </p:attrNameLst>
                                      </p:cBhvr>
                                      <p:tavLst>
                                        <p:tav tm="0">
                                          <p:val>
                                            <p:strVal val="#ppt_y"/>
                                          </p:val>
                                        </p:tav>
                                        <p:tav tm="100000">
                                          <p:val>
                                            <p:strVal val="#ppt_y"/>
                                          </p:val>
                                        </p:tav>
                                      </p:tavLst>
                                    </p:anim>
                                  </p:childTnLst>
                                </p:cTn>
                              </p:par>
                              <p:par>
                                <p:cTn id="72" presetID="2" presetClass="entr" presetSubtype="2" fill="hold" nodeType="withEffect">
                                  <p:stCondLst>
                                    <p:cond delay="0"/>
                                  </p:stCondLst>
                                  <p:childTnLst>
                                    <p:set>
                                      <p:cBhvr>
                                        <p:cTn id="73" dur="1" fill="hold">
                                          <p:stCondLst>
                                            <p:cond delay="0"/>
                                          </p:stCondLst>
                                        </p:cTn>
                                        <p:tgtEl>
                                          <p:spTgt spid="14"/>
                                        </p:tgtEl>
                                        <p:attrNameLst>
                                          <p:attrName>style.visibility</p:attrName>
                                        </p:attrNameLst>
                                      </p:cBhvr>
                                      <p:to>
                                        <p:strVal val="visible"/>
                                      </p:to>
                                    </p:set>
                                    <p:anim calcmode="lin" valueType="num">
                                      <p:cBhvr additive="base">
                                        <p:cTn id="74" dur="500" fill="hold"/>
                                        <p:tgtEl>
                                          <p:spTgt spid="14"/>
                                        </p:tgtEl>
                                        <p:attrNameLst>
                                          <p:attrName>ppt_x</p:attrName>
                                        </p:attrNameLst>
                                      </p:cBhvr>
                                      <p:tavLst>
                                        <p:tav tm="0">
                                          <p:val>
                                            <p:strVal val="1+#ppt_w/2"/>
                                          </p:val>
                                        </p:tav>
                                        <p:tav tm="100000">
                                          <p:val>
                                            <p:strVal val="#ppt_x"/>
                                          </p:val>
                                        </p:tav>
                                      </p:tavLst>
                                    </p:anim>
                                    <p:anim calcmode="lin" valueType="num">
                                      <p:cBhvr additive="base">
                                        <p:cTn id="75" dur="500" fill="hold"/>
                                        <p:tgtEl>
                                          <p:spTgt spid="14"/>
                                        </p:tgtEl>
                                        <p:attrNameLst>
                                          <p:attrName>ppt_y</p:attrName>
                                        </p:attrNameLst>
                                      </p:cBhvr>
                                      <p:tavLst>
                                        <p:tav tm="0">
                                          <p:val>
                                            <p:strVal val="#ppt_y"/>
                                          </p:val>
                                        </p:tav>
                                        <p:tav tm="100000">
                                          <p:val>
                                            <p:strVal val="#ppt_y"/>
                                          </p:val>
                                        </p:tav>
                                      </p:tavLst>
                                    </p:anim>
                                  </p:childTnLst>
                                </p:cTn>
                              </p:par>
                              <p:par>
                                <p:cTn id="76" presetID="2" presetClass="entr" presetSubtype="2" fill="hold" nodeType="withEffect">
                                  <p:stCondLst>
                                    <p:cond delay="0"/>
                                  </p:stCondLst>
                                  <p:childTnLst>
                                    <p:set>
                                      <p:cBhvr>
                                        <p:cTn id="77" dur="1" fill="hold">
                                          <p:stCondLst>
                                            <p:cond delay="0"/>
                                          </p:stCondLst>
                                        </p:cTn>
                                        <p:tgtEl>
                                          <p:spTgt spid="15"/>
                                        </p:tgtEl>
                                        <p:attrNameLst>
                                          <p:attrName>style.visibility</p:attrName>
                                        </p:attrNameLst>
                                      </p:cBhvr>
                                      <p:to>
                                        <p:strVal val="visible"/>
                                      </p:to>
                                    </p:set>
                                    <p:anim calcmode="lin" valueType="num">
                                      <p:cBhvr additive="base">
                                        <p:cTn id="78" dur="500" fill="hold"/>
                                        <p:tgtEl>
                                          <p:spTgt spid="15"/>
                                        </p:tgtEl>
                                        <p:attrNameLst>
                                          <p:attrName>ppt_x</p:attrName>
                                        </p:attrNameLst>
                                      </p:cBhvr>
                                      <p:tavLst>
                                        <p:tav tm="0">
                                          <p:val>
                                            <p:strVal val="1+#ppt_w/2"/>
                                          </p:val>
                                        </p:tav>
                                        <p:tav tm="100000">
                                          <p:val>
                                            <p:strVal val="#ppt_x"/>
                                          </p:val>
                                        </p:tav>
                                      </p:tavLst>
                                    </p:anim>
                                    <p:anim calcmode="lin" valueType="num">
                                      <p:cBhvr additive="base">
                                        <p:cTn id="79" dur="500" fill="hold"/>
                                        <p:tgtEl>
                                          <p:spTgt spid="15"/>
                                        </p:tgtEl>
                                        <p:attrNameLst>
                                          <p:attrName>ppt_y</p:attrName>
                                        </p:attrNameLst>
                                      </p:cBhvr>
                                      <p:tavLst>
                                        <p:tav tm="0">
                                          <p:val>
                                            <p:strVal val="#ppt_y"/>
                                          </p:val>
                                        </p:tav>
                                        <p:tav tm="100000">
                                          <p:val>
                                            <p:strVal val="#ppt_y"/>
                                          </p:val>
                                        </p:tav>
                                      </p:tavLst>
                                    </p:anim>
                                  </p:childTnLst>
                                </p:cTn>
                              </p:par>
                              <p:par>
                                <p:cTn id="80" presetID="2" presetClass="entr" presetSubtype="2" fill="hold" nodeType="withEffect">
                                  <p:stCondLst>
                                    <p:cond delay="0"/>
                                  </p:stCondLst>
                                  <p:childTnLst>
                                    <p:set>
                                      <p:cBhvr>
                                        <p:cTn id="81" dur="1" fill="hold">
                                          <p:stCondLst>
                                            <p:cond delay="0"/>
                                          </p:stCondLst>
                                        </p:cTn>
                                        <p:tgtEl>
                                          <p:spTgt spid="17"/>
                                        </p:tgtEl>
                                        <p:attrNameLst>
                                          <p:attrName>style.visibility</p:attrName>
                                        </p:attrNameLst>
                                      </p:cBhvr>
                                      <p:to>
                                        <p:strVal val="visible"/>
                                      </p:to>
                                    </p:set>
                                    <p:anim calcmode="lin" valueType="num">
                                      <p:cBhvr additive="base">
                                        <p:cTn id="82" dur="500" fill="hold"/>
                                        <p:tgtEl>
                                          <p:spTgt spid="17"/>
                                        </p:tgtEl>
                                        <p:attrNameLst>
                                          <p:attrName>ppt_x</p:attrName>
                                        </p:attrNameLst>
                                      </p:cBhvr>
                                      <p:tavLst>
                                        <p:tav tm="0">
                                          <p:val>
                                            <p:strVal val="1+#ppt_w/2"/>
                                          </p:val>
                                        </p:tav>
                                        <p:tav tm="100000">
                                          <p:val>
                                            <p:strVal val="#ppt_x"/>
                                          </p:val>
                                        </p:tav>
                                      </p:tavLst>
                                    </p:anim>
                                    <p:anim calcmode="lin" valueType="num">
                                      <p:cBhvr additive="base">
                                        <p:cTn id="83" dur="500" fill="hold"/>
                                        <p:tgtEl>
                                          <p:spTgt spid="17"/>
                                        </p:tgtEl>
                                        <p:attrNameLst>
                                          <p:attrName>ppt_y</p:attrName>
                                        </p:attrNameLst>
                                      </p:cBhvr>
                                      <p:tavLst>
                                        <p:tav tm="0">
                                          <p:val>
                                            <p:strVal val="#ppt_y"/>
                                          </p:val>
                                        </p:tav>
                                        <p:tav tm="100000">
                                          <p:val>
                                            <p:strVal val="#ppt_y"/>
                                          </p:val>
                                        </p:tav>
                                      </p:tavLst>
                                    </p:anim>
                                  </p:childTnLst>
                                </p:cTn>
                              </p:par>
                              <p:par>
                                <p:cTn id="84" presetID="2" presetClass="entr" presetSubtype="2" fill="hold" nodeType="withEffect">
                                  <p:stCondLst>
                                    <p:cond delay="0"/>
                                  </p:stCondLst>
                                  <p:childTnLst>
                                    <p:set>
                                      <p:cBhvr>
                                        <p:cTn id="85" dur="1" fill="hold">
                                          <p:stCondLst>
                                            <p:cond delay="0"/>
                                          </p:stCondLst>
                                        </p:cTn>
                                        <p:tgtEl>
                                          <p:spTgt spid="18"/>
                                        </p:tgtEl>
                                        <p:attrNameLst>
                                          <p:attrName>style.visibility</p:attrName>
                                        </p:attrNameLst>
                                      </p:cBhvr>
                                      <p:to>
                                        <p:strVal val="visible"/>
                                      </p:to>
                                    </p:set>
                                    <p:anim calcmode="lin" valueType="num">
                                      <p:cBhvr additive="base">
                                        <p:cTn id="86" dur="500" fill="hold"/>
                                        <p:tgtEl>
                                          <p:spTgt spid="18"/>
                                        </p:tgtEl>
                                        <p:attrNameLst>
                                          <p:attrName>ppt_x</p:attrName>
                                        </p:attrNameLst>
                                      </p:cBhvr>
                                      <p:tavLst>
                                        <p:tav tm="0">
                                          <p:val>
                                            <p:strVal val="1+#ppt_w/2"/>
                                          </p:val>
                                        </p:tav>
                                        <p:tav tm="100000">
                                          <p:val>
                                            <p:strVal val="#ppt_x"/>
                                          </p:val>
                                        </p:tav>
                                      </p:tavLst>
                                    </p:anim>
                                    <p:anim calcmode="lin" valueType="num">
                                      <p:cBhvr additive="base">
                                        <p:cTn id="87" dur="500" fill="hold"/>
                                        <p:tgtEl>
                                          <p:spTgt spid="18"/>
                                        </p:tgtEl>
                                        <p:attrNameLst>
                                          <p:attrName>ppt_y</p:attrName>
                                        </p:attrNameLst>
                                      </p:cBhvr>
                                      <p:tavLst>
                                        <p:tav tm="0">
                                          <p:val>
                                            <p:strVal val="#ppt_y"/>
                                          </p:val>
                                        </p:tav>
                                        <p:tav tm="100000">
                                          <p:val>
                                            <p:strVal val="#ppt_y"/>
                                          </p:val>
                                        </p:tav>
                                      </p:tavLst>
                                    </p:anim>
                                  </p:childTnLst>
                                </p:cTn>
                              </p:par>
                              <p:par>
                                <p:cTn id="88" presetID="2" presetClass="entr" presetSubtype="2" fill="hold" nodeType="withEffect">
                                  <p:stCondLst>
                                    <p:cond delay="0"/>
                                  </p:stCondLst>
                                  <p:childTnLst>
                                    <p:set>
                                      <p:cBhvr>
                                        <p:cTn id="89" dur="1" fill="hold">
                                          <p:stCondLst>
                                            <p:cond delay="0"/>
                                          </p:stCondLst>
                                        </p:cTn>
                                        <p:tgtEl>
                                          <p:spTgt spid="19"/>
                                        </p:tgtEl>
                                        <p:attrNameLst>
                                          <p:attrName>style.visibility</p:attrName>
                                        </p:attrNameLst>
                                      </p:cBhvr>
                                      <p:to>
                                        <p:strVal val="visible"/>
                                      </p:to>
                                    </p:set>
                                    <p:anim calcmode="lin" valueType="num">
                                      <p:cBhvr additive="base">
                                        <p:cTn id="90" dur="500" fill="hold"/>
                                        <p:tgtEl>
                                          <p:spTgt spid="19"/>
                                        </p:tgtEl>
                                        <p:attrNameLst>
                                          <p:attrName>ppt_x</p:attrName>
                                        </p:attrNameLst>
                                      </p:cBhvr>
                                      <p:tavLst>
                                        <p:tav tm="0">
                                          <p:val>
                                            <p:strVal val="1+#ppt_w/2"/>
                                          </p:val>
                                        </p:tav>
                                        <p:tav tm="100000">
                                          <p:val>
                                            <p:strVal val="#ppt_x"/>
                                          </p:val>
                                        </p:tav>
                                      </p:tavLst>
                                    </p:anim>
                                    <p:anim calcmode="lin" valueType="num">
                                      <p:cBhvr additive="base">
                                        <p:cTn id="91" dur="500" fill="hold"/>
                                        <p:tgtEl>
                                          <p:spTgt spid="19"/>
                                        </p:tgtEl>
                                        <p:attrNameLst>
                                          <p:attrName>ppt_y</p:attrName>
                                        </p:attrNameLst>
                                      </p:cBhvr>
                                      <p:tavLst>
                                        <p:tav tm="0">
                                          <p:val>
                                            <p:strVal val="#ppt_y"/>
                                          </p:val>
                                        </p:tav>
                                        <p:tav tm="100000">
                                          <p:val>
                                            <p:strVal val="#ppt_y"/>
                                          </p:val>
                                        </p:tav>
                                      </p:tavLst>
                                    </p:anim>
                                  </p:childTnLst>
                                </p:cTn>
                              </p:par>
                              <p:par>
                                <p:cTn id="92" presetID="2" presetClass="entr" presetSubtype="2" fill="hold" nodeType="withEffect">
                                  <p:stCondLst>
                                    <p:cond delay="0"/>
                                  </p:stCondLst>
                                  <p:childTnLst>
                                    <p:set>
                                      <p:cBhvr>
                                        <p:cTn id="93" dur="1" fill="hold">
                                          <p:stCondLst>
                                            <p:cond delay="0"/>
                                          </p:stCondLst>
                                        </p:cTn>
                                        <p:tgtEl>
                                          <p:spTgt spid="20"/>
                                        </p:tgtEl>
                                        <p:attrNameLst>
                                          <p:attrName>style.visibility</p:attrName>
                                        </p:attrNameLst>
                                      </p:cBhvr>
                                      <p:to>
                                        <p:strVal val="visible"/>
                                      </p:to>
                                    </p:set>
                                    <p:anim calcmode="lin" valueType="num">
                                      <p:cBhvr additive="base">
                                        <p:cTn id="94" dur="500" fill="hold"/>
                                        <p:tgtEl>
                                          <p:spTgt spid="20"/>
                                        </p:tgtEl>
                                        <p:attrNameLst>
                                          <p:attrName>ppt_x</p:attrName>
                                        </p:attrNameLst>
                                      </p:cBhvr>
                                      <p:tavLst>
                                        <p:tav tm="0">
                                          <p:val>
                                            <p:strVal val="1+#ppt_w/2"/>
                                          </p:val>
                                        </p:tav>
                                        <p:tav tm="100000">
                                          <p:val>
                                            <p:strVal val="#ppt_x"/>
                                          </p:val>
                                        </p:tav>
                                      </p:tavLst>
                                    </p:anim>
                                    <p:anim calcmode="lin" valueType="num">
                                      <p:cBhvr additive="base">
                                        <p:cTn id="95"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6" presetClass="emph" presetSubtype="0" fill="hold" grpId="0" nodeType="clickEffect">
                                  <p:stCondLst>
                                    <p:cond delay="0"/>
                                  </p:stCondLst>
                                  <p:childTnLst>
                                    <p:animScale>
                                      <p:cBhvr>
                                        <p:cTn id="99" dur="1000" fill="hold"/>
                                        <p:tgtEl>
                                          <p:spTgt spid="48"/>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9" grpId="0" animBg="1"/>
      <p:bldP spid="48" grpId="0"/>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矩形 148"/>
          <p:cNvSpPr/>
          <p:nvPr/>
        </p:nvSpPr>
        <p:spPr>
          <a:xfrm>
            <a:off x="838200" y="2028152"/>
            <a:ext cx="2517215" cy="369332"/>
          </a:xfrm>
          <a:prstGeom prst="rect">
            <a:avLst/>
          </a:prstGeom>
        </p:spPr>
        <p:txBody>
          <a:bodyPr wrap="square">
            <a:spAutoFit/>
          </a:bodyPr>
          <a:lstStyle/>
          <a:p>
            <a:pPr algn="just"/>
            <a:r>
              <a:rPr lang="en-US" altLang="zh-CN" dirty="0">
                <a:solidFill>
                  <a:srgbClr val="3C82C4"/>
                </a:solidFill>
                <a:latin typeface="Times New Roman" panose="02020603050405020304" pitchFamily="18" charset="0"/>
                <a:ea typeface="黑体" panose="02010609060101010101" pitchFamily="49" charset="-122"/>
              </a:rPr>
              <a:t>2</a:t>
            </a:r>
            <a:r>
              <a:rPr lang="zh-CN" altLang="en-US" dirty="0">
                <a:solidFill>
                  <a:srgbClr val="3C82C4"/>
                </a:solidFill>
                <a:latin typeface="Times New Roman" panose="02020603050405020304" pitchFamily="18" charset="0"/>
                <a:ea typeface="黑体" panose="02010609060101010101" pitchFamily="49" charset="-122"/>
              </a:rPr>
              <a:t>、状态</a:t>
            </a:r>
            <a:r>
              <a:rPr lang="en-US" altLang="zh-CN" dirty="0">
                <a:solidFill>
                  <a:srgbClr val="3C82C4"/>
                </a:solidFill>
                <a:latin typeface="Times New Roman" panose="02020603050405020304" pitchFamily="18" charset="0"/>
                <a:ea typeface="黑体" panose="02010609060101010101" pitchFamily="49" charset="-122"/>
              </a:rPr>
              <a:t>-</a:t>
            </a:r>
            <a:r>
              <a:rPr lang="zh-CN" altLang="en-US" dirty="0">
                <a:solidFill>
                  <a:srgbClr val="3C82C4"/>
                </a:solidFill>
                <a:latin typeface="Times New Roman" panose="02020603050405020304" pitchFamily="18" charset="0"/>
                <a:ea typeface="黑体" panose="02010609060101010101" pitchFamily="49" charset="-122"/>
              </a:rPr>
              <a:t>动作价值函数</a:t>
            </a:r>
            <a:endParaRPr lang="en-US" altLang="zh-CN" dirty="0">
              <a:solidFill>
                <a:srgbClr val="3C82C4"/>
              </a:solidFill>
              <a:latin typeface="Times New Roman" panose="02020603050405020304" pitchFamily="18" charset="0"/>
              <a:ea typeface="黑体" panose="02010609060101010101" pitchFamily="49" charset="-122"/>
            </a:endParaRPr>
          </a:p>
        </p:txBody>
      </p:sp>
      <p:sp>
        <p:nvSpPr>
          <p:cNvPr id="2" name="标题 1"/>
          <p:cNvSpPr>
            <a:spLocks noGrp="1"/>
          </p:cNvSpPr>
          <p:nvPr>
            <p:ph type="title"/>
          </p:nvPr>
        </p:nvSpPr>
        <p:spPr/>
        <p:txBody>
          <a:bodyPr/>
          <a:lstStyle/>
          <a:p>
            <a:r>
              <a:rPr lang="zh-CN" altLang="en-US" dirty="0"/>
              <a:t>增强学习</a:t>
            </a:r>
            <a:r>
              <a:rPr lang="en-US" altLang="zh-CN" dirty="0"/>
              <a:t>——</a:t>
            </a:r>
            <a:r>
              <a:rPr lang="zh-CN" altLang="en-US" sz="3200" dirty="0"/>
              <a:t>问题模型</a:t>
            </a:r>
          </a:p>
        </p:txBody>
      </p:sp>
      <p:sp>
        <p:nvSpPr>
          <p:cNvPr id="4" name="日期占位符 3"/>
          <p:cNvSpPr>
            <a:spLocks noGrp="1"/>
          </p:cNvSpPr>
          <p:nvPr>
            <p:ph type="dt" sz="half" idx="10"/>
          </p:nvPr>
        </p:nvSpPr>
        <p:spPr/>
        <p:txBody>
          <a:bodyPr/>
          <a:lstStyle/>
          <a:p>
            <a:fld id="{0895B06A-DB0B-4214-A3CE-381EF43B43A2}" type="datetime3">
              <a:rPr lang="en-US" altLang="zh-CN" smtClean="0"/>
              <a:t>5 February 2020</a:t>
            </a:fld>
            <a:endParaRPr lang="zh-CN" altLang="en-US"/>
          </a:p>
        </p:txBody>
      </p:sp>
      <p:sp>
        <p:nvSpPr>
          <p:cNvPr id="5" name="页脚占位符 4"/>
          <p:cNvSpPr>
            <a:spLocks noGrp="1"/>
          </p:cNvSpPr>
          <p:nvPr>
            <p:ph type="ftr" sz="quarter" idx="11"/>
          </p:nvPr>
        </p:nvSpPr>
        <p:spPr/>
        <p:txBody>
          <a:bodyPr/>
          <a:lstStyle/>
          <a:p>
            <a:r>
              <a:rPr lang="en-US" altLang="zh-CN"/>
              <a:t>Reinforcement Learning Based Network Congestion Identification</a:t>
            </a:r>
            <a:endParaRPr lang="zh-CN" altLang="en-US" dirty="0"/>
          </a:p>
        </p:txBody>
      </p:sp>
      <p:sp>
        <p:nvSpPr>
          <p:cNvPr id="6" name="灯片编号占位符 5"/>
          <p:cNvSpPr>
            <a:spLocks noGrp="1"/>
          </p:cNvSpPr>
          <p:nvPr>
            <p:ph type="sldNum" sz="quarter" idx="12"/>
          </p:nvPr>
        </p:nvSpPr>
        <p:spPr/>
        <p:txBody>
          <a:bodyPr/>
          <a:lstStyle/>
          <a:p>
            <a:fld id="{DFEAD142-FE5B-4A0C-A357-B658EEF50C94}" type="slidenum">
              <a:rPr lang="zh-CN" altLang="en-US" smtClean="0"/>
              <a:pPr/>
              <a:t>5</a:t>
            </a:fld>
            <a:endParaRPr lang="zh-CN" altLang="en-US" dirty="0"/>
          </a:p>
        </p:txBody>
      </p:sp>
      <p:cxnSp>
        <p:nvCxnSpPr>
          <p:cNvPr id="19" name="直接连接符 18"/>
          <p:cNvCxnSpPr/>
          <p:nvPr/>
        </p:nvCxnSpPr>
        <p:spPr>
          <a:xfrm>
            <a:off x="6250841" y="1450596"/>
            <a:ext cx="11517" cy="4737140"/>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2162702" y="2944495"/>
            <a:ext cx="2578607" cy="1605234"/>
            <a:chOff x="9406103" y="2954560"/>
            <a:chExt cx="2578607" cy="1605234"/>
          </a:xfrm>
        </p:grpSpPr>
        <p:grpSp>
          <p:nvGrpSpPr>
            <p:cNvPr id="114" name="Group 4"/>
            <p:cNvGrpSpPr>
              <a:grpSpLocks/>
            </p:cNvGrpSpPr>
            <p:nvPr/>
          </p:nvGrpSpPr>
          <p:grpSpPr bwMode="auto">
            <a:xfrm>
              <a:off x="9774910" y="3157440"/>
              <a:ext cx="2209800" cy="1371600"/>
              <a:chOff x="672" y="2496"/>
              <a:chExt cx="912" cy="576"/>
            </a:xfrm>
          </p:grpSpPr>
          <p:sp>
            <p:nvSpPr>
              <p:cNvPr id="115" name="Line 5"/>
              <p:cNvSpPr>
                <a:spLocks noChangeShapeType="1"/>
              </p:cNvSpPr>
              <p:nvPr/>
            </p:nvSpPr>
            <p:spPr bwMode="auto">
              <a:xfrm flipH="1">
                <a:off x="793" y="2544"/>
                <a:ext cx="311" cy="225"/>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 name="Line 6"/>
              <p:cNvSpPr>
                <a:spLocks noChangeShapeType="1"/>
              </p:cNvSpPr>
              <p:nvPr/>
            </p:nvSpPr>
            <p:spPr bwMode="auto">
              <a:xfrm flipH="1">
                <a:off x="1104" y="2544"/>
                <a:ext cx="0" cy="21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 name="Line 7"/>
              <p:cNvSpPr>
                <a:spLocks noChangeShapeType="1"/>
              </p:cNvSpPr>
              <p:nvPr/>
            </p:nvSpPr>
            <p:spPr bwMode="auto">
              <a:xfrm>
                <a:off x="1104" y="2544"/>
                <a:ext cx="295" cy="21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 name="Line 8"/>
              <p:cNvSpPr>
                <a:spLocks noChangeShapeType="1"/>
              </p:cNvSpPr>
              <p:nvPr/>
            </p:nvSpPr>
            <p:spPr bwMode="auto">
              <a:xfrm flipV="1">
                <a:off x="720" y="2736"/>
                <a:ext cx="96" cy="288"/>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 name="Line 9"/>
              <p:cNvSpPr>
                <a:spLocks noChangeShapeType="1"/>
              </p:cNvSpPr>
              <p:nvPr/>
            </p:nvSpPr>
            <p:spPr bwMode="auto">
              <a:xfrm flipH="1" flipV="1">
                <a:off x="816" y="2736"/>
                <a:ext cx="48" cy="288"/>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 name="Line 10"/>
              <p:cNvSpPr>
                <a:spLocks noChangeShapeType="1"/>
              </p:cNvSpPr>
              <p:nvPr/>
            </p:nvSpPr>
            <p:spPr bwMode="auto">
              <a:xfrm flipV="1">
                <a:off x="1056" y="2736"/>
                <a:ext cx="48" cy="288"/>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 name="Line 11"/>
              <p:cNvSpPr>
                <a:spLocks noChangeShapeType="1"/>
              </p:cNvSpPr>
              <p:nvPr/>
            </p:nvSpPr>
            <p:spPr bwMode="auto">
              <a:xfrm flipH="1" flipV="1">
                <a:off x="1104" y="2736"/>
                <a:ext cx="96" cy="288"/>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 name="Line 12"/>
              <p:cNvSpPr>
                <a:spLocks noChangeShapeType="1"/>
              </p:cNvSpPr>
              <p:nvPr/>
            </p:nvSpPr>
            <p:spPr bwMode="auto">
              <a:xfrm flipV="1">
                <a:off x="1392" y="2754"/>
                <a:ext cx="7" cy="27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 name="Line 13"/>
              <p:cNvSpPr>
                <a:spLocks noChangeShapeType="1"/>
              </p:cNvSpPr>
              <p:nvPr/>
            </p:nvSpPr>
            <p:spPr bwMode="auto">
              <a:xfrm flipH="1" flipV="1">
                <a:off x="1392" y="2736"/>
                <a:ext cx="144" cy="288"/>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 name="Oval 14"/>
              <p:cNvSpPr>
                <a:spLocks noChangeArrowheads="1"/>
              </p:cNvSpPr>
              <p:nvPr/>
            </p:nvSpPr>
            <p:spPr bwMode="auto">
              <a:xfrm>
                <a:off x="1056" y="2496"/>
                <a:ext cx="96" cy="96"/>
              </a:xfrm>
              <a:prstGeom prst="ellipse">
                <a:avLst/>
              </a:prstGeom>
              <a:solidFill>
                <a:srgbClr val="595959"/>
              </a:solidFill>
              <a:ln w="9525">
                <a:solidFill>
                  <a:srgbClr val="DEEBF7"/>
                </a:solidFill>
                <a:round/>
                <a:headEnd/>
                <a:tailEnd/>
              </a:ln>
              <a:effectLst>
                <a:outerShdw dist="35921" dir="2700000" algn="ctr" rotWithShape="0">
                  <a:schemeClr val="bg2"/>
                </a:outerShdw>
              </a:effectLst>
            </p:spPr>
            <p:txBody>
              <a:bodyPr wrap="none" anchor="ctr"/>
              <a:lstStyle/>
              <a:p>
                <a:endParaRPr lang="zh-CN" altLang="en-US"/>
              </a:p>
            </p:txBody>
          </p:sp>
          <p:sp>
            <p:nvSpPr>
              <p:cNvPr id="125" name="Oval 15"/>
              <p:cNvSpPr>
                <a:spLocks noChangeArrowheads="1"/>
              </p:cNvSpPr>
              <p:nvPr/>
            </p:nvSpPr>
            <p:spPr bwMode="auto">
              <a:xfrm>
                <a:off x="783" y="2721"/>
                <a:ext cx="69" cy="69"/>
              </a:xfrm>
              <a:prstGeom prst="ellipse">
                <a:avLst/>
              </a:prstGeom>
              <a:solidFill>
                <a:schemeClr val="bg1"/>
              </a:solidFill>
              <a:ln w="9525">
                <a:solidFill>
                  <a:srgbClr val="3D82C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 name="Oval 16"/>
              <p:cNvSpPr>
                <a:spLocks noChangeArrowheads="1"/>
              </p:cNvSpPr>
              <p:nvPr/>
            </p:nvSpPr>
            <p:spPr bwMode="auto">
              <a:xfrm>
                <a:off x="1074" y="2721"/>
                <a:ext cx="69" cy="69"/>
              </a:xfrm>
              <a:prstGeom prst="ellipse">
                <a:avLst/>
              </a:prstGeom>
              <a:solidFill>
                <a:schemeClr val="bg1"/>
              </a:solidFill>
              <a:ln w="9525">
                <a:solidFill>
                  <a:srgbClr val="3D82C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7" name="Oval 17"/>
              <p:cNvSpPr>
                <a:spLocks noChangeArrowheads="1"/>
              </p:cNvSpPr>
              <p:nvPr/>
            </p:nvSpPr>
            <p:spPr bwMode="auto">
              <a:xfrm>
                <a:off x="1365" y="2721"/>
                <a:ext cx="69" cy="69"/>
              </a:xfrm>
              <a:prstGeom prst="ellipse">
                <a:avLst/>
              </a:prstGeom>
              <a:solidFill>
                <a:schemeClr val="bg1"/>
              </a:solidFill>
              <a:ln w="9525">
                <a:solidFill>
                  <a:srgbClr val="3D82C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 name="Oval 18"/>
              <p:cNvSpPr>
                <a:spLocks noChangeArrowheads="1"/>
              </p:cNvSpPr>
              <p:nvPr/>
            </p:nvSpPr>
            <p:spPr bwMode="auto">
              <a:xfrm>
                <a:off x="672" y="2976"/>
                <a:ext cx="96" cy="96"/>
              </a:xfrm>
              <a:prstGeom prst="ellipse">
                <a:avLst/>
              </a:prstGeom>
              <a:solidFill>
                <a:schemeClr val="tx1">
                  <a:lumMod val="65000"/>
                  <a:lumOff val="35000"/>
                </a:schemeClr>
              </a:solidFill>
              <a:ln w="9525">
                <a:solidFill>
                  <a:schemeClr val="bg1"/>
                </a:solidFill>
                <a:round/>
                <a:headEnd/>
                <a:tailEnd/>
              </a:ln>
              <a:effectLst>
                <a:outerShdw dist="35921" dir="2700000" algn="ctr" rotWithShape="0">
                  <a:schemeClr val="bg2"/>
                </a:outerShdw>
              </a:effectLst>
            </p:spPr>
            <p:txBody>
              <a:bodyPr wrap="none" anchor="ctr"/>
              <a:lstStyle/>
              <a:p>
                <a:endParaRPr lang="zh-CN" altLang="en-US"/>
              </a:p>
            </p:txBody>
          </p:sp>
          <p:sp>
            <p:nvSpPr>
              <p:cNvPr id="129" name="Oval 19"/>
              <p:cNvSpPr>
                <a:spLocks noChangeArrowheads="1"/>
              </p:cNvSpPr>
              <p:nvPr/>
            </p:nvSpPr>
            <p:spPr bwMode="auto">
              <a:xfrm>
                <a:off x="816" y="2976"/>
                <a:ext cx="96" cy="96"/>
              </a:xfrm>
              <a:prstGeom prst="ellipse">
                <a:avLst/>
              </a:prstGeom>
              <a:solidFill>
                <a:schemeClr val="tx1">
                  <a:lumMod val="65000"/>
                  <a:lumOff val="35000"/>
                </a:schemeClr>
              </a:solidFill>
              <a:ln w="9525">
                <a:solidFill>
                  <a:schemeClr val="bg1"/>
                </a:solidFill>
                <a:round/>
                <a:headEnd/>
                <a:tailEnd/>
              </a:ln>
              <a:effectLst>
                <a:outerShdw dist="35921" dir="2700000" algn="ctr" rotWithShape="0">
                  <a:schemeClr val="bg2"/>
                </a:outerShdw>
              </a:effectLst>
            </p:spPr>
            <p:txBody>
              <a:bodyPr wrap="none" anchor="ctr"/>
              <a:lstStyle/>
              <a:p>
                <a:endParaRPr lang="zh-CN" altLang="en-US"/>
              </a:p>
            </p:txBody>
          </p:sp>
          <p:sp>
            <p:nvSpPr>
              <p:cNvPr id="130" name="Oval 20"/>
              <p:cNvSpPr>
                <a:spLocks noChangeArrowheads="1"/>
              </p:cNvSpPr>
              <p:nvPr/>
            </p:nvSpPr>
            <p:spPr bwMode="auto">
              <a:xfrm>
                <a:off x="1008" y="2976"/>
                <a:ext cx="96" cy="96"/>
              </a:xfrm>
              <a:prstGeom prst="ellipse">
                <a:avLst/>
              </a:prstGeom>
              <a:solidFill>
                <a:schemeClr val="tx1">
                  <a:lumMod val="65000"/>
                  <a:lumOff val="35000"/>
                </a:schemeClr>
              </a:solidFill>
              <a:ln w="9525">
                <a:solidFill>
                  <a:schemeClr val="bg1"/>
                </a:solidFill>
                <a:round/>
                <a:headEnd/>
                <a:tailEnd/>
              </a:ln>
              <a:effectLst>
                <a:outerShdw dist="35921" dir="2700000" algn="ctr" rotWithShape="0">
                  <a:schemeClr val="bg2"/>
                </a:outerShdw>
              </a:effectLst>
            </p:spPr>
            <p:txBody>
              <a:bodyPr wrap="none" anchor="ctr"/>
              <a:lstStyle/>
              <a:p>
                <a:endParaRPr lang="zh-CN" altLang="en-US"/>
              </a:p>
            </p:txBody>
          </p:sp>
          <p:sp>
            <p:nvSpPr>
              <p:cNvPr id="131" name="Oval 21"/>
              <p:cNvSpPr>
                <a:spLocks noChangeArrowheads="1"/>
              </p:cNvSpPr>
              <p:nvPr/>
            </p:nvSpPr>
            <p:spPr bwMode="auto">
              <a:xfrm>
                <a:off x="1152" y="2976"/>
                <a:ext cx="96" cy="96"/>
              </a:xfrm>
              <a:prstGeom prst="ellipse">
                <a:avLst/>
              </a:prstGeom>
              <a:solidFill>
                <a:schemeClr val="tx1">
                  <a:lumMod val="65000"/>
                  <a:lumOff val="35000"/>
                </a:schemeClr>
              </a:solidFill>
              <a:ln w="9525">
                <a:solidFill>
                  <a:schemeClr val="bg1"/>
                </a:solidFill>
                <a:round/>
                <a:headEnd/>
                <a:tailEnd/>
              </a:ln>
              <a:effectLst>
                <a:outerShdw dist="35921" dir="2700000" algn="ctr" rotWithShape="0">
                  <a:schemeClr val="bg2"/>
                </a:outerShdw>
              </a:effectLst>
            </p:spPr>
            <p:txBody>
              <a:bodyPr wrap="none" anchor="ctr"/>
              <a:lstStyle/>
              <a:p>
                <a:endParaRPr lang="zh-CN" altLang="en-US"/>
              </a:p>
            </p:txBody>
          </p:sp>
          <p:sp>
            <p:nvSpPr>
              <p:cNvPr id="132" name="Oval 22"/>
              <p:cNvSpPr>
                <a:spLocks noChangeArrowheads="1"/>
              </p:cNvSpPr>
              <p:nvPr/>
            </p:nvSpPr>
            <p:spPr bwMode="auto">
              <a:xfrm>
                <a:off x="1344" y="2976"/>
                <a:ext cx="96" cy="96"/>
              </a:xfrm>
              <a:prstGeom prst="ellipse">
                <a:avLst/>
              </a:prstGeom>
              <a:solidFill>
                <a:schemeClr val="tx1">
                  <a:lumMod val="65000"/>
                  <a:lumOff val="35000"/>
                </a:schemeClr>
              </a:solidFill>
              <a:ln w="9525">
                <a:solidFill>
                  <a:schemeClr val="bg1"/>
                </a:solidFill>
                <a:round/>
                <a:headEnd/>
                <a:tailEnd/>
              </a:ln>
              <a:effectLst>
                <a:outerShdw dist="35921" dir="2700000" algn="ctr" rotWithShape="0">
                  <a:schemeClr val="bg2"/>
                </a:outerShdw>
              </a:effectLst>
            </p:spPr>
            <p:txBody>
              <a:bodyPr wrap="none" anchor="ctr"/>
              <a:lstStyle/>
              <a:p>
                <a:endParaRPr lang="zh-CN" altLang="en-US"/>
              </a:p>
            </p:txBody>
          </p:sp>
          <p:sp>
            <p:nvSpPr>
              <p:cNvPr id="133" name="Oval 23"/>
              <p:cNvSpPr>
                <a:spLocks noChangeArrowheads="1"/>
              </p:cNvSpPr>
              <p:nvPr/>
            </p:nvSpPr>
            <p:spPr bwMode="auto">
              <a:xfrm>
                <a:off x="1488" y="2976"/>
                <a:ext cx="96" cy="96"/>
              </a:xfrm>
              <a:prstGeom prst="ellipse">
                <a:avLst/>
              </a:prstGeom>
              <a:solidFill>
                <a:schemeClr val="tx1">
                  <a:lumMod val="65000"/>
                  <a:lumOff val="35000"/>
                </a:schemeClr>
              </a:solidFill>
              <a:ln w="9525">
                <a:solidFill>
                  <a:schemeClr val="bg1"/>
                </a:solidFill>
                <a:round/>
                <a:headEnd/>
                <a:tailEnd/>
              </a:ln>
              <a:effectLst>
                <a:outerShdw dist="35921" dir="2700000" algn="ctr" rotWithShape="0">
                  <a:schemeClr val="bg2"/>
                </a:outerShdw>
              </a:effectLst>
            </p:spPr>
            <p:txBody>
              <a:bodyPr wrap="none" anchor="ctr"/>
              <a:lstStyle/>
              <a:p>
                <a:endParaRPr lang="zh-CN" altLang="en-US"/>
              </a:p>
            </p:txBody>
          </p:sp>
        </p:grpSp>
        <p:graphicFrame>
          <p:nvGraphicFramePr>
            <p:cNvPr id="29" name="对象 28"/>
            <p:cNvGraphicFramePr>
              <a:graphicFrameLocks noChangeAspect="1"/>
            </p:cNvGraphicFramePr>
            <p:nvPr>
              <p:extLst>
                <p:ext uri="{D42A27DB-BD31-4B8C-83A1-F6EECF244321}">
                  <p14:modId xmlns:p14="http://schemas.microsoft.com/office/powerpoint/2010/main" val="258459161"/>
                </p:ext>
              </p:extLst>
            </p:nvPr>
          </p:nvGraphicFramePr>
          <p:xfrm>
            <a:off x="10357670" y="2954560"/>
            <a:ext cx="285750" cy="457200"/>
          </p:xfrm>
          <a:graphic>
            <a:graphicData uri="http://schemas.openxmlformats.org/presentationml/2006/ole">
              <mc:AlternateContent xmlns:mc="http://schemas.openxmlformats.org/markup-compatibility/2006">
                <mc:Choice xmlns:v="urn:schemas-microsoft-com:vml" Requires="v">
                  <p:oleObj spid="_x0000_s25819" name="AxMath" r:id="rId4" imgW="142920" imgH="228960" progId="Equation.AxMath">
                    <p:embed/>
                  </p:oleObj>
                </mc:Choice>
                <mc:Fallback>
                  <p:oleObj name="AxMath" r:id="rId4" imgW="142920" imgH="228960" progId="Equation.AxMath">
                    <p:embed/>
                    <p:pic>
                      <p:nvPicPr>
                        <p:cNvPr id="0" name=""/>
                        <p:cNvPicPr/>
                        <p:nvPr/>
                      </p:nvPicPr>
                      <p:blipFill>
                        <a:blip r:embed="rId5"/>
                        <a:stretch>
                          <a:fillRect/>
                        </a:stretch>
                      </p:blipFill>
                      <p:spPr>
                        <a:xfrm>
                          <a:off x="10357670" y="2954560"/>
                          <a:ext cx="285750" cy="457200"/>
                        </a:xfrm>
                        <a:prstGeom prst="rect">
                          <a:avLst/>
                        </a:prstGeom>
                      </p:spPr>
                    </p:pic>
                  </p:oleObj>
                </mc:Fallback>
              </mc:AlternateContent>
            </a:graphicData>
          </a:graphic>
        </p:graphicFrame>
        <p:graphicFrame>
          <p:nvGraphicFramePr>
            <p:cNvPr id="138" name="对象 137"/>
            <p:cNvGraphicFramePr>
              <a:graphicFrameLocks noChangeAspect="1"/>
            </p:cNvGraphicFramePr>
            <p:nvPr>
              <p:extLst>
                <p:ext uri="{D42A27DB-BD31-4B8C-83A1-F6EECF244321}">
                  <p14:modId xmlns:p14="http://schemas.microsoft.com/office/powerpoint/2010/main" val="634561214"/>
                </p:ext>
              </p:extLst>
            </p:nvPr>
          </p:nvGraphicFramePr>
          <p:xfrm>
            <a:off x="9803319" y="3814120"/>
            <a:ext cx="292100" cy="457200"/>
          </p:xfrm>
          <a:graphic>
            <a:graphicData uri="http://schemas.openxmlformats.org/presentationml/2006/ole">
              <mc:AlternateContent xmlns:mc="http://schemas.openxmlformats.org/markup-compatibility/2006">
                <mc:Choice xmlns:v="urn:schemas-microsoft-com:vml" Requires="v">
                  <p:oleObj spid="_x0000_s25820" name="AxMath" r:id="rId6" imgW="145440" imgH="228960" progId="Equation.AxMath">
                    <p:embed/>
                  </p:oleObj>
                </mc:Choice>
                <mc:Fallback>
                  <p:oleObj name="AxMath" r:id="rId6" imgW="145440" imgH="228960" progId="Equation.AxMath">
                    <p:embed/>
                    <p:pic>
                      <p:nvPicPr>
                        <p:cNvPr id="0" name=""/>
                        <p:cNvPicPr/>
                        <p:nvPr/>
                      </p:nvPicPr>
                      <p:blipFill>
                        <a:blip r:embed="rId7"/>
                        <a:stretch>
                          <a:fillRect/>
                        </a:stretch>
                      </p:blipFill>
                      <p:spPr>
                        <a:xfrm>
                          <a:off x="9803319" y="3814120"/>
                          <a:ext cx="292100" cy="457200"/>
                        </a:xfrm>
                        <a:prstGeom prst="rect">
                          <a:avLst/>
                        </a:prstGeom>
                      </p:spPr>
                    </p:pic>
                  </p:oleObj>
                </mc:Fallback>
              </mc:AlternateContent>
            </a:graphicData>
          </a:graphic>
        </p:graphicFrame>
        <p:graphicFrame>
          <p:nvGraphicFramePr>
            <p:cNvPr id="139" name="对象 138"/>
            <p:cNvGraphicFramePr>
              <a:graphicFrameLocks noChangeAspect="1"/>
            </p:cNvGraphicFramePr>
            <p:nvPr>
              <p:extLst>
                <p:ext uri="{D42A27DB-BD31-4B8C-83A1-F6EECF244321}">
                  <p14:modId xmlns:p14="http://schemas.microsoft.com/office/powerpoint/2010/main" val="2456142231"/>
                </p:ext>
              </p:extLst>
            </p:nvPr>
          </p:nvGraphicFramePr>
          <p:xfrm>
            <a:off x="9406103" y="4105769"/>
            <a:ext cx="200025" cy="454025"/>
          </p:xfrm>
          <a:graphic>
            <a:graphicData uri="http://schemas.openxmlformats.org/presentationml/2006/ole">
              <mc:AlternateContent xmlns:mc="http://schemas.openxmlformats.org/markup-compatibility/2006">
                <mc:Choice xmlns:v="urn:schemas-microsoft-com:vml" Requires="v">
                  <p:oleObj spid="_x0000_s25821" name="AxMath" r:id="rId8" imgW="100800" imgH="227520" progId="Equation.AxMath">
                    <p:embed/>
                  </p:oleObj>
                </mc:Choice>
                <mc:Fallback>
                  <p:oleObj name="AxMath" r:id="rId8" imgW="100800" imgH="227520" progId="Equation.AxMath">
                    <p:embed/>
                    <p:pic>
                      <p:nvPicPr>
                        <p:cNvPr id="0" name=""/>
                        <p:cNvPicPr/>
                        <p:nvPr/>
                      </p:nvPicPr>
                      <p:blipFill>
                        <a:blip r:embed="rId9"/>
                        <a:stretch>
                          <a:fillRect/>
                        </a:stretch>
                      </p:blipFill>
                      <p:spPr>
                        <a:xfrm>
                          <a:off x="9406103" y="4105769"/>
                          <a:ext cx="200025" cy="454025"/>
                        </a:xfrm>
                        <a:prstGeom prst="rect">
                          <a:avLst/>
                        </a:prstGeom>
                      </p:spPr>
                    </p:pic>
                  </p:oleObj>
                </mc:Fallback>
              </mc:AlternateContent>
            </a:graphicData>
          </a:graphic>
        </p:graphicFrame>
        <p:graphicFrame>
          <p:nvGraphicFramePr>
            <p:cNvPr id="140" name="对象 139"/>
            <p:cNvGraphicFramePr>
              <a:graphicFrameLocks noChangeAspect="1"/>
            </p:cNvGraphicFramePr>
            <p:nvPr>
              <p:extLst>
                <p:ext uri="{D42A27DB-BD31-4B8C-83A1-F6EECF244321}">
                  <p14:modId xmlns:p14="http://schemas.microsoft.com/office/powerpoint/2010/main" val="3334763409"/>
                </p:ext>
              </p:extLst>
            </p:nvPr>
          </p:nvGraphicFramePr>
          <p:xfrm>
            <a:off x="9735639" y="3370219"/>
            <a:ext cx="311150" cy="457200"/>
          </p:xfrm>
          <a:graphic>
            <a:graphicData uri="http://schemas.openxmlformats.org/presentationml/2006/ole">
              <mc:AlternateContent xmlns:mc="http://schemas.openxmlformats.org/markup-compatibility/2006">
                <mc:Choice xmlns:v="urn:schemas-microsoft-com:vml" Requires="v">
                  <p:oleObj spid="_x0000_s25822" name="AxMath" r:id="rId10" imgW="156240" imgH="228960" progId="Equation.AxMath">
                    <p:embed/>
                  </p:oleObj>
                </mc:Choice>
                <mc:Fallback>
                  <p:oleObj name="AxMath" r:id="rId10" imgW="156240" imgH="228960" progId="Equation.AxMath">
                    <p:embed/>
                    <p:pic>
                      <p:nvPicPr>
                        <p:cNvPr id="0" name=""/>
                        <p:cNvPicPr/>
                        <p:nvPr/>
                      </p:nvPicPr>
                      <p:blipFill>
                        <a:blip r:embed="rId11"/>
                        <a:stretch>
                          <a:fillRect/>
                        </a:stretch>
                      </p:blipFill>
                      <p:spPr>
                        <a:xfrm>
                          <a:off x="9735639" y="3370219"/>
                          <a:ext cx="311150" cy="457200"/>
                        </a:xfrm>
                        <a:prstGeom prst="rect">
                          <a:avLst/>
                        </a:prstGeom>
                      </p:spPr>
                    </p:pic>
                  </p:oleObj>
                </mc:Fallback>
              </mc:AlternateContent>
            </a:graphicData>
          </a:graphic>
        </p:graphicFrame>
      </p:grpSp>
      <p:sp>
        <p:nvSpPr>
          <p:cNvPr id="141" name="文本框 140"/>
          <p:cNvSpPr txBox="1"/>
          <p:nvPr/>
        </p:nvSpPr>
        <p:spPr>
          <a:xfrm>
            <a:off x="859518" y="2597486"/>
            <a:ext cx="1914372" cy="369332"/>
          </a:xfrm>
          <a:prstGeom prst="rect">
            <a:avLst/>
          </a:prstGeom>
          <a:noFill/>
        </p:spPr>
        <p:txBody>
          <a:bodyPr wrap="square" rtlCol="0">
            <a:spAutoFit/>
          </a:bodyPr>
          <a:lstStyle/>
          <a:p>
            <a:pPr algn="just"/>
            <a:r>
              <a:rPr lang="en-US" altLang="zh-CN" dirty="0">
                <a:solidFill>
                  <a:srgbClr val="3C82C4"/>
                </a:solidFill>
                <a:latin typeface="Times New Roman" panose="02020603050405020304" pitchFamily="18" charset="0"/>
                <a:ea typeface="黑体" panose="02010609060101010101" pitchFamily="49" charset="-122"/>
              </a:rPr>
              <a:t>3</a:t>
            </a:r>
            <a:r>
              <a:rPr lang="zh-CN" altLang="en-US" dirty="0">
                <a:solidFill>
                  <a:srgbClr val="3C82C4"/>
                </a:solidFill>
                <a:latin typeface="Times New Roman" panose="02020603050405020304" pitchFamily="18" charset="0"/>
                <a:ea typeface="黑体" panose="02010609060101010101" pitchFamily="49" charset="-122"/>
              </a:rPr>
              <a:t>、状态价值函数</a:t>
            </a:r>
            <a:endParaRPr lang="en-US" altLang="zh-CN" dirty="0">
              <a:solidFill>
                <a:srgbClr val="3C82C4"/>
              </a:solidFill>
              <a:latin typeface="Times New Roman" panose="02020603050405020304" pitchFamily="18" charset="0"/>
              <a:ea typeface="黑体" panose="02010609060101010101" pitchFamily="49" charset="-122"/>
            </a:endParaRPr>
          </a:p>
        </p:txBody>
      </p:sp>
      <p:graphicFrame>
        <p:nvGraphicFramePr>
          <p:cNvPr id="142" name="对象 141"/>
          <p:cNvGraphicFramePr>
            <a:graphicFrameLocks noChangeAspect="1"/>
          </p:cNvGraphicFramePr>
          <p:nvPr>
            <p:extLst>
              <p:ext uri="{D42A27DB-BD31-4B8C-83A1-F6EECF244321}">
                <p14:modId xmlns:p14="http://schemas.microsoft.com/office/powerpoint/2010/main" val="961300337"/>
              </p:ext>
            </p:extLst>
          </p:nvPr>
        </p:nvGraphicFramePr>
        <p:xfrm>
          <a:off x="2394646" y="1375342"/>
          <a:ext cx="1193800" cy="454025"/>
        </p:xfrm>
        <a:graphic>
          <a:graphicData uri="http://schemas.openxmlformats.org/presentationml/2006/ole">
            <mc:AlternateContent xmlns:mc="http://schemas.openxmlformats.org/markup-compatibility/2006">
              <mc:Choice xmlns:v="urn:schemas-microsoft-com:vml" Requires="v">
                <p:oleObj spid="_x0000_s25823" name="AxMath" r:id="rId12" imgW="596880" imgH="226800" progId="Equation.AxMath">
                  <p:embed/>
                </p:oleObj>
              </mc:Choice>
              <mc:Fallback>
                <p:oleObj name="AxMath" r:id="rId12" imgW="596880" imgH="226800" progId="Equation.AxMath">
                  <p:embed/>
                  <p:pic>
                    <p:nvPicPr>
                      <p:cNvPr id="0" name=""/>
                      <p:cNvPicPr/>
                      <p:nvPr/>
                    </p:nvPicPr>
                    <p:blipFill>
                      <a:blip r:embed="rId13"/>
                      <a:stretch>
                        <a:fillRect/>
                      </a:stretch>
                    </p:blipFill>
                    <p:spPr>
                      <a:xfrm>
                        <a:off x="2394646" y="1375342"/>
                        <a:ext cx="1193800" cy="454025"/>
                      </a:xfrm>
                      <a:prstGeom prst="rect">
                        <a:avLst/>
                      </a:prstGeom>
                    </p:spPr>
                  </p:pic>
                </p:oleObj>
              </mc:Fallback>
            </mc:AlternateContent>
          </a:graphicData>
        </a:graphic>
      </p:graphicFrame>
      <p:graphicFrame>
        <p:nvGraphicFramePr>
          <p:cNvPr id="143" name="对象 142"/>
          <p:cNvGraphicFramePr>
            <a:graphicFrameLocks noChangeAspect="1"/>
          </p:cNvGraphicFramePr>
          <p:nvPr>
            <p:extLst>
              <p:ext uri="{D42A27DB-BD31-4B8C-83A1-F6EECF244321}">
                <p14:modId xmlns:p14="http://schemas.microsoft.com/office/powerpoint/2010/main" val="2055571480"/>
              </p:ext>
            </p:extLst>
          </p:nvPr>
        </p:nvGraphicFramePr>
        <p:xfrm>
          <a:off x="2768600" y="2586038"/>
          <a:ext cx="1762125" cy="423862"/>
        </p:xfrm>
        <a:graphic>
          <a:graphicData uri="http://schemas.openxmlformats.org/presentationml/2006/ole">
            <mc:AlternateContent xmlns:mc="http://schemas.openxmlformats.org/markup-compatibility/2006">
              <mc:Choice xmlns:v="urn:schemas-microsoft-com:vml" Requires="v">
                <p:oleObj spid="_x0000_s25824" name="AxMath" r:id="rId14" imgW="981000" imgH="235800" progId="Equation.AxMath">
                  <p:embed/>
                </p:oleObj>
              </mc:Choice>
              <mc:Fallback>
                <p:oleObj name="AxMath" r:id="rId14" imgW="981000" imgH="235800" progId="Equation.AxMath">
                  <p:embed/>
                  <p:pic>
                    <p:nvPicPr>
                      <p:cNvPr id="0" name=""/>
                      <p:cNvPicPr/>
                      <p:nvPr/>
                    </p:nvPicPr>
                    <p:blipFill>
                      <a:blip r:embed="rId15"/>
                      <a:stretch>
                        <a:fillRect/>
                      </a:stretch>
                    </p:blipFill>
                    <p:spPr>
                      <a:xfrm>
                        <a:off x="2768600" y="2586038"/>
                        <a:ext cx="1762125" cy="423862"/>
                      </a:xfrm>
                      <a:prstGeom prst="rect">
                        <a:avLst/>
                      </a:prstGeom>
                    </p:spPr>
                  </p:pic>
                </p:oleObj>
              </mc:Fallback>
            </mc:AlternateContent>
          </a:graphicData>
        </a:graphic>
      </p:graphicFrame>
      <p:graphicFrame>
        <p:nvGraphicFramePr>
          <p:cNvPr id="144" name="对象 143"/>
          <p:cNvGraphicFramePr>
            <a:graphicFrameLocks noChangeAspect="1"/>
          </p:cNvGraphicFramePr>
          <p:nvPr>
            <p:extLst>
              <p:ext uri="{D42A27DB-BD31-4B8C-83A1-F6EECF244321}">
                <p14:modId xmlns:p14="http://schemas.microsoft.com/office/powerpoint/2010/main" val="1916115417"/>
              </p:ext>
            </p:extLst>
          </p:nvPr>
        </p:nvGraphicFramePr>
        <p:xfrm>
          <a:off x="3346450" y="1978025"/>
          <a:ext cx="2324100" cy="433388"/>
        </p:xfrm>
        <a:graphic>
          <a:graphicData uri="http://schemas.openxmlformats.org/presentationml/2006/ole">
            <mc:AlternateContent xmlns:mc="http://schemas.openxmlformats.org/markup-compatibility/2006">
              <mc:Choice xmlns:v="urn:schemas-microsoft-com:vml" Requires="v">
                <p:oleObj spid="_x0000_s25825" name="AxMath" r:id="rId16" imgW="1266120" imgH="235800" progId="Equation.AxMath">
                  <p:embed/>
                </p:oleObj>
              </mc:Choice>
              <mc:Fallback>
                <p:oleObj name="AxMath" r:id="rId16" imgW="1266120" imgH="235800" progId="Equation.AxMath">
                  <p:embed/>
                  <p:pic>
                    <p:nvPicPr>
                      <p:cNvPr id="0" name=""/>
                      <p:cNvPicPr/>
                      <p:nvPr/>
                    </p:nvPicPr>
                    <p:blipFill>
                      <a:blip r:embed="rId17"/>
                      <a:stretch>
                        <a:fillRect/>
                      </a:stretch>
                    </p:blipFill>
                    <p:spPr>
                      <a:xfrm>
                        <a:off x="3346450" y="1978025"/>
                        <a:ext cx="2324100" cy="433388"/>
                      </a:xfrm>
                      <a:prstGeom prst="rect">
                        <a:avLst/>
                      </a:prstGeom>
                    </p:spPr>
                  </p:pic>
                </p:oleObj>
              </mc:Fallback>
            </mc:AlternateContent>
          </a:graphicData>
        </a:graphic>
      </p:graphicFrame>
      <p:graphicFrame>
        <p:nvGraphicFramePr>
          <p:cNvPr id="148" name="对象 147"/>
          <p:cNvGraphicFramePr>
            <a:graphicFrameLocks noChangeAspect="1"/>
          </p:cNvGraphicFramePr>
          <p:nvPr>
            <p:extLst>
              <p:ext uri="{D42A27DB-BD31-4B8C-83A1-F6EECF244321}">
                <p14:modId xmlns:p14="http://schemas.microsoft.com/office/powerpoint/2010/main" val="2881428334"/>
              </p:ext>
            </p:extLst>
          </p:nvPr>
        </p:nvGraphicFramePr>
        <p:xfrm>
          <a:off x="2090357" y="5236823"/>
          <a:ext cx="2846387" cy="950913"/>
        </p:xfrm>
        <a:graphic>
          <a:graphicData uri="http://schemas.openxmlformats.org/presentationml/2006/ole">
            <mc:AlternateContent xmlns:mc="http://schemas.openxmlformats.org/markup-compatibility/2006">
              <mc:Choice xmlns:v="urn:schemas-microsoft-com:vml" Requires="v">
                <p:oleObj spid="_x0000_s25826" name="AxMath" r:id="rId18" imgW="1889280" imgH="630720" progId="Equation.AxMath">
                  <p:embed/>
                </p:oleObj>
              </mc:Choice>
              <mc:Fallback>
                <p:oleObj name="AxMath" r:id="rId18" imgW="1889280" imgH="630720" progId="Equation.AxMath">
                  <p:embed/>
                  <p:pic>
                    <p:nvPicPr>
                      <p:cNvPr id="0" name=""/>
                      <p:cNvPicPr/>
                      <p:nvPr/>
                    </p:nvPicPr>
                    <p:blipFill>
                      <a:blip r:embed="rId19"/>
                      <a:stretch>
                        <a:fillRect/>
                      </a:stretch>
                    </p:blipFill>
                    <p:spPr>
                      <a:xfrm>
                        <a:off x="2090357" y="5236823"/>
                        <a:ext cx="2846387" cy="950913"/>
                      </a:xfrm>
                      <a:prstGeom prst="rect">
                        <a:avLst/>
                      </a:prstGeom>
                    </p:spPr>
                  </p:pic>
                </p:oleObj>
              </mc:Fallback>
            </mc:AlternateContent>
          </a:graphicData>
        </a:graphic>
      </p:graphicFrame>
      <p:sp>
        <p:nvSpPr>
          <p:cNvPr id="150" name="矩形 149"/>
          <p:cNvSpPr/>
          <p:nvPr/>
        </p:nvSpPr>
        <p:spPr>
          <a:xfrm>
            <a:off x="911789" y="4700537"/>
            <a:ext cx="5240979" cy="369332"/>
          </a:xfrm>
          <a:prstGeom prst="rect">
            <a:avLst/>
          </a:prstGeom>
          <a:solidFill>
            <a:srgbClr val="3C82C4"/>
          </a:solidFill>
          <a:effectLst>
            <a:outerShdw blurRad="50800" dist="38100" dir="5400000" algn="t" rotWithShape="0">
              <a:prstClr val="black">
                <a:alpha val="40000"/>
              </a:prstClr>
            </a:outerShdw>
          </a:effectLst>
        </p:spPr>
        <p:txBody>
          <a:bodyPr wrap="square">
            <a:spAutoFit/>
          </a:bodyPr>
          <a:lstStyle/>
          <a:p>
            <a:pPr marL="285750" indent="-285750" algn="just">
              <a:buFont typeface="Arial" panose="020B0604020202020204" pitchFamily="34" charset="0"/>
              <a:buChar char="•"/>
            </a:pPr>
            <a:r>
              <a:rPr lang="zh-CN" altLang="en-US" dirty="0">
                <a:solidFill>
                  <a:schemeClr val="bg1"/>
                </a:solidFill>
                <a:latin typeface="黑体" panose="02010609060101010101" pitchFamily="49" charset="-122"/>
                <a:ea typeface="黑体" panose="02010609060101010101" pitchFamily="49" charset="-122"/>
              </a:rPr>
              <a:t>最优状态与最优策略</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51" name="矩形 150"/>
          <p:cNvSpPr/>
          <p:nvPr/>
        </p:nvSpPr>
        <p:spPr>
          <a:xfrm>
            <a:off x="2272932" y="5229954"/>
            <a:ext cx="2216720" cy="4354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59517" y="1440737"/>
            <a:ext cx="1454244" cy="369332"/>
          </a:xfrm>
          <a:prstGeom prst="rect">
            <a:avLst/>
          </a:prstGeom>
        </p:spPr>
        <p:txBody>
          <a:bodyPr wrap="none">
            <a:spAutoFit/>
          </a:bodyPr>
          <a:lstStyle/>
          <a:p>
            <a:pPr algn="just"/>
            <a:r>
              <a:rPr lang="en-US" altLang="zh-CN" dirty="0">
                <a:solidFill>
                  <a:srgbClr val="3C82C4"/>
                </a:solidFill>
                <a:latin typeface="Times New Roman" panose="02020603050405020304" pitchFamily="18" charset="0"/>
                <a:ea typeface="黑体" panose="02010609060101010101" pitchFamily="49" charset="-122"/>
              </a:rPr>
              <a:t>1</a:t>
            </a:r>
            <a:r>
              <a:rPr lang="zh-CN" altLang="en-US" dirty="0">
                <a:solidFill>
                  <a:srgbClr val="3C82C4"/>
                </a:solidFill>
                <a:latin typeface="Times New Roman" panose="02020603050405020304" pitchFamily="18" charset="0"/>
                <a:ea typeface="黑体" panose="02010609060101010101" pitchFamily="49" charset="-122"/>
              </a:rPr>
              <a:t>、策略函数</a:t>
            </a:r>
            <a:endParaRPr lang="en-US" altLang="zh-CN" dirty="0">
              <a:solidFill>
                <a:srgbClr val="3C82C4"/>
              </a:solidFill>
              <a:latin typeface="Times New Roman" panose="02020603050405020304" pitchFamily="18" charset="0"/>
              <a:ea typeface="黑体" panose="02010609060101010101" pitchFamily="49" charset="-122"/>
            </a:endParaRPr>
          </a:p>
        </p:txBody>
      </p:sp>
      <p:cxnSp>
        <p:nvCxnSpPr>
          <p:cNvPr id="9" name="直接连接符 8"/>
          <p:cNvCxnSpPr/>
          <p:nvPr/>
        </p:nvCxnSpPr>
        <p:spPr>
          <a:xfrm>
            <a:off x="1300420" y="1777011"/>
            <a:ext cx="4702945" cy="2699"/>
          </a:xfrm>
          <a:prstGeom prst="line">
            <a:avLst/>
          </a:prstGeom>
          <a:ln w="19050">
            <a:solidFill>
              <a:srgbClr val="689ED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300420" y="2371513"/>
            <a:ext cx="4702945" cy="2699"/>
          </a:xfrm>
          <a:prstGeom prst="line">
            <a:avLst/>
          </a:prstGeom>
          <a:ln w="19050">
            <a:solidFill>
              <a:srgbClr val="689ED1"/>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300420" y="2934216"/>
            <a:ext cx="4702945" cy="2699"/>
          </a:xfrm>
          <a:prstGeom prst="line">
            <a:avLst/>
          </a:prstGeom>
          <a:ln w="19050">
            <a:solidFill>
              <a:srgbClr val="689ED1"/>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6351547" y="1450596"/>
            <a:ext cx="5773345" cy="4483262"/>
            <a:chOff x="6351547" y="1450596"/>
            <a:chExt cx="5773345" cy="4483262"/>
          </a:xfrm>
        </p:grpSpPr>
        <p:grpSp>
          <p:nvGrpSpPr>
            <p:cNvPr id="81" name="îSliḋè"/>
            <p:cNvGrpSpPr/>
            <p:nvPr/>
          </p:nvGrpSpPr>
          <p:grpSpPr>
            <a:xfrm>
              <a:off x="6351547" y="1450596"/>
              <a:ext cx="5773345" cy="4483262"/>
              <a:chOff x="6331502" y="1577819"/>
              <a:chExt cx="9054634" cy="4483262"/>
            </a:xfrm>
          </p:grpSpPr>
          <p:sp>
            <p:nvSpPr>
              <p:cNvPr id="89" name="işļïḋe"/>
              <p:cNvSpPr/>
              <p:nvPr/>
            </p:nvSpPr>
            <p:spPr>
              <a:xfrm flipH="1">
                <a:off x="7182981" y="1909015"/>
                <a:ext cx="1563200" cy="606217"/>
              </a:xfrm>
              <a:prstGeom prst="homePlate">
                <a:avLst/>
              </a:prstGeom>
              <a:solidFill>
                <a:schemeClr val="bg1">
                  <a:lumMod val="50000"/>
                </a:schemeClr>
              </a:solidFill>
              <a:ln w="50800">
                <a:solidFill>
                  <a:srgbClr val="969696"/>
                </a:solid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90" name="iṡḷíde"/>
              <p:cNvSpPr txBox="1">
                <a:spLocks/>
              </p:cNvSpPr>
              <p:nvPr/>
            </p:nvSpPr>
            <p:spPr bwMode="auto">
              <a:xfrm>
                <a:off x="7848695" y="1966221"/>
                <a:ext cx="484108" cy="491804"/>
              </a:xfrm>
              <a:prstGeom prst="rect">
                <a:avLst/>
              </a:prstGeom>
              <a:noFill/>
              <a:sp3d prstMaterial="matte">
                <a:bevelT w="1270" h="1270"/>
              </a:sp3d>
            </p:spPr>
            <p:txBody>
              <a:bodyPr wrap="none" lIns="0" tIns="0" rIns="0" bIns="0" anchor="ctr">
                <a:normAutofit lnSpcReduction="10000"/>
                <a:scene3d>
                  <a:camera prst="orthographicFront"/>
                  <a:lightRig rig="threePt" dir="t"/>
                </a:scene3d>
                <a:sp3d>
                  <a:bevelT w="0" h="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prstClr val="white"/>
                  </a:buClr>
                  <a:defRPr/>
                </a:pPr>
                <a:r>
                  <a:rPr lang="zh-CN" altLang="en-US" sz="3400" b="1" dirty="0">
                    <a:solidFill>
                      <a:schemeClr val="bg1"/>
                    </a:solidFill>
                  </a:rPr>
                  <a:t>东</a:t>
                </a:r>
                <a:endParaRPr lang="en-US" altLang="ko-KR" sz="3400" b="1" dirty="0">
                  <a:solidFill>
                    <a:schemeClr val="bg1"/>
                  </a:solidFill>
                </a:endParaRPr>
              </a:p>
            </p:txBody>
          </p:sp>
          <p:sp>
            <p:nvSpPr>
              <p:cNvPr id="91" name="íṩ1iḓé"/>
              <p:cNvSpPr/>
              <p:nvPr/>
            </p:nvSpPr>
            <p:spPr>
              <a:xfrm flipH="1">
                <a:off x="6369554" y="3167755"/>
                <a:ext cx="2331395" cy="606217"/>
              </a:xfrm>
              <a:prstGeom prst="homePlate">
                <a:avLst/>
              </a:prstGeom>
              <a:solidFill>
                <a:schemeClr val="tx2">
                  <a:lumMod val="60000"/>
                  <a:lumOff val="40000"/>
                </a:schemeClr>
              </a:solidFill>
              <a:ln w="50800">
                <a:solidFill>
                  <a:srgbClr val="DEEBF7"/>
                </a:solid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92" name="iṥļiďê"/>
              <p:cNvSpPr txBox="1">
                <a:spLocks/>
              </p:cNvSpPr>
              <p:nvPr/>
            </p:nvSpPr>
            <p:spPr bwMode="auto">
              <a:xfrm>
                <a:off x="7297225" y="3245248"/>
                <a:ext cx="484108" cy="470898"/>
              </a:xfrm>
              <a:prstGeom prst="rect">
                <a:avLst/>
              </a:prstGeom>
              <a:noFill/>
              <a:sp3d prstMaterial="matte">
                <a:bevelT w="1270" h="1270"/>
              </a:sp3d>
            </p:spPr>
            <p:txBody>
              <a:bodyPr wrap="none" lIns="0" tIns="0" rIns="0" bIns="0" anchor="ctr">
                <a:normAutofit lnSpcReduction="10000"/>
                <a:scene3d>
                  <a:camera prst="orthographicFront"/>
                  <a:lightRig rig="threePt" dir="t"/>
                </a:scene3d>
                <a:sp3d>
                  <a:bevelT w="0" h="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prstClr val="white"/>
                  </a:buClr>
                  <a:defRPr/>
                </a:pPr>
                <a:r>
                  <a:rPr lang="zh-CN" altLang="en-US" sz="3400" b="1" dirty="0">
                    <a:solidFill>
                      <a:schemeClr val="bg1"/>
                    </a:solidFill>
                  </a:rPr>
                  <a:t>北</a:t>
                </a:r>
                <a:endParaRPr lang="en-US" altLang="ko-KR" sz="3400" b="1" dirty="0">
                  <a:solidFill>
                    <a:schemeClr val="bg1"/>
                  </a:solidFill>
                </a:endParaRPr>
              </a:p>
            </p:txBody>
          </p:sp>
          <p:sp>
            <p:nvSpPr>
              <p:cNvPr id="93" name="îşľiḍé"/>
              <p:cNvSpPr/>
              <p:nvPr/>
            </p:nvSpPr>
            <p:spPr>
              <a:xfrm>
                <a:off x="8876724" y="2204864"/>
                <a:ext cx="2136900" cy="606217"/>
              </a:xfrm>
              <a:prstGeom prst="homePlate">
                <a:avLst/>
              </a:prstGeom>
              <a:solidFill>
                <a:schemeClr val="tx2">
                  <a:lumMod val="60000"/>
                  <a:lumOff val="40000"/>
                </a:schemeClr>
              </a:solidFill>
              <a:ln w="50800">
                <a:solidFill>
                  <a:schemeClr val="accent1">
                    <a:lumMod val="20000"/>
                    <a:lumOff val="80000"/>
                  </a:schemeClr>
                </a:solid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sp>
            <p:nvSpPr>
              <p:cNvPr id="94" name="î$liḓè"/>
              <p:cNvSpPr txBox="1">
                <a:spLocks/>
              </p:cNvSpPr>
              <p:nvPr/>
            </p:nvSpPr>
            <p:spPr bwMode="auto">
              <a:xfrm>
                <a:off x="9523980" y="2275826"/>
                <a:ext cx="484107" cy="470898"/>
              </a:xfrm>
              <a:prstGeom prst="rect">
                <a:avLst/>
              </a:prstGeom>
              <a:noFill/>
              <a:sp3d prstMaterial="matte">
                <a:bevelT w="1270" h="1270"/>
              </a:sp3d>
            </p:spPr>
            <p:txBody>
              <a:bodyPr wrap="none" lIns="0" tIns="0" rIns="0" bIns="0" anchor="ctr">
                <a:normAutofit lnSpcReduction="10000"/>
                <a:scene3d>
                  <a:camera prst="orthographicFront"/>
                  <a:lightRig rig="threePt" dir="t"/>
                </a:scene3d>
                <a:sp3d>
                  <a:bevelT w="0" h="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prstClr val="white"/>
                  </a:buClr>
                  <a:defRPr/>
                </a:pPr>
                <a:r>
                  <a:rPr lang="zh-CN" altLang="en-US" sz="3400" b="1" dirty="0">
                    <a:solidFill>
                      <a:schemeClr val="bg1"/>
                    </a:solidFill>
                  </a:rPr>
                  <a:t>南</a:t>
                </a:r>
                <a:endParaRPr lang="en-US" altLang="ko-KR" sz="3400" b="1" dirty="0">
                  <a:solidFill>
                    <a:schemeClr val="bg1"/>
                  </a:solidFill>
                </a:endParaRPr>
              </a:p>
            </p:txBody>
          </p:sp>
          <p:grpSp>
            <p:nvGrpSpPr>
              <p:cNvPr id="95" name="îSļïdé"/>
              <p:cNvGrpSpPr/>
              <p:nvPr/>
            </p:nvGrpSpPr>
            <p:grpSpPr>
              <a:xfrm>
                <a:off x="6331502" y="5828822"/>
                <a:ext cx="9054634" cy="232259"/>
                <a:chOff x="-304902" y="5954171"/>
                <a:chExt cx="9960091" cy="232259"/>
              </a:xfrm>
            </p:grpSpPr>
            <p:cxnSp>
              <p:nvCxnSpPr>
                <p:cNvPr id="97" name="Straight Connector 66"/>
                <p:cNvCxnSpPr/>
                <p:nvPr/>
              </p:nvCxnSpPr>
              <p:spPr>
                <a:xfrm>
                  <a:off x="1398650" y="5954171"/>
                  <a:ext cx="8256539" cy="1068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98" name="Straight Connector 67"/>
                <p:cNvCxnSpPr/>
                <p:nvPr/>
              </p:nvCxnSpPr>
              <p:spPr>
                <a:xfrm>
                  <a:off x="5079898" y="6101763"/>
                  <a:ext cx="188507"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99" name="Straight Connector 68"/>
                <p:cNvCxnSpPr/>
                <p:nvPr/>
              </p:nvCxnSpPr>
              <p:spPr>
                <a:xfrm>
                  <a:off x="844124" y="5954171"/>
                  <a:ext cx="219783"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00" name="Straight Connector 69"/>
                <p:cNvCxnSpPr/>
                <p:nvPr/>
              </p:nvCxnSpPr>
              <p:spPr>
                <a:xfrm>
                  <a:off x="3335765" y="6101763"/>
                  <a:ext cx="939902"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01" name="Straight Connector 70"/>
                <p:cNvCxnSpPr/>
                <p:nvPr/>
              </p:nvCxnSpPr>
              <p:spPr>
                <a:xfrm>
                  <a:off x="50698" y="6101763"/>
                  <a:ext cx="1532569"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02" name="Straight Connector 71"/>
                <p:cNvCxnSpPr/>
                <p:nvPr/>
              </p:nvCxnSpPr>
              <p:spPr>
                <a:xfrm>
                  <a:off x="-304902" y="6101763"/>
                  <a:ext cx="188507"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03" name="Straight Connector 72"/>
                <p:cNvCxnSpPr/>
                <p:nvPr/>
              </p:nvCxnSpPr>
              <p:spPr>
                <a:xfrm>
                  <a:off x="712334" y="6186430"/>
                  <a:ext cx="786451"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cxnSp>
              <p:nvCxnSpPr>
                <p:cNvPr id="104" name="Straight Connector 73"/>
                <p:cNvCxnSpPr/>
                <p:nvPr/>
              </p:nvCxnSpPr>
              <p:spPr>
                <a:xfrm>
                  <a:off x="4275754" y="6186430"/>
                  <a:ext cx="155595" cy="0"/>
                </a:xfrm>
                <a:prstGeom prst="line">
                  <a:avLst/>
                </a:prstGeom>
                <a:ln w="38100" cap="rnd">
                  <a:solidFill>
                    <a:schemeClr val="tx2"/>
                  </a:solidFill>
                  <a:round/>
                </a:ln>
              </p:spPr>
              <p:style>
                <a:lnRef idx="1">
                  <a:schemeClr val="accent1"/>
                </a:lnRef>
                <a:fillRef idx="0">
                  <a:schemeClr val="accent1"/>
                </a:fillRef>
                <a:effectRef idx="0">
                  <a:schemeClr val="accent1"/>
                </a:effectRef>
                <a:fontRef idx="minor">
                  <a:schemeClr val="tx1"/>
                </a:fontRef>
              </p:style>
            </p:cxnSp>
          </p:grpSp>
          <p:sp>
            <p:nvSpPr>
              <p:cNvPr id="96" name="íṡľîḑê"/>
              <p:cNvSpPr>
                <a:spLocks/>
              </p:cNvSpPr>
              <p:nvPr/>
            </p:nvSpPr>
            <p:spPr bwMode="auto">
              <a:xfrm>
                <a:off x="8674743" y="1577819"/>
                <a:ext cx="217267" cy="4251003"/>
              </a:xfrm>
              <a:custGeom>
                <a:avLst/>
                <a:gdLst>
                  <a:gd name="T0" fmla="*/ 351 w 351"/>
                  <a:gd name="T1" fmla="*/ 6436 h 6436"/>
                  <a:gd name="T2" fmla="*/ 267 w 351"/>
                  <a:gd name="T3" fmla="*/ 6436 h 6436"/>
                  <a:gd name="T4" fmla="*/ 267 w 351"/>
                  <a:gd name="T5" fmla="*/ 175 h 6436"/>
                  <a:gd name="T6" fmla="*/ 267 w 351"/>
                  <a:gd name="T7" fmla="*/ 175 h 6436"/>
                  <a:gd name="T8" fmla="*/ 265 w 351"/>
                  <a:gd name="T9" fmla="*/ 157 h 6436"/>
                  <a:gd name="T10" fmla="*/ 259 w 351"/>
                  <a:gd name="T11" fmla="*/ 140 h 6436"/>
                  <a:gd name="T12" fmla="*/ 252 w 351"/>
                  <a:gd name="T13" fmla="*/ 123 h 6436"/>
                  <a:gd name="T14" fmla="*/ 241 w 351"/>
                  <a:gd name="T15" fmla="*/ 110 h 6436"/>
                  <a:gd name="T16" fmla="*/ 226 w 351"/>
                  <a:gd name="T17" fmla="*/ 99 h 6436"/>
                  <a:gd name="T18" fmla="*/ 211 w 351"/>
                  <a:gd name="T19" fmla="*/ 90 h 6436"/>
                  <a:gd name="T20" fmla="*/ 194 w 351"/>
                  <a:gd name="T21" fmla="*/ 86 h 6436"/>
                  <a:gd name="T22" fmla="*/ 175 w 351"/>
                  <a:gd name="T23" fmla="*/ 84 h 6436"/>
                  <a:gd name="T24" fmla="*/ 175 w 351"/>
                  <a:gd name="T25" fmla="*/ 84 h 6436"/>
                  <a:gd name="T26" fmla="*/ 157 w 351"/>
                  <a:gd name="T27" fmla="*/ 86 h 6436"/>
                  <a:gd name="T28" fmla="*/ 140 w 351"/>
                  <a:gd name="T29" fmla="*/ 90 h 6436"/>
                  <a:gd name="T30" fmla="*/ 123 w 351"/>
                  <a:gd name="T31" fmla="*/ 99 h 6436"/>
                  <a:gd name="T32" fmla="*/ 110 w 351"/>
                  <a:gd name="T33" fmla="*/ 110 h 6436"/>
                  <a:gd name="T34" fmla="*/ 99 w 351"/>
                  <a:gd name="T35" fmla="*/ 123 h 6436"/>
                  <a:gd name="T36" fmla="*/ 89 w 351"/>
                  <a:gd name="T37" fmla="*/ 140 h 6436"/>
                  <a:gd name="T38" fmla="*/ 84 w 351"/>
                  <a:gd name="T39" fmla="*/ 157 h 6436"/>
                  <a:gd name="T40" fmla="*/ 82 w 351"/>
                  <a:gd name="T41" fmla="*/ 175 h 6436"/>
                  <a:gd name="T42" fmla="*/ 82 w 351"/>
                  <a:gd name="T43" fmla="*/ 6436 h 6436"/>
                  <a:gd name="T44" fmla="*/ 0 w 351"/>
                  <a:gd name="T45" fmla="*/ 6436 h 6436"/>
                  <a:gd name="T46" fmla="*/ 0 w 351"/>
                  <a:gd name="T47" fmla="*/ 175 h 6436"/>
                  <a:gd name="T48" fmla="*/ 0 w 351"/>
                  <a:gd name="T49" fmla="*/ 175 h 6436"/>
                  <a:gd name="T50" fmla="*/ 2 w 351"/>
                  <a:gd name="T51" fmla="*/ 157 h 6436"/>
                  <a:gd name="T52" fmla="*/ 4 w 351"/>
                  <a:gd name="T53" fmla="*/ 140 h 6436"/>
                  <a:gd name="T54" fmla="*/ 7 w 351"/>
                  <a:gd name="T55" fmla="*/ 123 h 6436"/>
                  <a:gd name="T56" fmla="*/ 13 w 351"/>
                  <a:gd name="T57" fmla="*/ 108 h 6436"/>
                  <a:gd name="T58" fmla="*/ 20 w 351"/>
                  <a:gd name="T59" fmla="*/ 91 h 6436"/>
                  <a:gd name="T60" fmla="*/ 30 w 351"/>
                  <a:gd name="T61" fmla="*/ 78 h 6436"/>
                  <a:gd name="T62" fmla="*/ 39 w 351"/>
                  <a:gd name="T63" fmla="*/ 63 h 6436"/>
                  <a:gd name="T64" fmla="*/ 52 w 351"/>
                  <a:gd name="T65" fmla="*/ 52 h 6436"/>
                  <a:gd name="T66" fmla="*/ 63 w 351"/>
                  <a:gd name="T67" fmla="*/ 41 h 6436"/>
                  <a:gd name="T68" fmla="*/ 76 w 351"/>
                  <a:gd name="T69" fmla="*/ 30 h 6436"/>
                  <a:gd name="T70" fmla="*/ 91 w 351"/>
                  <a:gd name="T71" fmla="*/ 22 h 6436"/>
                  <a:gd name="T72" fmla="*/ 106 w 351"/>
                  <a:gd name="T73" fmla="*/ 15 h 6436"/>
                  <a:gd name="T74" fmla="*/ 123 w 351"/>
                  <a:gd name="T75" fmla="*/ 9 h 6436"/>
                  <a:gd name="T76" fmla="*/ 140 w 351"/>
                  <a:gd name="T77" fmla="*/ 4 h 6436"/>
                  <a:gd name="T78" fmla="*/ 157 w 351"/>
                  <a:gd name="T79" fmla="*/ 2 h 6436"/>
                  <a:gd name="T80" fmla="*/ 175 w 351"/>
                  <a:gd name="T81" fmla="*/ 0 h 6436"/>
                  <a:gd name="T82" fmla="*/ 175 w 351"/>
                  <a:gd name="T83" fmla="*/ 0 h 6436"/>
                  <a:gd name="T84" fmla="*/ 192 w 351"/>
                  <a:gd name="T85" fmla="*/ 2 h 6436"/>
                  <a:gd name="T86" fmla="*/ 211 w 351"/>
                  <a:gd name="T87" fmla="*/ 4 h 6436"/>
                  <a:gd name="T88" fmla="*/ 228 w 351"/>
                  <a:gd name="T89" fmla="*/ 9 h 6436"/>
                  <a:gd name="T90" fmla="*/ 242 w 351"/>
                  <a:gd name="T91" fmla="*/ 15 h 6436"/>
                  <a:gd name="T92" fmla="*/ 257 w 351"/>
                  <a:gd name="T93" fmla="*/ 22 h 6436"/>
                  <a:gd name="T94" fmla="*/ 272 w 351"/>
                  <a:gd name="T95" fmla="*/ 30 h 6436"/>
                  <a:gd name="T96" fmla="*/ 285 w 351"/>
                  <a:gd name="T97" fmla="*/ 41 h 6436"/>
                  <a:gd name="T98" fmla="*/ 298 w 351"/>
                  <a:gd name="T99" fmla="*/ 52 h 6436"/>
                  <a:gd name="T100" fmla="*/ 310 w 351"/>
                  <a:gd name="T101" fmla="*/ 63 h 6436"/>
                  <a:gd name="T102" fmla="*/ 319 w 351"/>
                  <a:gd name="T103" fmla="*/ 78 h 6436"/>
                  <a:gd name="T104" fmla="*/ 328 w 351"/>
                  <a:gd name="T105" fmla="*/ 91 h 6436"/>
                  <a:gd name="T106" fmla="*/ 336 w 351"/>
                  <a:gd name="T107" fmla="*/ 108 h 6436"/>
                  <a:gd name="T108" fmla="*/ 341 w 351"/>
                  <a:gd name="T109" fmla="*/ 123 h 6436"/>
                  <a:gd name="T110" fmla="*/ 347 w 351"/>
                  <a:gd name="T111" fmla="*/ 140 h 6436"/>
                  <a:gd name="T112" fmla="*/ 349 w 351"/>
                  <a:gd name="T113" fmla="*/ 157 h 6436"/>
                  <a:gd name="T114" fmla="*/ 351 w 351"/>
                  <a:gd name="T115" fmla="*/ 175 h 6436"/>
                  <a:gd name="T116" fmla="*/ 351 w 351"/>
                  <a:gd name="T117" fmla="*/ 6436 h 6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 h="6436">
                    <a:moveTo>
                      <a:pt x="351" y="6436"/>
                    </a:moveTo>
                    <a:lnTo>
                      <a:pt x="267" y="6436"/>
                    </a:lnTo>
                    <a:lnTo>
                      <a:pt x="267" y="175"/>
                    </a:lnTo>
                    <a:lnTo>
                      <a:pt x="267" y="175"/>
                    </a:lnTo>
                    <a:lnTo>
                      <a:pt x="265" y="157"/>
                    </a:lnTo>
                    <a:lnTo>
                      <a:pt x="259" y="140"/>
                    </a:lnTo>
                    <a:lnTo>
                      <a:pt x="252" y="123"/>
                    </a:lnTo>
                    <a:lnTo>
                      <a:pt x="241" y="110"/>
                    </a:lnTo>
                    <a:lnTo>
                      <a:pt x="226" y="99"/>
                    </a:lnTo>
                    <a:lnTo>
                      <a:pt x="211" y="90"/>
                    </a:lnTo>
                    <a:lnTo>
                      <a:pt x="194" y="86"/>
                    </a:lnTo>
                    <a:lnTo>
                      <a:pt x="175" y="84"/>
                    </a:lnTo>
                    <a:lnTo>
                      <a:pt x="175" y="84"/>
                    </a:lnTo>
                    <a:lnTo>
                      <a:pt x="157" y="86"/>
                    </a:lnTo>
                    <a:lnTo>
                      <a:pt x="140" y="90"/>
                    </a:lnTo>
                    <a:lnTo>
                      <a:pt x="123" y="99"/>
                    </a:lnTo>
                    <a:lnTo>
                      <a:pt x="110" y="110"/>
                    </a:lnTo>
                    <a:lnTo>
                      <a:pt x="99" y="123"/>
                    </a:lnTo>
                    <a:lnTo>
                      <a:pt x="89" y="140"/>
                    </a:lnTo>
                    <a:lnTo>
                      <a:pt x="84" y="157"/>
                    </a:lnTo>
                    <a:lnTo>
                      <a:pt x="82" y="175"/>
                    </a:lnTo>
                    <a:lnTo>
                      <a:pt x="82" y="6436"/>
                    </a:lnTo>
                    <a:lnTo>
                      <a:pt x="0" y="6436"/>
                    </a:lnTo>
                    <a:lnTo>
                      <a:pt x="0" y="175"/>
                    </a:lnTo>
                    <a:lnTo>
                      <a:pt x="0" y="175"/>
                    </a:lnTo>
                    <a:lnTo>
                      <a:pt x="2" y="157"/>
                    </a:lnTo>
                    <a:lnTo>
                      <a:pt x="4" y="140"/>
                    </a:lnTo>
                    <a:lnTo>
                      <a:pt x="7" y="123"/>
                    </a:lnTo>
                    <a:lnTo>
                      <a:pt x="13" y="108"/>
                    </a:lnTo>
                    <a:lnTo>
                      <a:pt x="20" y="91"/>
                    </a:lnTo>
                    <a:lnTo>
                      <a:pt x="30" y="78"/>
                    </a:lnTo>
                    <a:lnTo>
                      <a:pt x="39" y="63"/>
                    </a:lnTo>
                    <a:lnTo>
                      <a:pt x="52" y="52"/>
                    </a:lnTo>
                    <a:lnTo>
                      <a:pt x="63" y="41"/>
                    </a:lnTo>
                    <a:lnTo>
                      <a:pt x="76" y="30"/>
                    </a:lnTo>
                    <a:lnTo>
                      <a:pt x="91" y="22"/>
                    </a:lnTo>
                    <a:lnTo>
                      <a:pt x="106" y="15"/>
                    </a:lnTo>
                    <a:lnTo>
                      <a:pt x="123" y="9"/>
                    </a:lnTo>
                    <a:lnTo>
                      <a:pt x="140" y="4"/>
                    </a:lnTo>
                    <a:lnTo>
                      <a:pt x="157" y="2"/>
                    </a:lnTo>
                    <a:lnTo>
                      <a:pt x="175" y="0"/>
                    </a:lnTo>
                    <a:lnTo>
                      <a:pt x="175" y="0"/>
                    </a:lnTo>
                    <a:lnTo>
                      <a:pt x="192" y="2"/>
                    </a:lnTo>
                    <a:lnTo>
                      <a:pt x="211" y="4"/>
                    </a:lnTo>
                    <a:lnTo>
                      <a:pt x="228" y="9"/>
                    </a:lnTo>
                    <a:lnTo>
                      <a:pt x="242" y="15"/>
                    </a:lnTo>
                    <a:lnTo>
                      <a:pt x="257" y="22"/>
                    </a:lnTo>
                    <a:lnTo>
                      <a:pt x="272" y="30"/>
                    </a:lnTo>
                    <a:lnTo>
                      <a:pt x="285" y="41"/>
                    </a:lnTo>
                    <a:lnTo>
                      <a:pt x="298" y="52"/>
                    </a:lnTo>
                    <a:lnTo>
                      <a:pt x="310" y="63"/>
                    </a:lnTo>
                    <a:lnTo>
                      <a:pt x="319" y="78"/>
                    </a:lnTo>
                    <a:lnTo>
                      <a:pt x="328" y="91"/>
                    </a:lnTo>
                    <a:lnTo>
                      <a:pt x="336" y="108"/>
                    </a:lnTo>
                    <a:lnTo>
                      <a:pt x="341" y="123"/>
                    </a:lnTo>
                    <a:lnTo>
                      <a:pt x="347" y="140"/>
                    </a:lnTo>
                    <a:lnTo>
                      <a:pt x="349" y="157"/>
                    </a:lnTo>
                    <a:lnTo>
                      <a:pt x="351" y="175"/>
                    </a:lnTo>
                    <a:lnTo>
                      <a:pt x="351" y="6436"/>
                    </a:lnTo>
                    <a:close/>
                  </a:path>
                </a:pathLst>
              </a:custGeom>
              <a:solidFill>
                <a:schemeClr val="tx2"/>
              </a:solidFill>
              <a:ln w="9525">
                <a:noFill/>
                <a:round/>
                <a:headEnd/>
                <a:tailE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sp>
          <p:nvSpPr>
            <p:cNvPr id="82" name="îşľiḍé"/>
            <p:cNvSpPr/>
            <p:nvPr/>
          </p:nvSpPr>
          <p:spPr>
            <a:xfrm>
              <a:off x="7945852" y="3299765"/>
              <a:ext cx="1026402" cy="606217"/>
            </a:xfrm>
            <a:prstGeom prst="homePlate">
              <a:avLst/>
            </a:prstGeom>
            <a:solidFill>
              <a:schemeClr val="bg1">
                <a:lumMod val="50000"/>
              </a:schemeClr>
            </a:solidFill>
            <a:ln w="50800">
              <a:solidFill>
                <a:srgbClr val="969696"/>
              </a:solid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p>
          </p:txBody>
        </p:sp>
      </p:grpSp>
      <p:sp>
        <p:nvSpPr>
          <p:cNvPr id="83" name="î$liḓè"/>
          <p:cNvSpPr txBox="1">
            <a:spLocks/>
          </p:cNvSpPr>
          <p:nvPr/>
        </p:nvSpPr>
        <p:spPr bwMode="auto">
          <a:xfrm>
            <a:off x="8176742" y="3395300"/>
            <a:ext cx="435609" cy="470898"/>
          </a:xfrm>
          <a:prstGeom prst="rect">
            <a:avLst/>
          </a:prstGeom>
          <a:noFill/>
          <a:sp3d prstMaterial="matte">
            <a:bevelT w="1270" h="1270"/>
          </a:sp3d>
        </p:spPr>
        <p:txBody>
          <a:bodyPr wrap="none" lIns="0" tIns="0" rIns="0" bIns="0" anchor="ctr">
            <a:normAutofit lnSpcReduction="10000"/>
            <a:scene3d>
              <a:camera prst="orthographicFront"/>
              <a:lightRig rig="threePt" dir="t"/>
            </a:scene3d>
            <a:sp3d>
              <a:bevelT w="0" h="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prstClr val="white"/>
              </a:buClr>
              <a:defRPr/>
            </a:pPr>
            <a:r>
              <a:rPr lang="zh-CN" altLang="en-US" sz="3400" b="1" dirty="0">
                <a:solidFill>
                  <a:schemeClr val="bg1"/>
                </a:solidFill>
              </a:rPr>
              <a:t>西</a:t>
            </a:r>
            <a:endParaRPr lang="en-US" altLang="ko-KR" sz="3400" b="1" dirty="0">
              <a:solidFill>
                <a:schemeClr val="bg1"/>
              </a:solidFill>
            </a:endParaRPr>
          </a:p>
        </p:txBody>
      </p:sp>
      <p:sp>
        <p:nvSpPr>
          <p:cNvPr id="84" name="mini-robot_74973"/>
          <p:cNvSpPr>
            <a:spLocks noChangeAspect="1"/>
          </p:cNvSpPr>
          <p:nvPr/>
        </p:nvSpPr>
        <p:spPr bwMode="auto">
          <a:xfrm>
            <a:off x="9416409" y="4866232"/>
            <a:ext cx="841608" cy="809782"/>
          </a:xfrm>
          <a:custGeom>
            <a:avLst/>
            <a:gdLst>
              <a:gd name="T0" fmla="*/ 2891 w 3900"/>
              <a:gd name="T1" fmla="*/ 2284 h 3758"/>
              <a:gd name="T2" fmla="*/ 2732 w 3900"/>
              <a:gd name="T3" fmla="*/ 1702 h 3758"/>
              <a:gd name="T4" fmla="*/ 3059 w 3900"/>
              <a:gd name="T5" fmla="*/ 1530 h 3758"/>
              <a:gd name="T6" fmla="*/ 2822 w 3900"/>
              <a:gd name="T7" fmla="*/ 1323 h 3758"/>
              <a:gd name="T8" fmla="*/ 2439 w 3900"/>
              <a:gd name="T9" fmla="*/ 1052 h 3758"/>
              <a:gd name="T10" fmla="*/ 2890 w 3900"/>
              <a:gd name="T11" fmla="*/ 399 h 3758"/>
              <a:gd name="T12" fmla="*/ 1242 w 3900"/>
              <a:gd name="T13" fmla="*/ 55 h 3758"/>
              <a:gd name="T14" fmla="*/ 791 w 3900"/>
              <a:gd name="T15" fmla="*/ 709 h 3758"/>
              <a:gd name="T16" fmla="*/ 1739 w 3900"/>
              <a:gd name="T17" fmla="*/ 1009 h 3758"/>
              <a:gd name="T18" fmla="*/ 2442 w 3900"/>
              <a:gd name="T19" fmla="*/ 1443 h 3758"/>
              <a:gd name="T20" fmla="*/ 793 w 3900"/>
              <a:gd name="T21" fmla="*/ 1636 h 3758"/>
              <a:gd name="T22" fmla="*/ 793 w 3900"/>
              <a:gd name="T23" fmla="*/ 2054 h 3758"/>
              <a:gd name="T24" fmla="*/ 1803 w 3900"/>
              <a:gd name="T25" fmla="*/ 2284 h 3758"/>
              <a:gd name="T26" fmla="*/ 0 w 3900"/>
              <a:gd name="T27" fmla="*/ 3021 h 3758"/>
              <a:gd name="T28" fmla="*/ 3163 w 3900"/>
              <a:gd name="T29" fmla="*/ 3758 h 3758"/>
              <a:gd name="T30" fmla="*/ 3163 w 3900"/>
              <a:gd name="T31" fmla="*/ 2284 h 3758"/>
              <a:gd name="T32" fmla="*/ 2525 w 3900"/>
              <a:gd name="T33" fmla="*/ 554 h 3758"/>
              <a:gd name="T34" fmla="*/ 1998 w 3900"/>
              <a:gd name="T35" fmla="*/ 554 h 3758"/>
              <a:gd name="T36" fmla="*/ 1420 w 3900"/>
              <a:gd name="T37" fmla="*/ 817 h 3758"/>
              <a:gd name="T38" fmla="*/ 1420 w 3900"/>
              <a:gd name="T39" fmla="*/ 290 h 3758"/>
              <a:gd name="T40" fmla="*/ 1420 w 3900"/>
              <a:gd name="T41" fmla="*/ 817 h 3758"/>
              <a:gd name="T42" fmla="*/ 2759 w 3900"/>
              <a:gd name="T43" fmla="*/ 1530 h 3758"/>
              <a:gd name="T44" fmla="*/ 2941 w 3900"/>
              <a:gd name="T45" fmla="*/ 1530 h 3758"/>
              <a:gd name="T46" fmla="*/ 702 w 3900"/>
              <a:gd name="T47" fmla="*/ 1845 h 3758"/>
              <a:gd name="T48" fmla="*/ 884 w 3900"/>
              <a:gd name="T49" fmla="*/ 1845 h 3758"/>
              <a:gd name="T50" fmla="*/ 702 w 3900"/>
              <a:gd name="T51" fmla="*/ 1845 h 3758"/>
              <a:gd name="T52" fmla="*/ 962 w 3900"/>
              <a:gd name="T53" fmla="*/ 2993 h 3758"/>
              <a:gd name="T54" fmla="*/ 794 w 3900"/>
              <a:gd name="T55" fmla="*/ 3285 h 3758"/>
              <a:gd name="T56" fmla="*/ 667 w 3900"/>
              <a:gd name="T57" fmla="*/ 3376 h 3758"/>
              <a:gd name="T58" fmla="*/ 540 w 3900"/>
              <a:gd name="T59" fmla="*/ 3285 h 3758"/>
              <a:gd name="T60" fmla="*/ 371 w 3900"/>
              <a:gd name="T61" fmla="*/ 2993 h 3758"/>
              <a:gd name="T62" fmla="*/ 312 w 3900"/>
              <a:gd name="T63" fmla="*/ 3021 h 3758"/>
              <a:gd name="T64" fmla="*/ 498 w 3900"/>
              <a:gd name="T65" fmla="*/ 2773 h 3758"/>
              <a:gd name="T66" fmla="*/ 835 w 3900"/>
              <a:gd name="T67" fmla="*/ 2773 h 3758"/>
              <a:gd name="T68" fmla="*/ 1022 w 3900"/>
              <a:gd name="T69" fmla="*/ 3021 h 3758"/>
              <a:gd name="T70" fmla="*/ 1172 w 3900"/>
              <a:gd name="T71" fmla="*/ 3021 h 3758"/>
              <a:gd name="T72" fmla="*/ 1697 w 3900"/>
              <a:gd name="T73" fmla="*/ 2584 h 3758"/>
              <a:gd name="T74" fmla="*/ 1697 w 3900"/>
              <a:gd name="T75" fmla="*/ 3458 h 3758"/>
              <a:gd name="T76" fmla="*/ 1172 w 3900"/>
              <a:gd name="T77" fmla="*/ 3021 h 3758"/>
              <a:gd name="T78" fmla="*/ 2245 w 3900"/>
              <a:gd name="T79" fmla="*/ 2993 h 3758"/>
              <a:gd name="T80" fmla="*/ 2077 w 3900"/>
              <a:gd name="T81" fmla="*/ 3285 h 3758"/>
              <a:gd name="T82" fmla="*/ 1950 w 3900"/>
              <a:gd name="T83" fmla="*/ 3376 h 3758"/>
              <a:gd name="T84" fmla="*/ 1823 w 3900"/>
              <a:gd name="T85" fmla="*/ 3285 h 3758"/>
              <a:gd name="T86" fmla="*/ 1655 w 3900"/>
              <a:gd name="T87" fmla="*/ 2993 h 3758"/>
              <a:gd name="T88" fmla="*/ 1595 w 3900"/>
              <a:gd name="T89" fmla="*/ 3021 h 3758"/>
              <a:gd name="T90" fmla="*/ 1782 w 3900"/>
              <a:gd name="T91" fmla="*/ 2773 h 3758"/>
              <a:gd name="T92" fmla="*/ 2118 w 3900"/>
              <a:gd name="T93" fmla="*/ 2773 h 3758"/>
              <a:gd name="T94" fmla="*/ 2305 w 3900"/>
              <a:gd name="T95" fmla="*/ 3021 h 3758"/>
              <a:gd name="T96" fmla="*/ 2455 w 3900"/>
              <a:gd name="T97" fmla="*/ 3021 h 3758"/>
              <a:gd name="T98" fmla="*/ 2869 w 3900"/>
              <a:gd name="T99" fmla="*/ 2584 h 3758"/>
              <a:gd name="T100" fmla="*/ 2871 w 3900"/>
              <a:gd name="T101" fmla="*/ 2584 h 3758"/>
              <a:gd name="T102" fmla="*/ 2728 w 3900"/>
              <a:gd name="T103" fmla="*/ 3021 h 3758"/>
              <a:gd name="T104" fmla="*/ 2203 w 3900"/>
              <a:gd name="T105" fmla="*/ 3458 h 3758"/>
              <a:gd name="T106" fmla="*/ 3168 w 3900"/>
              <a:gd name="T107" fmla="*/ 3055 h 3758"/>
              <a:gd name="T108" fmla="*/ 2880 w 3900"/>
              <a:gd name="T109" fmla="*/ 3050 h 3758"/>
              <a:gd name="T110" fmla="*/ 3082 w 3900"/>
              <a:gd name="T111" fmla="*/ 2700 h 3758"/>
              <a:gd name="T112" fmla="*/ 3233 w 3900"/>
              <a:gd name="T113" fmla="*/ 2942 h 3758"/>
              <a:gd name="T114" fmla="*/ 3385 w 3900"/>
              <a:gd name="T115" fmla="*/ 2700 h 3758"/>
              <a:gd name="T116" fmla="*/ 3587 w 3900"/>
              <a:gd name="T117" fmla="*/ 3050 h 3758"/>
              <a:gd name="T118" fmla="*/ 3299 w 3900"/>
              <a:gd name="T119" fmla="*/ 3055 h 3758"/>
              <a:gd name="T120" fmla="*/ 3444 w 3900"/>
              <a:gd name="T121" fmla="*/ 3307 h 3758"/>
              <a:gd name="T122" fmla="*/ 3023 w 3900"/>
              <a:gd name="T123" fmla="*/ 3307 h 3758"/>
              <a:gd name="T124" fmla="*/ 3168 w 3900"/>
              <a:gd name="T125" fmla="*/ 3055 h 3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00" h="3758">
                <a:moveTo>
                  <a:pt x="3163" y="2284"/>
                </a:moveTo>
                <a:lnTo>
                  <a:pt x="2891" y="2284"/>
                </a:lnTo>
                <a:lnTo>
                  <a:pt x="1511" y="1888"/>
                </a:lnTo>
                <a:lnTo>
                  <a:pt x="2732" y="1702"/>
                </a:lnTo>
                <a:cubicBezTo>
                  <a:pt x="2765" y="1725"/>
                  <a:pt x="2806" y="1739"/>
                  <a:pt x="2850" y="1739"/>
                </a:cubicBezTo>
                <a:cubicBezTo>
                  <a:pt x="2965" y="1739"/>
                  <a:pt x="3059" y="1645"/>
                  <a:pt x="3059" y="1530"/>
                </a:cubicBezTo>
                <a:cubicBezTo>
                  <a:pt x="3059" y="1415"/>
                  <a:pt x="2965" y="1321"/>
                  <a:pt x="2850" y="1321"/>
                </a:cubicBezTo>
                <a:cubicBezTo>
                  <a:pt x="2840" y="1321"/>
                  <a:pt x="2831" y="1322"/>
                  <a:pt x="2822" y="1323"/>
                </a:cubicBezTo>
                <a:lnTo>
                  <a:pt x="2361" y="1042"/>
                </a:lnTo>
                <a:cubicBezTo>
                  <a:pt x="2387" y="1045"/>
                  <a:pt x="2413" y="1049"/>
                  <a:pt x="2439" y="1052"/>
                </a:cubicBezTo>
                <a:cubicBezTo>
                  <a:pt x="2675" y="1107"/>
                  <a:pt x="2897" y="962"/>
                  <a:pt x="2890" y="709"/>
                </a:cubicBezTo>
                <a:lnTo>
                  <a:pt x="2890" y="399"/>
                </a:lnTo>
                <a:cubicBezTo>
                  <a:pt x="2897" y="145"/>
                  <a:pt x="2675" y="0"/>
                  <a:pt x="2439" y="55"/>
                </a:cubicBezTo>
                <a:cubicBezTo>
                  <a:pt x="2031" y="114"/>
                  <a:pt x="1650" y="114"/>
                  <a:pt x="1242" y="55"/>
                </a:cubicBezTo>
                <a:cubicBezTo>
                  <a:pt x="1007" y="0"/>
                  <a:pt x="785" y="145"/>
                  <a:pt x="791" y="399"/>
                </a:cubicBezTo>
                <a:lnTo>
                  <a:pt x="791" y="709"/>
                </a:lnTo>
                <a:cubicBezTo>
                  <a:pt x="785" y="963"/>
                  <a:pt x="1007" y="1107"/>
                  <a:pt x="1242" y="1052"/>
                </a:cubicBezTo>
                <a:cubicBezTo>
                  <a:pt x="1411" y="1028"/>
                  <a:pt x="1576" y="1014"/>
                  <a:pt x="1739" y="1009"/>
                </a:cubicBezTo>
                <a:cubicBezTo>
                  <a:pt x="1746" y="1016"/>
                  <a:pt x="1754" y="1022"/>
                  <a:pt x="1762" y="1027"/>
                </a:cubicBezTo>
                <a:lnTo>
                  <a:pt x="2442" y="1443"/>
                </a:lnTo>
                <a:lnTo>
                  <a:pt x="915" y="1676"/>
                </a:lnTo>
                <a:cubicBezTo>
                  <a:pt x="881" y="1651"/>
                  <a:pt x="839" y="1636"/>
                  <a:pt x="793" y="1636"/>
                </a:cubicBezTo>
                <a:cubicBezTo>
                  <a:pt x="678" y="1636"/>
                  <a:pt x="584" y="1730"/>
                  <a:pt x="584" y="1845"/>
                </a:cubicBezTo>
                <a:cubicBezTo>
                  <a:pt x="584" y="1960"/>
                  <a:pt x="678" y="2054"/>
                  <a:pt x="793" y="2054"/>
                </a:cubicBezTo>
                <a:cubicBezTo>
                  <a:pt x="831" y="2054"/>
                  <a:pt x="867" y="2043"/>
                  <a:pt x="898" y="2025"/>
                </a:cubicBezTo>
                <a:lnTo>
                  <a:pt x="1803" y="2284"/>
                </a:lnTo>
                <a:lnTo>
                  <a:pt x="737" y="2284"/>
                </a:lnTo>
                <a:cubicBezTo>
                  <a:pt x="331" y="2284"/>
                  <a:pt x="0" y="2615"/>
                  <a:pt x="0" y="3021"/>
                </a:cubicBezTo>
                <a:cubicBezTo>
                  <a:pt x="0" y="3428"/>
                  <a:pt x="331" y="3758"/>
                  <a:pt x="737" y="3758"/>
                </a:cubicBezTo>
                <a:lnTo>
                  <a:pt x="3163" y="3758"/>
                </a:lnTo>
                <a:cubicBezTo>
                  <a:pt x="3569" y="3758"/>
                  <a:pt x="3900" y="3428"/>
                  <a:pt x="3900" y="3021"/>
                </a:cubicBezTo>
                <a:cubicBezTo>
                  <a:pt x="3900" y="2615"/>
                  <a:pt x="3569" y="2284"/>
                  <a:pt x="3163" y="2284"/>
                </a:cubicBezTo>
                <a:close/>
                <a:moveTo>
                  <a:pt x="2261" y="290"/>
                </a:moveTo>
                <a:cubicBezTo>
                  <a:pt x="2407" y="290"/>
                  <a:pt x="2525" y="408"/>
                  <a:pt x="2525" y="554"/>
                </a:cubicBezTo>
                <a:cubicBezTo>
                  <a:pt x="2525" y="699"/>
                  <a:pt x="2407" y="817"/>
                  <a:pt x="2261" y="817"/>
                </a:cubicBezTo>
                <a:cubicBezTo>
                  <a:pt x="2116" y="817"/>
                  <a:pt x="1998" y="699"/>
                  <a:pt x="1998" y="554"/>
                </a:cubicBezTo>
                <a:cubicBezTo>
                  <a:pt x="1998" y="408"/>
                  <a:pt x="2116" y="290"/>
                  <a:pt x="2261" y="290"/>
                </a:cubicBezTo>
                <a:close/>
                <a:moveTo>
                  <a:pt x="1420" y="817"/>
                </a:moveTo>
                <a:cubicBezTo>
                  <a:pt x="1274" y="817"/>
                  <a:pt x="1157" y="699"/>
                  <a:pt x="1157" y="554"/>
                </a:cubicBezTo>
                <a:cubicBezTo>
                  <a:pt x="1157" y="408"/>
                  <a:pt x="1274" y="290"/>
                  <a:pt x="1420" y="290"/>
                </a:cubicBezTo>
                <a:cubicBezTo>
                  <a:pt x="1566" y="290"/>
                  <a:pt x="1684" y="408"/>
                  <a:pt x="1684" y="554"/>
                </a:cubicBezTo>
                <a:cubicBezTo>
                  <a:pt x="1684" y="699"/>
                  <a:pt x="1566" y="817"/>
                  <a:pt x="1420" y="817"/>
                </a:cubicBezTo>
                <a:close/>
                <a:moveTo>
                  <a:pt x="2850" y="1621"/>
                </a:moveTo>
                <a:cubicBezTo>
                  <a:pt x="2800" y="1621"/>
                  <a:pt x="2759" y="1580"/>
                  <a:pt x="2759" y="1530"/>
                </a:cubicBezTo>
                <a:cubicBezTo>
                  <a:pt x="2759" y="1480"/>
                  <a:pt x="2800" y="1439"/>
                  <a:pt x="2850" y="1439"/>
                </a:cubicBezTo>
                <a:cubicBezTo>
                  <a:pt x="2900" y="1439"/>
                  <a:pt x="2941" y="1480"/>
                  <a:pt x="2941" y="1530"/>
                </a:cubicBezTo>
                <a:cubicBezTo>
                  <a:pt x="2941" y="1580"/>
                  <a:pt x="2900" y="1621"/>
                  <a:pt x="2850" y="1621"/>
                </a:cubicBezTo>
                <a:close/>
                <a:moveTo>
                  <a:pt x="702" y="1845"/>
                </a:moveTo>
                <a:cubicBezTo>
                  <a:pt x="702" y="1795"/>
                  <a:pt x="743" y="1754"/>
                  <a:pt x="793" y="1754"/>
                </a:cubicBezTo>
                <a:cubicBezTo>
                  <a:pt x="843" y="1754"/>
                  <a:pt x="884" y="1795"/>
                  <a:pt x="884" y="1845"/>
                </a:cubicBezTo>
                <a:cubicBezTo>
                  <a:pt x="884" y="1895"/>
                  <a:pt x="843" y="1936"/>
                  <a:pt x="793" y="1936"/>
                </a:cubicBezTo>
                <a:cubicBezTo>
                  <a:pt x="743" y="1936"/>
                  <a:pt x="702" y="1895"/>
                  <a:pt x="702" y="1845"/>
                </a:cubicBezTo>
                <a:close/>
                <a:moveTo>
                  <a:pt x="1020" y="3050"/>
                </a:moveTo>
                <a:cubicBezTo>
                  <a:pt x="1006" y="3027"/>
                  <a:pt x="987" y="3008"/>
                  <a:pt x="962" y="2993"/>
                </a:cubicBezTo>
                <a:cubicBezTo>
                  <a:pt x="881" y="2947"/>
                  <a:pt x="779" y="2975"/>
                  <a:pt x="732" y="3055"/>
                </a:cubicBezTo>
                <a:cubicBezTo>
                  <a:pt x="686" y="3135"/>
                  <a:pt x="713" y="3238"/>
                  <a:pt x="794" y="3285"/>
                </a:cubicBezTo>
                <a:cubicBezTo>
                  <a:pt x="820" y="3300"/>
                  <a:pt x="849" y="3307"/>
                  <a:pt x="877" y="3307"/>
                </a:cubicBezTo>
                <a:cubicBezTo>
                  <a:pt x="818" y="3351"/>
                  <a:pt x="745" y="3376"/>
                  <a:pt x="667" y="3376"/>
                </a:cubicBezTo>
                <a:cubicBezTo>
                  <a:pt x="588" y="3376"/>
                  <a:pt x="515" y="3351"/>
                  <a:pt x="456" y="3307"/>
                </a:cubicBezTo>
                <a:cubicBezTo>
                  <a:pt x="485" y="3307"/>
                  <a:pt x="513" y="3300"/>
                  <a:pt x="540" y="3285"/>
                </a:cubicBezTo>
                <a:cubicBezTo>
                  <a:pt x="620" y="3238"/>
                  <a:pt x="648" y="3135"/>
                  <a:pt x="601" y="3055"/>
                </a:cubicBezTo>
                <a:cubicBezTo>
                  <a:pt x="555" y="2975"/>
                  <a:pt x="452" y="2947"/>
                  <a:pt x="371" y="2993"/>
                </a:cubicBezTo>
                <a:cubicBezTo>
                  <a:pt x="347" y="3008"/>
                  <a:pt x="327" y="3027"/>
                  <a:pt x="313" y="3050"/>
                </a:cubicBezTo>
                <a:cubicBezTo>
                  <a:pt x="312" y="3040"/>
                  <a:pt x="312" y="3031"/>
                  <a:pt x="312" y="3021"/>
                </a:cubicBezTo>
                <a:cubicBezTo>
                  <a:pt x="312" y="2880"/>
                  <a:pt x="395" y="2757"/>
                  <a:pt x="515" y="2700"/>
                </a:cubicBezTo>
                <a:cubicBezTo>
                  <a:pt x="505" y="2722"/>
                  <a:pt x="498" y="2747"/>
                  <a:pt x="498" y="2773"/>
                </a:cubicBezTo>
                <a:cubicBezTo>
                  <a:pt x="498" y="2866"/>
                  <a:pt x="574" y="2942"/>
                  <a:pt x="667" y="2942"/>
                </a:cubicBezTo>
                <a:cubicBezTo>
                  <a:pt x="760" y="2942"/>
                  <a:pt x="835" y="2866"/>
                  <a:pt x="835" y="2773"/>
                </a:cubicBezTo>
                <a:cubicBezTo>
                  <a:pt x="835" y="2747"/>
                  <a:pt x="829" y="2722"/>
                  <a:pt x="818" y="2700"/>
                </a:cubicBezTo>
                <a:cubicBezTo>
                  <a:pt x="938" y="2757"/>
                  <a:pt x="1022" y="2880"/>
                  <a:pt x="1022" y="3021"/>
                </a:cubicBezTo>
                <a:cubicBezTo>
                  <a:pt x="1022" y="3031"/>
                  <a:pt x="1021" y="3040"/>
                  <a:pt x="1020" y="3050"/>
                </a:cubicBezTo>
                <a:close/>
                <a:moveTo>
                  <a:pt x="1172" y="3021"/>
                </a:moveTo>
                <a:cubicBezTo>
                  <a:pt x="1172" y="2835"/>
                  <a:pt x="1070" y="2672"/>
                  <a:pt x="919" y="2584"/>
                </a:cubicBezTo>
                <a:lnTo>
                  <a:pt x="1697" y="2584"/>
                </a:lnTo>
                <a:cubicBezTo>
                  <a:pt x="1547" y="2672"/>
                  <a:pt x="1445" y="2835"/>
                  <a:pt x="1445" y="3021"/>
                </a:cubicBezTo>
                <a:cubicBezTo>
                  <a:pt x="1445" y="3208"/>
                  <a:pt x="1547" y="3371"/>
                  <a:pt x="1697" y="3458"/>
                </a:cubicBezTo>
                <a:lnTo>
                  <a:pt x="919" y="3458"/>
                </a:lnTo>
                <a:cubicBezTo>
                  <a:pt x="1070" y="3371"/>
                  <a:pt x="1172" y="3208"/>
                  <a:pt x="1172" y="3021"/>
                </a:cubicBezTo>
                <a:close/>
                <a:moveTo>
                  <a:pt x="2304" y="3050"/>
                </a:moveTo>
                <a:cubicBezTo>
                  <a:pt x="2290" y="3027"/>
                  <a:pt x="2270" y="3008"/>
                  <a:pt x="2245" y="2993"/>
                </a:cubicBezTo>
                <a:cubicBezTo>
                  <a:pt x="2165" y="2947"/>
                  <a:pt x="2062" y="2975"/>
                  <a:pt x="2016" y="3055"/>
                </a:cubicBezTo>
                <a:cubicBezTo>
                  <a:pt x="1969" y="3135"/>
                  <a:pt x="1997" y="3238"/>
                  <a:pt x="2077" y="3285"/>
                </a:cubicBezTo>
                <a:cubicBezTo>
                  <a:pt x="2103" y="3300"/>
                  <a:pt x="2132" y="3307"/>
                  <a:pt x="2160" y="3307"/>
                </a:cubicBezTo>
                <a:cubicBezTo>
                  <a:pt x="2101" y="3351"/>
                  <a:pt x="2029" y="3376"/>
                  <a:pt x="1950" y="3376"/>
                </a:cubicBezTo>
                <a:cubicBezTo>
                  <a:pt x="1871" y="3376"/>
                  <a:pt x="1799" y="3351"/>
                  <a:pt x="1740" y="3307"/>
                </a:cubicBezTo>
                <a:cubicBezTo>
                  <a:pt x="1768" y="3307"/>
                  <a:pt x="1797" y="3300"/>
                  <a:pt x="1823" y="3285"/>
                </a:cubicBezTo>
                <a:cubicBezTo>
                  <a:pt x="1903" y="3238"/>
                  <a:pt x="1931" y="3135"/>
                  <a:pt x="1884" y="3055"/>
                </a:cubicBezTo>
                <a:cubicBezTo>
                  <a:pt x="1838" y="2975"/>
                  <a:pt x="1735" y="2947"/>
                  <a:pt x="1655" y="2993"/>
                </a:cubicBezTo>
                <a:cubicBezTo>
                  <a:pt x="1630" y="3008"/>
                  <a:pt x="1610" y="3027"/>
                  <a:pt x="1596" y="3050"/>
                </a:cubicBezTo>
                <a:cubicBezTo>
                  <a:pt x="1596" y="3040"/>
                  <a:pt x="1595" y="3031"/>
                  <a:pt x="1595" y="3021"/>
                </a:cubicBezTo>
                <a:cubicBezTo>
                  <a:pt x="1595" y="2880"/>
                  <a:pt x="1678" y="2757"/>
                  <a:pt x="1799" y="2700"/>
                </a:cubicBezTo>
                <a:cubicBezTo>
                  <a:pt x="1788" y="2722"/>
                  <a:pt x="1782" y="2747"/>
                  <a:pt x="1782" y="2773"/>
                </a:cubicBezTo>
                <a:cubicBezTo>
                  <a:pt x="1782" y="2866"/>
                  <a:pt x="1857" y="2942"/>
                  <a:pt x="1950" y="2942"/>
                </a:cubicBezTo>
                <a:cubicBezTo>
                  <a:pt x="2043" y="2942"/>
                  <a:pt x="2118" y="2866"/>
                  <a:pt x="2118" y="2773"/>
                </a:cubicBezTo>
                <a:cubicBezTo>
                  <a:pt x="2118" y="2747"/>
                  <a:pt x="2112" y="2722"/>
                  <a:pt x="2101" y="2700"/>
                </a:cubicBezTo>
                <a:cubicBezTo>
                  <a:pt x="2222" y="2757"/>
                  <a:pt x="2305" y="2880"/>
                  <a:pt x="2305" y="3021"/>
                </a:cubicBezTo>
                <a:cubicBezTo>
                  <a:pt x="2305" y="3031"/>
                  <a:pt x="2305" y="3040"/>
                  <a:pt x="2304" y="3050"/>
                </a:cubicBezTo>
                <a:close/>
                <a:moveTo>
                  <a:pt x="2455" y="3021"/>
                </a:moveTo>
                <a:cubicBezTo>
                  <a:pt x="2455" y="2835"/>
                  <a:pt x="2353" y="2672"/>
                  <a:pt x="2203" y="2584"/>
                </a:cubicBezTo>
                <a:lnTo>
                  <a:pt x="2869" y="2584"/>
                </a:lnTo>
                <a:cubicBezTo>
                  <a:pt x="2869" y="2584"/>
                  <a:pt x="2870" y="2584"/>
                  <a:pt x="2870" y="2584"/>
                </a:cubicBezTo>
                <a:cubicBezTo>
                  <a:pt x="2870" y="2584"/>
                  <a:pt x="2871" y="2584"/>
                  <a:pt x="2871" y="2584"/>
                </a:cubicBezTo>
                <a:lnTo>
                  <a:pt x="2981" y="2584"/>
                </a:lnTo>
                <a:cubicBezTo>
                  <a:pt x="2830" y="2672"/>
                  <a:pt x="2728" y="2835"/>
                  <a:pt x="2728" y="3021"/>
                </a:cubicBezTo>
                <a:cubicBezTo>
                  <a:pt x="2728" y="3208"/>
                  <a:pt x="2830" y="3371"/>
                  <a:pt x="2981" y="3458"/>
                </a:cubicBezTo>
                <a:lnTo>
                  <a:pt x="2203" y="3458"/>
                </a:lnTo>
                <a:cubicBezTo>
                  <a:pt x="2353" y="3371"/>
                  <a:pt x="2455" y="3208"/>
                  <a:pt x="2455" y="3021"/>
                </a:cubicBezTo>
                <a:close/>
                <a:moveTo>
                  <a:pt x="3168" y="3055"/>
                </a:moveTo>
                <a:cubicBezTo>
                  <a:pt x="3121" y="2975"/>
                  <a:pt x="3019" y="2947"/>
                  <a:pt x="2938" y="2993"/>
                </a:cubicBezTo>
                <a:cubicBezTo>
                  <a:pt x="2913" y="3008"/>
                  <a:pt x="2894" y="3027"/>
                  <a:pt x="2880" y="3050"/>
                </a:cubicBezTo>
                <a:cubicBezTo>
                  <a:pt x="2879" y="3040"/>
                  <a:pt x="2878" y="3031"/>
                  <a:pt x="2878" y="3021"/>
                </a:cubicBezTo>
                <a:cubicBezTo>
                  <a:pt x="2878" y="2880"/>
                  <a:pt x="2962" y="2757"/>
                  <a:pt x="3082" y="2700"/>
                </a:cubicBezTo>
                <a:cubicBezTo>
                  <a:pt x="3071" y="2722"/>
                  <a:pt x="3065" y="2747"/>
                  <a:pt x="3065" y="2773"/>
                </a:cubicBezTo>
                <a:cubicBezTo>
                  <a:pt x="3065" y="2866"/>
                  <a:pt x="3140" y="2942"/>
                  <a:pt x="3233" y="2942"/>
                </a:cubicBezTo>
                <a:cubicBezTo>
                  <a:pt x="3326" y="2942"/>
                  <a:pt x="3402" y="2866"/>
                  <a:pt x="3402" y="2773"/>
                </a:cubicBezTo>
                <a:cubicBezTo>
                  <a:pt x="3402" y="2747"/>
                  <a:pt x="3395" y="2722"/>
                  <a:pt x="3385" y="2700"/>
                </a:cubicBezTo>
                <a:cubicBezTo>
                  <a:pt x="3505" y="2757"/>
                  <a:pt x="3588" y="2880"/>
                  <a:pt x="3588" y="3021"/>
                </a:cubicBezTo>
                <a:cubicBezTo>
                  <a:pt x="3588" y="3031"/>
                  <a:pt x="3588" y="3040"/>
                  <a:pt x="3587" y="3050"/>
                </a:cubicBezTo>
                <a:cubicBezTo>
                  <a:pt x="3573" y="3027"/>
                  <a:pt x="3553" y="3008"/>
                  <a:pt x="3529" y="2993"/>
                </a:cubicBezTo>
                <a:cubicBezTo>
                  <a:pt x="3448" y="2947"/>
                  <a:pt x="3345" y="2975"/>
                  <a:pt x="3299" y="3055"/>
                </a:cubicBezTo>
                <a:cubicBezTo>
                  <a:pt x="3252" y="3135"/>
                  <a:pt x="3280" y="3238"/>
                  <a:pt x="3360" y="3285"/>
                </a:cubicBezTo>
                <a:cubicBezTo>
                  <a:pt x="3387" y="3300"/>
                  <a:pt x="3415" y="3307"/>
                  <a:pt x="3444" y="3307"/>
                </a:cubicBezTo>
                <a:cubicBezTo>
                  <a:pt x="3385" y="3351"/>
                  <a:pt x="3312" y="3376"/>
                  <a:pt x="3233" y="3376"/>
                </a:cubicBezTo>
                <a:cubicBezTo>
                  <a:pt x="3155" y="3376"/>
                  <a:pt x="3082" y="3351"/>
                  <a:pt x="3023" y="3307"/>
                </a:cubicBezTo>
                <a:cubicBezTo>
                  <a:pt x="3051" y="3307"/>
                  <a:pt x="3080" y="3300"/>
                  <a:pt x="3106" y="3285"/>
                </a:cubicBezTo>
                <a:cubicBezTo>
                  <a:pt x="3187" y="3238"/>
                  <a:pt x="3214" y="3135"/>
                  <a:pt x="3168" y="3055"/>
                </a:cubicBezTo>
                <a:close/>
              </a:path>
            </a:pathLst>
          </a:custGeom>
          <a:solidFill>
            <a:schemeClr val="bg1">
              <a:lumMod val="50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5" name="圆角矩形标注 84"/>
          <p:cNvSpPr/>
          <p:nvPr/>
        </p:nvSpPr>
        <p:spPr>
          <a:xfrm>
            <a:off x="9441387" y="3525327"/>
            <a:ext cx="2570160" cy="1061074"/>
          </a:xfrm>
          <a:prstGeom prst="wedgeRoundRectCallout">
            <a:avLst>
              <a:gd name="adj1" fmla="val -33268"/>
              <a:gd name="adj2" fmla="val 65847"/>
              <a:gd name="adj3" fmla="val 16667"/>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r>
              <a:rPr lang="zh-CN" altLang="en-US" b="1" dirty="0">
                <a:solidFill>
                  <a:schemeClr val="tx1"/>
                </a:solidFill>
                <a:latin typeface="宋体" panose="02010600030101010101" pitchFamily="2" charset="-122"/>
                <a:ea typeface="宋体" panose="02010600030101010101" pitchFamily="2" charset="-122"/>
              </a:rPr>
              <a:t>清</a:t>
            </a:r>
            <a:r>
              <a:rPr lang="en-US" altLang="zh-CN" sz="1400" b="1" dirty="0">
                <a:solidFill>
                  <a:schemeClr val="tx1"/>
                </a:solidFill>
                <a:latin typeface="宋体" panose="02010600030101010101" pitchFamily="2" charset="-122"/>
                <a:ea typeface="宋体" panose="02010600030101010101" pitchFamily="2" charset="-122"/>
              </a:rPr>
              <a:t>·</a:t>
            </a:r>
            <a:r>
              <a:rPr lang="zh-CN" altLang="en-US" b="1" dirty="0">
                <a:solidFill>
                  <a:schemeClr val="tx1"/>
                </a:solidFill>
                <a:latin typeface="宋体" panose="02010600030101010101" pitchFamily="2" charset="-122"/>
                <a:ea typeface="宋体" panose="02010600030101010101" pitchFamily="2" charset="-122"/>
              </a:rPr>
              <a:t>金缨</a:t>
            </a:r>
            <a:r>
              <a:rPr lang="en-US" altLang="zh-CN" b="1" dirty="0">
                <a:solidFill>
                  <a:schemeClr val="tx1"/>
                </a:solidFill>
                <a:latin typeface="宋体" panose="02010600030101010101" pitchFamily="2" charset="-122"/>
                <a:ea typeface="宋体" panose="02010600030101010101" pitchFamily="2" charset="-122"/>
              </a:rPr>
              <a:t>《</a:t>
            </a:r>
            <a:r>
              <a:rPr lang="zh-CN" altLang="en-US" b="1" dirty="0">
                <a:solidFill>
                  <a:schemeClr val="tx1"/>
                </a:solidFill>
                <a:latin typeface="宋体" panose="02010600030101010101" pitchFamily="2" charset="-122"/>
                <a:ea typeface="宋体" panose="02010600030101010101" pitchFamily="2" charset="-122"/>
              </a:rPr>
              <a:t>格言联璧</a:t>
            </a:r>
            <a:r>
              <a:rPr lang="en-US" altLang="zh-CN" b="1" dirty="0">
                <a:solidFill>
                  <a:schemeClr val="tx1"/>
                </a:solidFill>
                <a:latin typeface="宋体" panose="02010600030101010101" pitchFamily="2" charset="-122"/>
                <a:ea typeface="宋体" panose="02010600030101010101" pitchFamily="2" charset="-122"/>
              </a:rPr>
              <a:t>》:</a:t>
            </a:r>
          </a:p>
          <a:p>
            <a:pPr algn="just"/>
            <a:r>
              <a:rPr lang="zh-CN" altLang="en-US" b="1" dirty="0">
                <a:solidFill>
                  <a:schemeClr val="tx1"/>
                </a:solidFill>
                <a:latin typeface="宋体" panose="02010600030101010101" pitchFamily="2" charset="-122"/>
                <a:ea typeface="宋体" panose="02010600030101010101" pitchFamily="2" charset="-122"/>
              </a:rPr>
              <a:t>日日行，不怕千万里；常常做，不怕千万事。</a:t>
            </a:r>
            <a:endParaRPr lang="en-US" altLang="zh-CN" b="1" dirty="0">
              <a:solidFill>
                <a:schemeClr val="tx1"/>
              </a:solidFill>
              <a:latin typeface="宋体" panose="02010600030101010101" pitchFamily="2" charset="-122"/>
              <a:ea typeface="宋体" panose="02010600030101010101" pitchFamily="2" charset="-122"/>
            </a:endParaRPr>
          </a:p>
        </p:txBody>
      </p:sp>
      <p:sp>
        <p:nvSpPr>
          <p:cNvPr id="87" name="mini-robot_74973"/>
          <p:cNvSpPr>
            <a:spLocks noChangeAspect="1"/>
          </p:cNvSpPr>
          <p:nvPr/>
        </p:nvSpPr>
        <p:spPr bwMode="auto">
          <a:xfrm>
            <a:off x="10293917" y="4868380"/>
            <a:ext cx="841608" cy="809782"/>
          </a:xfrm>
          <a:custGeom>
            <a:avLst/>
            <a:gdLst>
              <a:gd name="T0" fmla="*/ 2891 w 3900"/>
              <a:gd name="T1" fmla="*/ 2284 h 3758"/>
              <a:gd name="T2" fmla="*/ 2732 w 3900"/>
              <a:gd name="T3" fmla="*/ 1702 h 3758"/>
              <a:gd name="T4" fmla="*/ 3059 w 3900"/>
              <a:gd name="T5" fmla="*/ 1530 h 3758"/>
              <a:gd name="T6" fmla="*/ 2822 w 3900"/>
              <a:gd name="T7" fmla="*/ 1323 h 3758"/>
              <a:gd name="T8" fmla="*/ 2439 w 3900"/>
              <a:gd name="T9" fmla="*/ 1052 h 3758"/>
              <a:gd name="T10" fmla="*/ 2890 w 3900"/>
              <a:gd name="T11" fmla="*/ 399 h 3758"/>
              <a:gd name="T12" fmla="*/ 1242 w 3900"/>
              <a:gd name="T13" fmla="*/ 55 h 3758"/>
              <a:gd name="T14" fmla="*/ 791 w 3900"/>
              <a:gd name="T15" fmla="*/ 709 h 3758"/>
              <a:gd name="T16" fmla="*/ 1739 w 3900"/>
              <a:gd name="T17" fmla="*/ 1009 h 3758"/>
              <a:gd name="T18" fmla="*/ 2442 w 3900"/>
              <a:gd name="T19" fmla="*/ 1443 h 3758"/>
              <a:gd name="T20" fmla="*/ 793 w 3900"/>
              <a:gd name="T21" fmla="*/ 1636 h 3758"/>
              <a:gd name="T22" fmla="*/ 793 w 3900"/>
              <a:gd name="T23" fmla="*/ 2054 h 3758"/>
              <a:gd name="T24" fmla="*/ 1803 w 3900"/>
              <a:gd name="T25" fmla="*/ 2284 h 3758"/>
              <a:gd name="T26" fmla="*/ 0 w 3900"/>
              <a:gd name="T27" fmla="*/ 3021 h 3758"/>
              <a:gd name="T28" fmla="*/ 3163 w 3900"/>
              <a:gd name="T29" fmla="*/ 3758 h 3758"/>
              <a:gd name="T30" fmla="*/ 3163 w 3900"/>
              <a:gd name="T31" fmla="*/ 2284 h 3758"/>
              <a:gd name="T32" fmla="*/ 2525 w 3900"/>
              <a:gd name="T33" fmla="*/ 554 h 3758"/>
              <a:gd name="T34" fmla="*/ 1998 w 3900"/>
              <a:gd name="T35" fmla="*/ 554 h 3758"/>
              <a:gd name="T36" fmla="*/ 1420 w 3900"/>
              <a:gd name="T37" fmla="*/ 817 h 3758"/>
              <a:gd name="T38" fmla="*/ 1420 w 3900"/>
              <a:gd name="T39" fmla="*/ 290 h 3758"/>
              <a:gd name="T40" fmla="*/ 1420 w 3900"/>
              <a:gd name="T41" fmla="*/ 817 h 3758"/>
              <a:gd name="T42" fmla="*/ 2759 w 3900"/>
              <a:gd name="T43" fmla="*/ 1530 h 3758"/>
              <a:gd name="T44" fmla="*/ 2941 w 3900"/>
              <a:gd name="T45" fmla="*/ 1530 h 3758"/>
              <a:gd name="T46" fmla="*/ 702 w 3900"/>
              <a:gd name="T47" fmla="*/ 1845 h 3758"/>
              <a:gd name="T48" fmla="*/ 884 w 3900"/>
              <a:gd name="T49" fmla="*/ 1845 h 3758"/>
              <a:gd name="T50" fmla="*/ 702 w 3900"/>
              <a:gd name="T51" fmla="*/ 1845 h 3758"/>
              <a:gd name="T52" fmla="*/ 962 w 3900"/>
              <a:gd name="T53" fmla="*/ 2993 h 3758"/>
              <a:gd name="T54" fmla="*/ 794 w 3900"/>
              <a:gd name="T55" fmla="*/ 3285 h 3758"/>
              <a:gd name="T56" fmla="*/ 667 w 3900"/>
              <a:gd name="T57" fmla="*/ 3376 h 3758"/>
              <a:gd name="T58" fmla="*/ 540 w 3900"/>
              <a:gd name="T59" fmla="*/ 3285 h 3758"/>
              <a:gd name="T60" fmla="*/ 371 w 3900"/>
              <a:gd name="T61" fmla="*/ 2993 h 3758"/>
              <a:gd name="T62" fmla="*/ 312 w 3900"/>
              <a:gd name="T63" fmla="*/ 3021 h 3758"/>
              <a:gd name="T64" fmla="*/ 498 w 3900"/>
              <a:gd name="T65" fmla="*/ 2773 h 3758"/>
              <a:gd name="T66" fmla="*/ 835 w 3900"/>
              <a:gd name="T67" fmla="*/ 2773 h 3758"/>
              <a:gd name="T68" fmla="*/ 1022 w 3900"/>
              <a:gd name="T69" fmla="*/ 3021 h 3758"/>
              <a:gd name="T70" fmla="*/ 1172 w 3900"/>
              <a:gd name="T71" fmla="*/ 3021 h 3758"/>
              <a:gd name="T72" fmla="*/ 1697 w 3900"/>
              <a:gd name="T73" fmla="*/ 2584 h 3758"/>
              <a:gd name="T74" fmla="*/ 1697 w 3900"/>
              <a:gd name="T75" fmla="*/ 3458 h 3758"/>
              <a:gd name="T76" fmla="*/ 1172 w 3900"/>
              <a:gd name="T77" fmla="*/ 3021 h 3758"/>
              <a:gd name="T78" fmla="*/ 2245 w 3900"/>
              <a:gd name="T79" fmla="*/ 2993 h 3758"/>
              <a:gd name="T80" fmla="*/ 2077 w 3900"/>
              <a:gd name="T81" fmla="*/ 3285 h 3758"/>
              <a:gd name="T82" fmla="*/ 1950 w 3900"/>
              <a:gd name="T83" fmla="*/ 3376 h 3758"/>
              <a:gd name="T84" fmla="*/ 1823 w 3900"/>
              <a:gd name="T85" fmla="*/ 3285 h 3758"/>
              <a:gd name="T86" fmla="*/ 1655 w 3900"/>
              <a:gd name="T87" fmla="*/ 2993 h 3758"/>
              <a:gd name="T88" fmla="*/ 1595 w 3900"/>
              <a:gd name="T89" fmla="*/ 3021 h 3758"/>
              <a:gd name="T90" fmla="*/ 1782 w 3900"/>
              <a:gd name="T91" fmla="*/ 2773 h 3758"/>
              <a:gd name="T92" fmla="*/ 2118 w 3900"/>
              <a:gd name="T93" fmla="*/ 2773 h 3758"/>
              <a:gd name="T94" fmla="*/ 2305 w 3900"/>
              <a:gd name="T95" fmla="*/ 3021 h 3758"/>
              <a:gd name="T96" fmla="*/ 2455 w 3900"/>
              <a:gd name="T97" fmla="*/ 3021 h 3758"/>
              <a:gd name="T98" fmla="*/ 2869 w 3900"/>
              <a:gd name="T99" fmla="*/ 2584 h 3758"/>
              <a:gd name="T100" fmla="*/ 2871 w 3900"/>
              <a:gd name="T101" fmla="*/ 2584 h 3758"/>
              <a:gd name="T102" fmla="*/ 2728 w 3900"/>
              <a:gd name="T103" fmla="*/ 3021 h 3758"/>
              <a:gd name="T104" fmla="*/ 2203 w 3900"/>
              <a:gd name="T105" fmla="*/ 3458 h 3758"/>
              <a:gd name="T106" fmla="*/ 3168 w 3900"/>
              <a:gd name="T107" fmla="*/ 3055 h 3758"/>
              <a:gd name="T108" fmla="*/ 2880 w 3900"/>
              <a:gd name="T109" fmla="*/ 3050 h 3758"/>
              <a:gd name="T110" fmla="*/ 3082 w 3900"/>
              <a:gd name="T111" fmla="*/ 2700 h 3758"/>
              <a:gd name="T112" fmla="*/ 3233 w 3900"/>
              <a:gd name="T113" fmla="*/ 2942 h 3758"/>
              <a:gd name="T114" fmla="*/ 3385 w 3900"/>
              <a:gd name="T115" fmla="*/ 2700 h 3758"/>
              <a:gd name="T116" fmla="*/ 3587 w 3900"/>
              <a:gd name="T117" fmla="*/ 3050 h 3758"/>
              <a:gd name="T118" fmla="*/ 3299 w 3900"/>
              <a:gd name="T119" fmla="*/ 3055 h 3758"/>
              <a:gd name="T120" fmla="*/ 3444 w 3900"/>
              <a:gd name="T121" fmla="*/ 3307 h 3758"/>
              <a:gd name="T122" fmla="*/ 3023 w 3900"/>
              <a:gd name="T123" fmla="*/ 3307 h 3758"/>
              <a:gd name="T124" fmla="*/ 3168 w 3900"/>
              <a:gd name="T125" fmla="*/ 3055 h 3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00" h="3758">
                <a:moveTo>
                  <a:pt x="3163" y="2284"/>
                </a:moveTo>
                <a:lnTo>
                  <a:pt x="2891" y="2284"/>
                </a:lnTo>
                <a:lnTo>
                  <a:pt x="1511" y="1888"/>
                </a:lnTo>
                <a:lnTo>
                  <a:pt x="2732" y="1702"/>
                </a:lnTo>
                <a:cubicBezTo>
                  <a:pt x="2765" y="1725"/>
                  <a:pt x="2806" y="1739"/>
                  <a:pt x="2850" y="1739"/>
                </a:cubicBezTo>
                <a:cubicBezTo>
                  <a:pt x="2965" y="1739"/>
                  <a:pt x="3059" y="1645"/>
                  <a:pt x="3059" y="1530"/>
                </a:cubicBezTo>
                <a:cubicBezTo>
                  <a:pt x="3059" y="1415"/>
                  <a:pt x="2965" y="1321"/>
                  <a:pt x="2850" y="1321"/>
                </a:cubicBezTo>
                <a:cubicBezTo>
                  <a:pt x="2840" y="1321"/>
                  <a:pt x="2831" y="1322"/>
                  <a:pt x="2822" y="1323"/>
                </a:cubicBezTo>
                <a:lnTo>
                  <a:pt x="2361" y="1042"/>
                </a:lnTo>
                <a:cubicBezTo>
                  <a:pt x="2387" y="1045"/>
                  <a:pt x="2413" y="1049"/>
                  <a:pt x="2439" y="1052"/>
                </a:cubicBezTo>
                <a:cubicBezTo>
                  <a:pt x="2675" y="1107"/>
                  <a:pt x="2897" y="962"/>
                  <a:pt x="2890" y="709"/>
                </a:cubicBezTo>
                <a:lnTo>
                  <a:pt x="2890" y="399"/>
                </a:lnTo>
                <a:cubicBezTo>
                  <a:pt x="2897" y="145"/>
                  <a:pt x="2675" y="0"/>
                  <a:pt x="2439" y="55"/>
                </a:cubicBezTo>
                <a:cubicBezTo>
                  <a:pt x="2031" y="114"/>
                  <a:pt x="1650" y="114"/>
                  <a:pt x="1242" y="55"/>
                </a:cubicBezTo>
                <a:cubicBezTo>
                  <a:pt x="1007" y="0"/>
                  <a:pt x="785" y="145"/>
                  <a:pt x="791" y="399"/>
                </a:cubicBezTo>
                <a:lnTo>
                  <a:pt x="791" y="709"/>
                </a:lnTo>
                <a:cubicBezTo>
                  <a:pt x="785" y="963"/>
                  <a:pt x="1007" y="1107"/>
                  <a:pt x="1242" y="1052"/>
                </a:cubicBezTo>
                <a:cubicBezTo>
                  <a:pt x="1411" y="1028"/>
                  <a:pt x="1576" y="1014"/>
                  <a:pt x="1739" y="1009"/>
                </a:cubicBezTo>
                <a:cubicBezTo>
                  <a:pt x="1746" y="1016"/>
                  <a:pt x="1754" y="1022"/>
                  <a:pt x="1762" y="1027"/>
                </a:cubicBezTo>
                <a:lnTo>
                  <a:pt x="2442" y="1443"/>
                </a:lnTo>
                <a:lnTo>
                  <a:pt x="915" y="1676"/>
                </a:lnTo>
                <a:cubicBezTo>
                  <a:pt x="881" y="1651"/>
                  <a:pt x="839" y="1636"/>
                  <a:pt x="793" y="1636"/>
                </a:cubicBezTo>
                <a:cubicBezTo>
                  <a:pt x="678" y="1636"/>
                  <a:pt x="584" y="1730"/>
                  <a:pt x="584" y="1845"/>
                </a:cubicBezTo>
                <a:cubicBezTo>
                  <a:pt x="584" y="1960"/>
                  <a:pt x="678" y="2054"/>
                  <a:pt x="793" y="2054"/>
                </a:cubicBezTo>
                <a:cubicBezTo>
                  <a:pt x="831" y="2054"/>
                  <a:pt x="867" y="2043"/>
                  <a:pt x="898" y="2025"/>
                </a:cubicBezTo>
                <a:lnTo>
                  <a:pt x="1803" y="2284"/>
                </a:lnTo>
                <a:lnTo>
                  <a:pt x="737" y="2284"/>
                </a:lnTo>
                <a:cubicBezTo>
                  <a:pt x="331" y="2284"/>
                  <a:pt x="0" y="2615"/>
                  <a:pt x="0" y="3021"/>
                </a:cubicBezTo>
                <a:cubicBezTo>
                  <a:pt x="0" y="3428"/>
                  <a:pt x="331" y="3758"/>
                  <a:pt x="737" y="3758"/>
                </a:cubicBezTo>
                <a:lnTo>
                  <a:pt x="3163" y="3758"/>
                </a:lnTo>
                <a:cubicBezTo>
                  <a:pt x="3569" y="3758"/>
                  <a:pt x="3900" y="3428"/>
                  <a:pt x="3900" y="3021"/>
                </a:cubicBezTo>
                <a:cubicBezTo>
                  <a:pt x="3900" y="2615"/>
                  <a:pt x="3569" y="2284"/>
                  <a:pt x="3163" y="2284"/>
                </a:cubicBezTo>
                <a:close/>
                <a:moveTo>
                  <a:pt x="2261" y="290"/>
                </a:moveTo>
                <a:cubicBezTo>
                  <a:pt x="2407" y="290"/>
                  <a:pt x="2525" y="408"/>
                  <a:pt x="2525" y="554"/>
                </a:cubicBezTo>
                <a:cubicBezTo>
                  <a:pt x="2525" y="699"/>
                  <a:pt x="2407" y="817"/>
                  <a:pt x="2261" y="817"/>
                </a:cubicBezTo>
                <a:cubicBezTo>
                  <a:pt x="2116" y="817"/>
                  <a:pt x="1998" y="699"/>
                  <a:pt x="1998" y="554"/>
                </a:cubicBezTo>
                <a:cubicBezTo>
                  <a:pt x="1998" y="408"/>
                  <a:pt x="2116" y="290"/>
                  <a:pt x="2261" y="290"/>
                </a:cubicBezTo>
                <a:close/>
                <a:moveTo>
                  <a:pt x="1420" y="817"/>
                </a:moveTo>
                <a:cubicBezTo>
                  <a:pt x="1274" y="817"/>
                  <a:pt x="1157" y="699"/>
                  <a:pt x="1157" y="554"/>
                </a:cubicBezTo>
                <a:cubicBezTo>
                  <a:pt x="1157" y="408"/>
                  <a:pt x="1274" y="290"/>
                  <a:pt x="1420" y="290"/>
                </a:cubicBezTo>
                <a:cubicBezTo>
                  <a:pt x="1566" y="290"/>
                  <a:pt x="1684" y="408"/>
                  <a:pt x="1684" y="554"/>
                </a:cubicBezTo>
                <a:cubicBezTo>
                  <a:pt x="1684" y="699"/>
                  <a:pt x="1566" y="817"/>
                  <a:pt x="1420" y="817"/>
                </a:cubicBezTo>
                <a:close/>
                <a:moveTo>
                  <a:pt x="2850" y="1621"/>
                </a:moveTo>
                <a:cubicBezTo>
                  <a:pt x="2800" y="1621"/>
                  <a:pt x="2759" y="1580"/>
                  <a:pt x="2759" y="1530"/>
                </a:cubicBezTo>
                <a:cubicBezTo>
                  <a:pt x="2759" y="1480"/>
                  <a:pt x="2800" y="1439"/>
                  <a:pt x="2850" y="1439"/>
                </a:cubicBezTo>
                <a:cubicBezTo>
                  <a:pt x="2900" y="1439"/>
                  <a:pt x="2941" y="1480"/>
                  <a:pt x="2941" y="1530"/>
                </a:cubicBezTo>
                <a:cubicBezTo>
                  <a:pt x="2941" y="1580"/>
                  <a:pt x="2900" y="1621"/>
                  <a:pt x="2850" y="1621"/>
                </a:cubicBezTo>
                <a:close/>
                <a:moveTo>
                  <a:pt x="702" y="1845"/>
                </a:moveTo>
                <a:cubicBezTo>
                  <a:pt x="702" y="1795"/>
                  <a:pt x="743" y="1754"/>
                  <a:pt x="793" y="1754"/>
                </a:cubicBezTo>
                <a:cubicBezTo>
                  <a:pt x="843" y="1754"/>
                  <a:pt x="884" y="1795"/>
                  <a:pt x="884" y="1845"/>
                </a:cubicBezTo>
                <a:cubicBezTo>
                  <a:pt x="884" y="1895"/>
                  <a:pt x="843" y="1936"/>
                  <a:pt x="793" y="1936"/>
                </a:cubicBezTo>
                <a:cubicBezTo>
                  <a:pt x="743" y="1936"/>
                  <a:pt x="702" y="1895"/>
                  <a:pt x="702" y="1845"/>
                </a:cubicBezTo>
                <a:close/>
                <a:moveTo>
                  <a:pt x="1020" y="3050"/>
                </a:moveTo>
                <a:cubicBezTo>
                  <a:pt x="1006" y="3027"/>
                  <a:pt x="987" y="3008"/>
                  <a:pt x="962" y="2993"/>
                </a:cubicBezTo>
                <a:cubicBezTo>
                  <a:pt x="881" y="2947"/>
                  <a:pt x="779" y="2975"/>
                  <a:pt x="732" y="3055"/>
                </a:cubicBezTo>
                <a:cubicBezTo>
                  <a:pt x="686" y="3135"/>
                  <a:pt x="713" y="3238"/>
                  <a:pt x="794" y="3285"/>
                </a:cubicBezTo>
                <a:cubicBezTo>
                  <a:pt x="820" y="3300"/>
                  <a:pt x="849" y="3307"/>
                  <a:pt x="877" y="3307"/>
                </a:cubicBezTo>
                <a:cubicBezTo>
                  <a:pt x="818" y="3351"/>
                  <a:pt x="745" y="3376"/>
                  <a:pt x="667" y="3376"/>
                </a:cubicBezTo>
                <a:cubicBezTo>
                  <a:pt x="588" y="3376"/>
                  <a:pt x="515" y="3351"/>
                  <a:pt x="456" y="3307"/>
                </a:cubicBezTo>
                <a:cubicBezTo>
                  <a:pt x="485" y="3307"/>
                  <a:pt x="513" y="3300"/>
                  <a:pt x="540" y="3285"/>
                </a:cubicBezTo>
                <a:cubicBezTo>
                  <a:pt x="620" y="3238"/>
                  <a:pt x="648" y="3135"/>
                  <a:pt x="601" y="3055"/>
                </a:cubicBezTo>
                <a:cubicBezTo>
                  <a:pt x="555" y="2975"/>
                  <a:pt x="452" y="2947"/>
                  <a:pt x="371" y="2993"/>
                </a:cubicBezTo>
                <a:cubicBezTo>
                  <a:pt x="347" y="3008"/>
                  <a:pt x="327" y="3027"/>
                  <a:pt x="313" y="3050"/>
                </a:cubicBezTo>
                <a:cubicBezTo>
                  <a:pt x="312" y="3040"/>
                  <a:pt x="312" y="3031"/>
                  <a:pt x="312" y="3021"/>
                </a:cubicBezTo>
                <a:cubicBezTo>
                  <a:pt x="312" y="2880"/>
                  <a:pt x="395" y="2757"/>
                  <a:pt x="515" y="2700"/>
                </a:cubicBezTo>
                <a:cubicBezTo>
                  <a:pt x="505" y="2722"/>
                  <a:pt x="498" y="2747"/>
                  <a:pt x="498" y="2773"/>
                </a:cubicBezTo>
                <a:cubicBezTo>
                  <a:pt x="498" y="2866"/>
                  <a:pt x="574" y="2942"/>
                  <a:pt x="667" y="2942"/>
                </a:cubicBezTo>
                <a:cubicBezTo>
                  <a:pt x="760" y="2942"/>
                  <a:pt x="835" y="2866"/>
                  <a:pt x="835" y="2773"/>
                </a:cubicBezTo>
                <a:cubicBezTo>
                  <a:pt x="835" y="2747"/>
                  <a:pt x="829" y="2722"/>
                  <a:pt x="818" y="2700"/>
                </a:cubicBezTo>
                <a:cubicBezTo>
                  <a:pt x="938" y="2757"/>
                  <a:pt x="1022" y="2880"/>
                  <a:pt x="1022" y="3021"/>
                </a:cubicBezTo>
                <a:cubicBezTo>
                  <a:pt x="1022" y="3031"/>
                  <a:pt x="1021" y="3040"/>
                  <a:pt x="1020" y="3050"/>
                </a:cubicBezTo>
                <a:close/>
                <a:moveTo>
                  <a:pt x="1172" y="3021"/>
                </a:moveTo>
                <a:cubicBezTo>
                  <a:pt x="1172" y="2835"/>
                  <a:pt x="1070" y="2672"/>
                  <a:pt x="919" y="2584"/>
                </a:cubicBezTo>
                <a:lnTo>
                  <a:pt x="1697" y="2584"/>
                </a:lnTo>
                <a:cubicBezTo>
                  <a:pt x="1547" y="2672"/>
                  <a:pt x="1445" y="2835"/>
                  <a:pt x="1445" y="3021"/>
                </a:cubicBezTo>
                <a:cubicBezTo>
                  <a:pt x="1445" y="3208"/>
                  <a:pt x="1547" y="3371"/>
                  <a:pt x="1697" y="3458"/>
                </a:cubicBezTo>
                <a:lnTo>
                  <a:pt x="919" y="3458"/>
                </a:lnTo>
                <a:cubicBezTo>
                  <a:pt x="1070" y="3371"/>
                  <a:pt x="1172" y="3208"/>
                  <a:pt x="1172" y="3021"/>
                </a:cubicBezTo>
                <a:close/>
                <a:moveTo>
                  <a:pt x="2304" y="3050"/>
                </a:moveTo>
                <a:cubicBezTo>
                  <a:pt x="2290" y="3027"/>
                  <a:pt x="2270" y="3008"/>
                  <a:pt x="2245" y="2993"/>
                </a:cubicBezTo>
                <a:cubicBezTo>
                  <a:pt x="2165" y="2947"/>
                  <a:pt x="2062" y="2975"/>
                  <a:pt x="2016" y="3055"/>
                </a:cubicBezTo>
                <a:cubicBezTo>
                  <a:pt x="1969" y="3135"/>
                  <a:pt x="1997" y="3238"/>
                  <a:pt x="2077" y="3285"/>
                </a:cubicBezTo>
                <a:cubicBezTo>
                  <a:pt x="2103" y="3300"/>
                  <a:pt x="2132" y="3307"/>
                  <a:pt x="2160" y="3307"/>
                </a:cubicBezTo>
                <a:cubicBezTo>
                  <a:pt x="2101" y="3351"/>
                  <a:pt x="2029" y="3376"/>
                  <a:pt x="1950" y="3376"/>
                </a:cubicBezTo>
                <a:cubicBezTo>
                  <a:pt x="1871" y="3376"/>
                  <a:pt x="1799" y="3351"/>
                  <a:pt x="1740" y="3307"/>
                </a:cubicBezTo>
                <a:cubicBezTo>
                  <a:pt x="1768" y="3307"/>
                  <a:pt x="1797" y="3300"/>
                  <a:pt x="1823" y="3285"/>
                </a:cubicBezTo>
                <a:cubicBezTo>
                  <a:pt x="1903" y="3238"/>
                  <a:pt x="1931" y="3135"/>
                  <a:pt x="1884" y="3055"/>
                </a:cubicBezTo>
                <a:cubicBezTo>
                  <a:pt x="1838" y="2975"/>
                  <a:pt x="1735" y="2947"/>
                  <a:pt x="1655" y="2993"/>
                </a:cubicBezTo>
                <a:cubicBezTo>
                  <a:pt x="1630" y="3008"/>
                  <a:pt x="1610" y="3027"/>
                  <a:pt x="1596" y="3050"/>
                </a:cubicBezTo>
                <a:cubicBezTo>
                  <a:pt x="1596" y="3040"/>
                  <a:pt x="1595" y="3031"/>
                  <a:pt x="1595" y="3021"/>
                </a:cubicBezTo>
                <a:cubicBezTo>
                  <a:pt x="1595" y="2880"/>
                  <a:pt x="1678" y="2757"/>
                  <a:pt x="1799" y="2700"/>
                </a:cubicBezTo>
                <a:cubicBezTo>
                  <a:pt x="1788" y="2722"/>
                  <a:pt x="1782" y="2747"/>
                  <a:pt x="1782" y="2773"/>
                </a:cubicBezTo>
                <a:cubicBezTo>
                  <a:pt x="1782" y="2866"/>
                  <a:pt x="1857" y="2942"/>
                  <a:pt x="1950" y="2942"/>
                </a:cubicBezTo>
                <a:cubicBezTo>
                  <a:pt x="2043" y="2942"/>
                  <a:pt x="2118" y="2866"/>
                  <a:pt x="2118" y="2773"/>
                </a:cubicBezTo>
                <a:cubicBezTo>
                  <a:pt x="2118" y="2747"/>
                  <a:pt x="2112" y="2722"/>
                  <a:pt x="2101" y="2700"/>
                </a:cubicBezTo>
                <a:cubicBezTo>
                  <a:pt x="2222" y="2757"/>
                  <a:pt x="2305" y="2880"/>
                  <a:pt x="2305" y="3021"/>
                </a:cubicBezTo>
                <a:cubicBezTo>
                  <a:pt x="2305" y="3031"/>
                  <a:pt x="2305" y="3040"/>
                  <a:pt x="2304" y="3050"/>
                </a:cubicBezTo>
                <a:close/>
                <a:moveTo>
                  <a:pt x="2455" y="3021"/>
                </a:moveTo>
                <a:cubicBezTo>
                  <a:pt x="2455" y="2835"/>
                  <a:pt x="2353" y="2672"/>
                  <a:pt x="2203" y="2584"/>
                </a:cubicBezTo>
                <a:lnTo>
                  <a:pt x="2869" y="2584"/>
                </a:lnTo>
                <a:cubicBezTo>
                  <a:pt x="2869" y="2584"/>
                  <a:pt x="2870" y="2584"/>
                  <a:pt x="2870" y="2584"/>
                </a:cubicBezTo>
                <a:cubicBezTo>
                  <a:pt x="2870" y="2584"/>
                  <a:pt x="2871" y="2584"/>
                  <a:pt x="2871" y="2584"/>
                </a:cubicBezTo>
                <a:lnTo>
                  <a:pt x="2981" y="2584"/>
                </a:lnTo>
                <a:cubicBezTo>
                  <a:pt x="2830" y="2672"/>
                  <a:pt x="2728" y="2835"/>
                  <a:pt x="2728" y="3021"/>
                </a:cubicBezTo>
                <a:cubicBezTo>
                  <a:pt x="2728" y="3208"/>
                  <a:pt x="2830" y="3371"/>
                  <a:pt x="2981" y="3458"/>
                </a:cubicBezTo>
                <a:lnTo>
                  <a:pt x="2203" y="3458"/>
                </a:lnTo>
                <a:cubicBezTo>
                  <a:pt x="2353" y="3371"/>
                  <a:pt x="2455" y="3208"/>
                  <a:pt x="2455" y="3021"/>
                </a:cubicBezTo>
                <a:close/>
                <a:moveTo>
                  <a:pt x="3168" y="3055"/>
                </a:moveTo>
                <a:cubicBezTo>
                  <a:pt x="3121" y="2975"/>
                  <a:pt x="3019" y="2947"/>
                  <a:pt x="2938" y="2993"/>
                </a:cubicBezTo>
                <a:cubicBezTo>
                  <a:pt x="2913" y="3008"/>
                  <a:pt x="2894" y="3027"/>
                  <a:pt x="2880" y="3050"/>
                </a:cubicBezTo>
                <a:cubicBezTo>
                  <a:pt x="2879" y="3040"/>
                  <a:pt x="2878" y="3031"/>
                  <a:pt x="2878" y="3021"/>
                </a:cubicBezTo>
                <a:cubicBezTo>
                  <a:pt x="2878" y="2880"/>
                  <a:pt x="2962" y="2757"/>
                  <a:pt x="3082" y="2700"/>
                </a:cubicBezTo>
                <a:cubicBezTo>
                  <a:pt x="3071" y="2722"/>
                  <a:pt x="3065" y="2747"/>
                  <a:pt x="3065" y="2773"/>
                </a:cubicBezTo>
                <a:cubicBezTo>
                  <a:pt x="3065" y="2866"/>
                  <a:pt x="3140" y="2942"/>
                  <a:pt x="3233" y="2942"/>
                </a:cubicBezTo>
                <a:cubicBezTo>
                  <a:pt x="3326" y="2942"/>
                  <a:pt x="3402" y="2866"/>
                  <a:pt x="3402" y="2773"/>
                </a:cubicBezTo>
                <a:cubicBezTo>
                  <a:pt x="3402" y="2747"/>
                  <a:pt x="3395" y="2722"/>
                  <a:pt x="3385" y="2700"/>
                </a:cubicBezTo>
                <a:cubicBezTo>
                  <a:pt x="3505" y="2757"/>
                  <a:pt x="3588" y="2880"/>
                  <a:pt x="3588" y="3021"/>
                </a:cubicBezTo>
                <a:cubicBezTo>
                  <a:pt x="3588" y="3031"/>
                  <a:pt x="3588" y="3040"/>
                  <a:pt x="3587" y="3050"/>
                </a:cubicBezTo>
                <a:cubicBezTo>
                  <a:pt x="3573" y="3027"/>
                  <a:pt x="3553" y="3008"/>
                  <a:pt x="3529" y="2993"/>
                </a:cubicBezTo>
                <a:cubicBezTo>
                  <a:pt x="3448" y="2947"/>
                  <a:pt x="3345" y="2975"/>
                  <a:pt x="3299" y="3055"/>
                </a:cubicBezTo>
                <a:cubicBezTo>
                  <a:pt x="3252" y="3135"/>
                  <a:pt x="3280" y="3238"/>
                  <a:pt x="3360" y="3285"/>
                </a:cubicBezTo>
                <a:cubicBezTo>
                  <a:pt x="3387" y="3300"/>
                  <a:pt x="3415" y="3307"/>
                  <a:pt x="3444" y="3307"/>
                </a:cubicBezTo>
                <a:cubicBezTo>
                  <a:pt x="3385" y="3351"/>
                  <a:pt x="3312" y="3376"/>
                  <a:pt x="3233" y="3376"/>
                </a:cubicBezTo>
                <a:cubicBezTo>
                  <a:pt x="3155" y="3376"/>
                  <a:pt x="3082" y="3351"/>
                  <a:pt x="3023" y="3307"/>
                </a:cubicBezTo>
                <a:cubicBezTo>
                  <a:pt x="3051" y="3307"/>
                  <a:pt x="3080" y="3300"/>
                  <a:pt x="3106" y="3285"/>
                </a:cubicBezTo>
                <a:cubicBezTo>
                  <a:pt x="3187" y="3238"/>
                  <a:pt x="3214" y="3135"/>
                  <a:pt x="3168" y="3055"/>
                </a:cubicBezTo>
                <a:close/>
              </a:path>
            </a:pathLst>
          </a:custGeom>
          <a:solidFill>
            <a:schemeClr val="bg1">
              <a:lumMod val="50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8" name="mini-robot_74973"/>
          <p:cNvSpPr>
            <a:spLocks noChangeAspect="1"/>
          </p:cNvSpPr>
          <p:nvPr/>
        </p:nvSpPr>
        <p:spPr bwMode="auto">
          <a:xfrm>
            <a:off x="11171425" y="4857195"/>
            <a:ext cx="841608" cy="809782"/>
          </a:xfrm>
          <a:custGeom>
            <a:avLst/>
            <a:gdLst>
              <a:gd name="T0" fmla="*/ 2891 w 3900"/>
              <a:gd name="T1" fmla="*/ 2284 h 3758"/>
              <a:gd name="T2" fmla="*/ 2732 w 3900"/>
              <a:gd name="T3" fmla="*/ 1702 h 3758"/>
              <a:gd name="T4" fmla="*/ 3059 w 3900"/>
              <a:gd name="T5" fmla="*/ 1530 h 3758"/>
              <a:gd name="T6" fmla="*/ 2822 w 3900"/>
              <a:gd name="T7" fmla="*/ 1323 h 3758"/>
              <a:gd name="T8" fmla="*/ 2439 w 3900"/>
              <a:gd name="T9" fmla="*/ 1052 h 3758"/>
              <a:gd name="T10" fmla="*/ 2890 w 3900"/>
              <a:gd name="T11" fmla="*/ 399 h 3758"/>
              <a:gd name="T12" fmla="*/ 1242 w 3900"/>
              <a:gd name="T13" fmla="*/ 55 h 3758"/>
              <a:gd name="T14" fmla="*/ 791 w 3900"/>
              <a:gd name="T15" fmla="*/ 709 h 3758"/>
              <a:gd name="T16" fmla="*/ 1739 w 3900"/>
              <a:gd name="T17" fmla="*/ 1009 h 3758"/>
              <a:gd name="T18" fmla="*/ 2442 w 3900"/>
              <a:gd name="T19" fmla="*/ 1443 h 3758"/>
              <a:gd name="T20" fmla="*/ 793 w 3900"/>
              <a:gd name="T21" fmla="*/ 1636 h 3758"/>
              <a:gd name="T22" fmla="*/ 793 w 3900"/>
              <a:gd name="T23" fmla="*/ 2054 h 3758"/>
              <a:gd name="T24" fmla="*/ 1803 w 3900"/>
              <a:gd name="T25" fmla="*/ 2284 h 3758"/>
              <a:gd name="T26" fmla="*/ 0 w 3900"/>
              <a:gd name="T27" fmla="*/ 3021 h 3758"/>
              <a:gd name="T28" fmla="*/ 3163 w 3900"/>
              <a:gd name="T29" fmla="*/ 3758 h 3758"/>
              <a:gd name="T30" fmla="*/ 3163 w 3900"/>
              <a:gd name="T31" fmla="*/ 2284 h 3758"/>
              <a:gd name="T32" fmla="*/ 2525 w 3900"/>
              <a:gd name="T33" fmla="*/ 554 h 3758"/>
              <a:gd name="T34" fmla="*/ 1998 w 3900"/>
              <a:gd name="T35" fmla="*/ 554 h 3758"/>
              <a:gd name="T36" fmla="*/ 1420 w 3900"/>
              <a:gd name="T37" fmla="*/ 817 h 3758"/>
              <a:gd name="T38" fmla="*/ 1420 w 3900"/>
              <a:gd name="T39" fmla="*/ 290 h 3758"/>
              <a:gd name="T40" fmla="*/ 1420 w 3900"/>
              <a:gd name="T41" fmla="*/ 817 h 3758"/>
              <a:gd name="T42" fmla="*/ 2759 w 3900"/>
              <a:gd name="T43" fmla="*/ 1530 h 3758"/>
              <a:gd name="T44" fmla="*/ 2941 w 3900"/>
              <a:gd name="T45" fmla="*/ 1530 h 3758"/>
              <a:gd name="T46" fmla="*/ 702 w 3900"/>
              <a:gd name="T47" fmla="*/ 1845 h 3758"/>
              <a:gd name="T48" fmla="*/ 884 w 3900"/>
              <a:gd name="T49" fmla="*/ 1845 h 3758"/>
              <a:gd name="T50" fmla="*/ 702 w 3900"/>
              <a:gd name="T51" fmla="*/ 1845 h 3758"/>
              <a:gd name="T52" fmla="*/ 962 w 3900"/>
              <a:gd name="T53" fmla="*/ 2993 h 3758"/>
              <a:gd name="T54" fmla="*/ 794 w 3900"/>
              <a:gd name="T55" fmla="*/ 3285 h 3758"/>
              <a:gd name="T56" fmla="*/ 667 w 3900"/>
              <a:gd name="T57" fmla="*/ 3376 h 3758"/>
              <a:gd name="T58" fmla="*/ 540 w 3900"/>
              <a:gd name="T59" fmla="*/ 3285 h 3758"/>
              <a:gd name="T60" fmla="*/ 371 w 3900"/>
              <a:gd name="T61" fmla="*/ 2993 h 3758"/>
              <a:gd name="T62" fmla="*/ 312 w 3900"/>
              <a:gd name="T63" fmla="*/ 3021 h 3758"/>
              <a:gd name="T64" fmla="*/ 498 w 3900"/>
              <a:gd name="T65" fmla="*/ 2773 h 3758"/>
              <a:gd name="T66" fmla="*/ 835 w 3900"/>
              <a:gd name="T67" fmla="*/ 2773 h 3758"/>
              <a:gd name="T68" fmla="*/ 1022 w 3900"/>
              <a:gd name="T69" fmla="*/ 3021 h 3758"/>
              <a:gd name="T70" fmla="*/ 1172 w 3900"/>
              <a:gd name="T71" fmla="*/ 3021 h 3758"/>
              <a:gd name="T72" fmla="*/ 1697 w 3900"/>
              <a:gd name="T73" fmla="*/ 2584 h 3758"/>
              <a:gd name="T74" fmla="*/ 1697 w 3900"/>
              <a:gd name="T75" fmla="*/ 3458 h 3758"/>
              <a:gd name="T76" fmla="*/ 1172 w 3900"/>
              <a:gd name="T77" fmla="*/ 3021 h 3758"/>
              <a:gd name="T78" fmla="*/ 2245 w 3900"/>
              <a:gd name="T79" fmla="*/ 2993 h 3758"/>
              <a:gd name="T80" fmla="*/ 2077 w 3900"/>
              <a:gd name="T81" fmla="*/ 3285 h 3758"/>
              <a:gd name="T82" fmla="*/ 1950 w 3900"/>
              <a:gd name="T83" fmla="*/ 3376 h 3758"/>
              <a:gd name="T84" fmla="*/ 1823 w 3900"/>
              <a:gd name="T85" fmla="*/ 3285 h 3758"/>
              <a:gd name="T86" fmla="*/ 1655 w 3900"/>
              <a:gd name="T87" fmla="*/ 2993 h 3758"/>
              <a:gd name="T88" fmla="*/ 1595 w 3900"/>
              <a:gd name="T89" fmla="*/ 3021 h 3758"/>
              <a:gd name="T90" fmla="*/ 1782 w 3900"/>
              <a:gd name="T91" fmla="*/ 2773 h 3758"/>
              <a:gd name="T92" fmla="*/ 2118 w 3900"/>
              <a:gd name="T93" fmla="*/ 2773 h 3758"/>
              <a:gd name="T94" fmla="*/ 2305 w 3900"/>
              <a:gd name="T95" fmla="*/ 3021 h 3758"/>
              <a:gd name="T96" fmla="*/ 2455 w 3900"/>
              <a:gd name="T97" fmla="*/ 3021 h 3758"/>
              <a:gd name="T98" fmla="*/ 2869 w 3900"/>
              <a:gd name="T99" fmla="*/ 2584 h 3758"/>
              <a:gd name="T100" fmla="*/ 2871 w 3900"/>
              <a:gd name="T101" fmla="*/ 2584 h 3758"/>
              <a:gd name="T102" fmla="*/ 2728 w 3900"/>
              <a:gd name="T103" fmla="*/ 3021 h 3758"/>
              <a:gd name="T104" fmla="*/ 2203 w 3900"/>
              <a:gd name="T105" fmla="*/ 3458 h 3758"/>
              <a:gd name="T106" fmla="*/ 3168 w 3900"/>
              <a:gd name="T107" fmla="*/ 3055 h 3758"/>
              <a:gd name="T108" fmla="*/ 2880 w 3900"/>
              <a:gd name="T109" fmla="*/ 3050 h 3758"/>
              <a:gd name="T110" fmla="*/ 3082 w 3900"/>
              <a:gd name="T111" fmla="*/ 2700 h 3758"/>
              <a:gd name="T112" fmla="*/ 3233 w 3900"/>
              <a:gd name="T113" fmla="*/ 2942 h 3758"/>
              <a:gd name="T114" fmla="*/ 3385 w 3900"/>
              <a:gd name="T115" fmla="*/ 2700 h 3758"/>
              <a:gd name="T116" fmla="*/ 3587 w 3900"/>
              <a:gd name="T117" fmla="*/ 3050 h 3758"/>
              <a:gd name="T118" fmla="*/ 3299 w 3900"/>
              <a:gd name="T119" fmla="*/ 3055 h 3758"/>
              <a:gd name="T120" fmla="*/ 3444 w 3900"/>
              <a:gd name="T121" fmla="*/ 3307 h 3758"/>
              <a:gd name="T122" fmla="*/ 3023 w 3900"/>
              <a:gd name="T123" fmla="*/ 3307 h 3758"/>
              <a:gd name="T124" fmla="*/ 3168 w 3900"/>
              <a:gd name="T125" fmla="*/ 3055 h 3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00" h="3758">
                <a:moveTo>
                  <a:pt x="3163" y="2284"/>
                </a:moveTo>
                <a:lnTo>
                  <a:pt x="2891" y="2284"/>
                </a:lnTo>
                <a:lnTo>
                  <a:pt x="1511" y="1888"/>
                </a:lnTo>
                <a:lnTo>
                  <a:pt x="2732" y="1702"/>
                </a:lnTo>
                <a:cubicBezTo>
                  <a:pt x="2765" y="1725"/>
                  <a:pt x="2806" y="1739"/>
                  <a:pt x="2850" y="1739"/>
                </a:cubicBezTo>
                <a:cubicBezTo>
                  <a:pt x="2965" y="1739"/>
                  <a:pt x="3059" y="1645"/>
                  <a:pt x="3059" y="1530"/>
                </a:cubicBezTo>
                <a:cubicBezTo>
                  <a:pt x="3059" y="1415"/>
                  <a:pt x="2965" y="1321"/>
                  <a:pt x="2850" y="1321"/>
                </a:cubicBezTo>
                <a:cubicBezTo>
                  <a:pt x="2840" y="1321"/>
                  <a:pt x="2831" y="1322"/>
                  <a:pt x="2822" y="1323"/>
                </a:cubicBezTo>
                <a:lnTo>
                  <a:pt x="2361" y="1042"/>
                </a:lnTo>
                <a:cubicBezTo>
                  <a:pt x="2387" y="1045"/>
                  <a:pt x="2413" y="1049"/>
                  <a:pt x="2439" y="1052"/>
                </a:cubicBezTo>
                <a:cubicBezTo>
                  <a:pt x="2675" y="1107"/>
                  <a:pt x="2897" y="962"/>
                  <a:pt x="2890" y="709"/>
                </a:cubicBezTo>
                <a:lnTo>
                  <a:pt x="2890" y="399"/>
                </a:lnTo>
                <a:cubicBezTo>
                  <a:pt x="2897" y="145"/>
                  <a:pt x="2675" y="0"/>
                  <a:pt x="2439" y="55"/>
                </a:cubicBezTo>
                <a:cubicBezTo>
                  <a:pt x="2031" y="114"/>
                  <a:pt x="1650" y="114"/>
                  <a:pt x="1242" y="55"/>
                </a:cubicBezTo>
                <a:cubicBezTo>
                  <a:pt x="1007" y="0"/>
                  <a:pt x="785" y="145"/>
                  <a:pt x="791" y="399"/>
                </a:cubicBezTo>
                <a:lnTo>
                  <a:pt x="791" y="709"/>
                </a:lnTo>
                <a:cubicBezTo>
                  <a:pt x="785" y="963"/>
                  <a:pt x="1007" y="1107"/>
                  <a:pt x="1242" y="1052"/>
                </a:cubicBezTo>
                <a:cubicBezTo>
                  <a:pt x="1411" y="1028"/>
                  <a:pt x="1576" y="1014"/>
                  <a:pt x="1739" y="1009"/>
                </a:cubicBezTo>
                <a:cubicBezTo>
                  <a:pt x="1746" y="1016"/>
                  <a:pt x="1754" y="1022"/>
                  <a:pt x="1762" y="1027"/>
                </a:cubicBezTo>
                <a:lnTo>
                  <a:pt x="2442" y="1443"/>
                </a:lnTo>
                <a:lnTo>
                  <a:pt x="915" y="1676"/>
                </a:lnTo>
                <a:cubicBezTo>
                  <a:pt x="881" y="1651"/>
                  <a:pt x="839" y="1636"/>
                  <a:pt x="793" y="1636"/>
                </a:cubicBezTo>
                <a:cubicBezTo>
                  <a:pt x="678" y="1636"/>
                  <a:pt x="584" y="1730"/>
                  <a:pt x="584" y="1845"/>
                </a:cubicBezTo>
                <a:cubicBezTo>
                  <a:pt x="584" y="1960"/>
                  <a:pt x="678" y="2054"/>
                  <a:pt x="793" y="2054"/>
                </a:cubicBezTo>
                <a:cubicBezTo>
                  <a:pt x="831" y="2054"/>
                  <a:pt x="867" y="2043"/>
                  <a:pt x="898" y="2025"/>
                </a:cubicBezTo>
                <a:lnTo>
                  <a:pt x="1803" y="2284"/>
                </a:lnTo>
                <a:lnTo>
                  <a:pt x="737" y="2284"/>
                </a:lnTo>
                <a:cubicBezTo>
                  <a:pt x="331" y="2284"/>
                  <a:pt x="0" y="2615"/>
                  <a:pt x="0" y="3021"/>
                </a:cubicBezTo>
                <a:cubicBezTo>
                  <a:pt x="0" y="3428"/>
                  <a:pt x="331" y="3758"/>
                  <a:pt x="737" y="3758"/>
                </a:cubicBezTo>
                <a:lnTo>
                  <a:pt x="3163" y="3758"/>
                </a:lnTo>
                <a:cubicBezTo>
                  <a:pt x="3569" y="3758"/>
                  <a:pt x="3900" y="3428"/>
                  <a:pt x="3900" y="3021"/>
                </a:cubicBezTo>
                <a:cubicBezTo>
                  <a:pt x="3900" y="2615"/>
                  <a:pt x="3569" y="2284"/>
                  <a:pt x="3163" y="2284"/>
                </a:cubicBezTo>
                <a:close/>
                <a:moveTo>
                  <a:pt x="2261" y="290"/>
                </a:moveTo>
                <a:cubicBezTo>
                  <a:pt x="2407" y="290"/>
                  <a:pt x="2525" y="408"/>
                  <a:pt x="2525" y="554"/>
                </a:cubicBezTo>
                <a:cubicBezTo>
                  <a:pt x="2525" y="699"/>
                  <a:pt x="2407" y="817"/>
                  <a:pt x="2261" y="817"/>
                </a:cubicBezTo>
                <a:cubicBezTo>
                  <a:pt x="2116" y="817"/>
                  <a:pt x="1998" y="699"/>
                  <a:pt x="1998" y="554"/>
                </a:cubicBezTo>
                <a:cubicBezTo>
                  <a:pt x="1998" y="408"/>
                  <a:pt x="2116" y="290"/>
                  <a:pt x="2261" y="290"/>
                </a:cubicBezTo>
                <a:close/>
                <a:moveTo>
                  <a:pt x="1420" y="817"/>
                </a:moveTo>
                <a:cubicBezTo>
                  <a:pt x="1274" y="817"/>
                  <a:pt x="1157" y="699"/>
                  <a:pt x="1157" y="554"/>
                </a:cubicBezTo>
                <a:cubicBezTo>
                  <a:pt x="1157" y="408"/>
                  <a:pt x="1274" y="290"/>
                  <a:pt x="1420" y="290"/>
                </a:cubicBezTo>
                <a:cubicBezTo>
                  <a:pt x="1566" y="290"/>
                  <a:pt x="1684" y="408"/>
                  <a:pt x="1684" y="554"/>
                </a:cubicBezTo>
                <a:cubicBezTo>
                  <a:pt x="1684" y="699"/>
                  <a:pt x="1566" y="817"/>
                  <a:pt x="1420" y="817"/>
                </a:cubicBezTo>
                <a:close/>
                <a:moveTo>
                  <a:pt x="2850" y="1621"/>
                </a:moveTo>
                <a:cubicBezTo>
                  <a:pt x="2800" y="1621"/>
                  <a:pt x="2759" y="1580"/>
                  <a:pt x="2759" y="1530"/>
                </a:cubicBezTo>
                <a:cubicBezTo>
                  <a:pt x="2759" y="1480"/>
                  <a:pt x="2800" y="1439"/>
                  <a:pt x="2850" y="1439"/>
                </a:cubicBezTo>
                <a:cubicBezTo>
                  <a:pt x="2900" y="1439"/>
                  <a:pt x="2941" y="1480"/>
                  <a:pt x="2941" y="1530"/>
                </a:cubicBezTo>
                <a:cubicBezTo>
                  <a:pt x="2941" y="1580"/>
                  <a:pt x="2900" y="1621"/>
                  <a:pt x="2850" y="1621"/>
                </a:cubicBezTo>
                <a:close/>
                <a:moveTo>
                  <a:pt x="702" y="1845"/>
                </a:moveTo>
                <a:cubicBezTo>
                  <a:pt x="702" y="1795"/>
                  <a:pt x="743" y="1754"/>
                  <a:pt x="793" y="1754"/>
                </a:cubicBezTo>
                <a:cubicBezTo>
                  <a:pt x="843" y="1754"/>
                  <a:pt x="884" y="1795"/>
                  <a:pt x="884" y="1845"/>
                </a:cubicBezTo>
                <a:cubicBezTo>
                  <a:pt x="884" y="1895"/>
                  <a:pt x="843" y="1936"/>
                  <a:pt x="793" y="1936"/>
                </a:cubicBezTo>
                <a:cubicBezTo>
                  <a:pt x="743" y="1936"/>
                  <a:pt x="702" y="1895"/>
                  <a:pt x="702" y="1845"/>
                </a:cubicBezTo>
                <a:close/>
                <a:moveTo>
                  <a:pt x="1020" y="3050"/>
                </a:moveTo>
                <a:cubicBezTo>
                  <a:pt x="1006" y="3027"/>
                  <a:pt x="987" y="3008"/>
                  <a:pt x="962" y="2993"/>
                </a:cubicBezTo>
                <a:cubicBezTo>
                  <a:pt x="881" y="2947"/>
                  <a:pt x="779" y="2975"/>
                  <a:pt x="732" y="3055"/>
                </a:cubicBezTo>
                <a:cubicBezTo>
                  <a:pt x="686" y="3135"/>
                  <a:pt x="713" y="3238"/>
                  <a:pt x="794" y="3285"/>
                </a:cubicBezTo>
                <a:cubicBezTo>
                  <a:pt x="820" y="3300"/>
                  <a:pt x="849" y="3307"/>
                  <a:pt x="877" y="3307"/>
                </a:cubicBezTo>
                <a:cubicBezTo>
                  <a:pt x="818" y="3351"/>
                  <a:pt x="745" y="3376"/>
                  <a:pt x="667" y="3376"/>
                </a:cubicBezTo>
                <a:cubicBezTo>
                  <a:pt x="588" y="3376"/>
                  <a:pt x="515" y="3351"/>
                  <a:pt x="456" y="3307"/>
                </a:cubicBezTo>
                <a:cubicBezTo>
                  <a:pt x="485" y="3307"/>
                  <a:pt x="513" y="3300"/>
                  <a:pt x="540" y="3285"/>
                </a:cubicBezTo>
                <a:cubicBezTo>
                  <a:pt x="620" y="3238"/>
                  <a:pt x="648" y="3135"/>
                  <a:pt x="601" y="3055"/>
                </a:cubicBezTo>
                <a:cubicBezTo>
                  <a:pt x="555" y="2975"/>
                  <a:pt x="452" y="2947"/>
                  <a:pt x="371" y="2993"/>
                </a:cubicBezTo>
                <a:cubicBezTo>
                  <a:pt x="347" y="3008"/>
                  <a:pt x="327" y="3027"/>
                  <a:pt x="313" y="3050"/>
                </a:cubicBezTo>
                <a:cubicBezTo>
                  <a:pt x="312" y="3040"/>
                  <a:pt x="312" y="3031"/>
                  <a:pt x="312" y="3021"/>
                </a:cubicBezTo>
                <a:cubicBezTo>
                  <a:pt x="312" y="2880"/>
                  <a:pt x="395" y="2757"/>
                  <a:pt x="515" y="2700"/>
                </a:cubicBezTo>
                <a:cubicBezTo>
                  <a:pt x="505" y="2722"/>
                  <a:pt x="498" y="2747"/>
                  <a:pt x="498" y="2773"/>
                </a:cubicBezTo>
                <a:cubicBezTo>
                  <a:pt x="498" y="2866"/>
                  <a:pt x="574" y="2942"/>
                  <a:pt x="667" y="2942"/>
                </a:cubicBezTo>
                <a:cubicBezTo>
                  <a:pt x="760" y="2942"/>
                  <a:pt x="835" y="2866"/>
                  <a:pt x="835" y="2773"/>
                </a:cubicBezTo>
                <a:cubicBezTo>
                  <a:pt x="835" y="2747"/>
                  <a:pt x="829" y="2722"/>
                  <a:pt x="818" y="2700"/>
                </a:cubicBezTo>
                <a:cubicBezTo>
                  <a:pt x="938" y="2757"/>
                  <a:pt x="1022" y="2880"/>
                  <a:pt x="1022" y="3021"/>
                </a:cubicBezTo>
                <a:cubicBezTo>
                  <a:pt x="1022" y="3031"/>
                  <a:pt x="1021" y="3040"/>
                  <a:pt x="1020" y="3050"/>
                </a:cubicBezTo>
                <a:close/>
                <a:moveTo>
                  <a:pt x="1172" y="3021"/>
                </a:moveTo>
                <a:cubicBezTo>
                  <a:pt x="1172" y="2835"/>
                  <a:pt x="1070" y="2672"/>
                  <a:pt x="919" y="2584"/>
                </a:cubicBezTo>
                <a:lnTo>
                  <a:pt x="1697" y="2584"/>
                </a:lnTo>
                <a:cubicBezTo>
                  <a:pt x="1547" y="2672"/>
                  <a:pt x="1445" y="2835"/>
                  <a:pt x="1445" y="3021"/>
                </a:cubicBezTo>
                <a:cubicBezTo>
                  <a:pt x="1445" y="3208"/>
                  <a:pt x="1547" y="3371"/>
                  <a:pt x="1697" y="3458"/>
                </a:cubicBezTo>
                <a:lnTo>
                  <a:pt x="919" y="3458"/>
                </a:lnTo>
                <a:cubicBezTo>
                  <a:pt x="1070" y="3371"/>
                  <a:pt x="1172" y="3208"/>
                  <a:pt x="1172" y="3021"/>
                </a:cubicBezTo>
                <a:close/>
                <a:moveTo>
                  <a:pt x="2304" y="3050"/>
                </a:moveTo>
                <a:cubicBezTo>
                  <a:pt x="2290" y="3027"/>
                  <a:pt x="2270" y="3008"/>
                  <a:pt x="2245" y="2993"/>
                </a:cubicBezTo>
                <a:cubicBezTo>
                  <a:pt x="2165" y="2947"/>
                  <a:pt x="2062" y="2975"/>
                  <a:pt x="2016" y="3055"/>
                </a:cubicBezTo>
                <a:cubicBezTo>
                  <a:pt x="1969" y="3135"/>
                  <a:pt x="1997" y="3238"/>
                  <a:pt x="2077" y="3285"/>
                </a:cubicBezTo>
                <a:cubicBezTo>
                  <a:pt x="2103" y="3300"/>
                  <a:pt x="2132" y="3307"/>
                  <a:pt x="2160" y="3307"/>
                </a:cubicBezTo>
                <a:cubicBezTo>
                  <a:pt x="2101" y="3351"/>
                  <a:pt x="2029" y="3376"/>
                  <a:pt x="1950" y="3376"/>
                </a:cubicBezTo>
                <a:cubicBezTo>
                  <a:pt x="1871" y="3376"/>
                  <a:pt x="1799" y="3351"/>
                  <a:pt x="1740" y="3307"/>
                </a:cubicBezTo>
                <a:cubicBezTo>
                  <a:pt x="1768" y="3307"/>
                  <a:pt x="1797" y="3300"/>
                  <a:pt x="1823" y="3285"/>
                </a:cubicBezTo>
                <a:cubicBezTo>
                  <a:pt x="1903" y="3238"/>
                  <a:pt x="1931" y="3135"/>
                  <a:pt x="1884" y="3055"/>
                </a:cubicBezTo>
                <a:cubicBezTo>
                  <a:pt x="1838" y="2975"/>
                  <a:pt x="1735" y="2947"/>
                  <a:pt x="1655" y="2993"/>
                </a:cubicBezTo>
                <a:cubicBezTo>
                  <a:pt x="1630" y="3008"/>
                  <a:pt x="1610" y="3027"/>
                  <a:pt x="1596" y="3050"/>
                </a:cubicBezTo>
                <a:cubicBezTo>
                  <a:pt x="1596" y="3040"/>
                  <a:pt x="1595" y="3031"/>
                  <a:pt x="1595" y="3021"/>
                </a:cubicBezTo>
                <a:cubicBezTo>
                  <a:pt x="1595" y="2880"/>
                  <a:pt x="1678" y="2757"/>
                  <a:pt x="1799" y="2700"/>
                </a:cubicBezTo>
                <a:cubicBezTo>
                  <a:pt x="1788" y="2722"/>
                  <a:pt x="1782" y="2747"/>
                  <a:pt x="1782" y="2773"/>
                </a:cubicBezTo>
                <a:cubicBezTo>
                  <a:pt x="1782" y="2866"/>
                  <a:pt x="1857" y="2942"/>
                  <a:pt x="1950" y="2942"/>
                </a:cubicBezTo>
                <a:cubicBezTo>
                  <a:pt x="2043" y="2942"/>
                  <a:pt x="2118" y="2866"/>
                  <a:pt x="2118" y="2773"/>
                </a:cubicBezTo>
                <a:cubicBezTo>
                  <a:pt x="2118" y="2747"/>
                  <a:pt x="2112" y="2722"/>
                  <a:pt x="2101" y="2700"/>
                </a:cubicBezTo>
                <a:cubicBezTo>
                  <a:pt x="2222" y="2757"/>
                  <a:pt x="2305" y="2880"/>
                  <a:pt x="2305" y="3021"/>
                </a:cubicBezTo>
                <a:cubicBezTo>
                  <a:pt x="2305" y="3031"/>
                  <a:pt x="2305" y="3040"/>
                  <a:pt x="2304" y="3050"/>
                </a:cubicBezTo>
                <a:close/>
                <a:moveTo>
                  <a:pt x="2455" y="3021"/>
                </a:moveTo>
                <a:cubicBezTo>
                  <a:pt x="2455" y="2835"/>
                  <a:pt x="2353" y="2672"/>
                  <a:pt x="2203" y="2584"/>
                </a:cubicBezTo>
                <a:lnTo>
                  <a:pt x="2869" y="2584"/>
                </a:lnTo>
                <a:cubicBezTo>
                  <a:pt x="2869" y="2584"/>
                  <a:pt x="2870" y="2584"/>
                  <a:pt x="2870" y="2584"/>
                </a:cubicBezTo>
                <a:cubicBezTo>
                  <a:pt x="2870" y="2584"/>
                  <a:pt x="2871" y="2584"/>
                  <a:pt x="2871" y="2584"/>
                </a:cubicBezTo>
                <a:lnTo>
                  <a:pt x="2981" y="2584"/>
                </a:lnTo>
                <a:cubicBezTo>
                  <a:pt x="2830" y="2672"/>
                  <a:pt x="2728" y="2835"/>
                  <a:pt x="2728" y="3021"/>
                </a:cubicBezTo>
                <a:cubicBezTo>
                  <a:pt x="2728" y="3208"/>
                  <a:pt x="2830" y="3371"/>
                  <a:pt x="2981" y="3458"/>
                </a:cubicBezTo>
                <a:lnTo>
                  <a:pt x="2203" y="3458"/>
                </a:lnTo>
                <a:cubicBezTo>
                  <a:pt x="2353" y="3371"/>
                  <a:pt x="2455" y="3208"/>
                  <a:pt x="2455" y="3021"/>
                </a:cubicBezTo>
                <a:close/>
                <a:moveTo>
                  <a:pt x="3168" y="3055"/>
                </a:moveTo>
                <a:cubicBezTo>
                  <a:pt x="3121" y="2975"/>
                  <a:pt x="3019" y="2947"/>
                  <a:pt x="2938" y="2993"/>
                </a:cubicBezTo>
                <a:cubicBezTo>
                  <a:pt x="2913" y="3008"/>
                  <a:pt x="2894" y="3027"/>
                  <a:pt x="2880" y="3050"/>
                </a:cubicBezTo>
                <a:cubicBezTo>
                  <a:pt x="2879" y="3040"/>
                  <a:pt x="2878" y="3031"/>
                  <a:pt x="2878" y="3021"/>
                </a:cubicBezTo>
                <a:cubicBezTo>
                  <a:pt x="2878" y="2880"/>
                  <a:pt x="2962" y="2757"/>
                  <a:pt x="3082" y="2700"/>
                </a:cubicBezTo>
                <a:cubicBezTo>
                  <a:pt x="3071" y="2722"/>
                  <a:pt x="3065" y="2747"/>
                  <a:pt x="3065" y="2773"/>
                </a:cubicBezTo>
                <a:cubicBezTo>
                  <a:pt x="3065" y="2866"/>
                  <a:pt x="3140" y="2942"/>
                  <a:pt x="3233" y="2942"/>
                </a:cubicBezTo>
                <a:cubicBezTo>
                  <a:pt x="3326" y="2942"/>
                  <a:pt x="3402" y="2866"/>
                  <a:pt x="3402" y="2773"/>
                </a:cubicBezTo>
                <a:cubicBezTo>
                  <a:pt x="3402" y="2747"/>
                  <a:pt x="3395" y="2722"/>
                  <a:pt x="3385" y="2700"/>
                </a:cubicBezTo>
                <a:cubicBezTo>
                  <a:pt x="3505" y="2757"/>
                  <a:pt x="3588" y="2880"/>
                  <a:pt x="3588" y="3021"/>
                </a:cubicBezTo>
                <a:cubicBezTo>
                  <a:pt x="3588" y="3031"/>
                  <a:pt x="3588" y="3040"/>
                  <a:pt x="3587" y="3050"/>
                </a:cubicBezTo>
                <a:cubicBezTo>
                  <a:pt x="3573" y="3027"/>
                  <a:pt x="3553" y="3008"/>
                  <a:pt x="3529" y="2993"/>
                </a:cubicBezTo>
                <a:cubicBezTo>
                  <a:pt x="3448" y="2947"/>
                  <a:pt x="3345" y="2975"/>
                  <a:pt x="3299" y="3055"/>
                </a:cubicBezTo>
                <a:cubicBezTo>
                  <a:pt x="3252" y="3135"/>
                  <a:pt x="3280" y="3238"/>
                  <a:pt x="3360" y="3285"/>
                </a:cubicBezTo>
                <a:cubicBezTo>
                  <a:pt x="3387" y="3300"/>
                  <a:pt x="3415" y="3307"/>
                  <a:pt x="3444" y="3307"/>
                </a:cubicBezTo>
                <a:cubicBezTo>
                  <a:pt x="3385" y="3351"/>
                  <a:pt x="3312" y="3376"/>
                  <a:pt x="3233" y="3376"/>
                </a:cubicBezTo>
                <a:cubicBezTo>
                  <a:pt x="3155" y="3376"/>
                  <a:pt x="3082" y="3351"/>
                  <a:pt x="3023" y="3307"/>
                </a:cubicBezTo>
                <a:cubicBezTo>
                  <a:pt x="3051" y="3307"/>
                  <a:pt x="3080" y="3300"/>
                  <a:pt x="3106" y="3285"/>
                </a:cubicBezTo>
                <a:cubicBezTo>
                  <a:pt x="3187" y="3238"/>
                  <a:pt x="3214" y="3135"/>
                  <a:pt x="3168" y="3055"/>
                </a:cubicBezTo>
                <a:close/>
              </a:path>
            </a:pathLst>
          </a:custGeom>
          <a:solidFill>
            <a:schemeClr val="bg1">
              <a:lumMod val="50000"/>
            </a:scheme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波形 15"/>
          <p:cNvSpPr/>
          <p:nvPr/>
        </p:nvSpPr>
        <p:spPr>
          <a:xfrm>
            <a:off x="9609413" y="1489642"/>
            <a:ext cx="2262468" cy="1851932"/>
          </a:xfrm>
          <a:prstGeom prst="wave">
            <a:avLst/>
          </a:prstGeom>
          <a:solidFill>
            <a:schemeClr val="bg1"/>
          </a:solidFill>
          <a:ln w="190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反复尝试</a:t>
            </a:r>
            <a:endParaRPr lang="en-US" altLang="zh-CN" sz="3200" dirty="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gn="ctr"/>
            <a:r>
              <a:rPr lang="en-US" altLang="zh-CN" dirty="0">
                <a:solidFill>
                  <a:schemeClr val="bg2">
                    <a:lumMod val="50000"/>
                  </a:schemeClr>
                </a:solidFill>
                <a:latin typeface="Times New Roman" panose="02020603050405020304" pitchFamily="18" charset="0"/>
                <a:ea typeface="黑体" panose="02010609060101010101" pitchFamily="49" charset="-122"/>
                <a:cs typeface="Times New Roman" panose="02020603050405020304" pitchFamily="18" charset="0"/>
              </a:rPr>
              <a:t>trial-error</a:t>
            </a:r>
            <a:endParaRPr lang="zh-CN" altLang="en-US" dirty="0">
              <a:solidFill>
                <a:schemeClr val="bg2">
                  <a:lumMod val="50000"/>
                </a:schemeClr>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03737712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 calcmode="lin" valueType="num">
                                      <p:cBhvr additive="base">
                                        <p:cTn id="7" dur="500" fill="hold"/>
                                        <p:tgtEl>
                                          <p:spTgt spid="149"/>
                                        </p:tgtEl>
                                        <p:attrNameLst>
                                          <p:attrName>ppt_x</p:attrName>
                                        </p:attrNameLst>
                                      </p:cBhvr>
                                      <p:tavLst>
                                        <p:tav tm="0">
                                          <p:val>
                                            <p:strVal val="1+#ppt_w/2"/>
                                          </p:val>
                                        </p:tav>
                                        <p:tav tm="100000">
                                          <p:val>
                                            <p:strVal val="#ppt_x"/>
                                          </p:val>
                                        </p:tav>
                                      </p:tavLst>
                                    </p:anim>
                                    <p:anim calcmode="lin" valueType="num">
                                      <p:cBhvr additive="base">
                                        <p:cTn id="8" dur="500" fill="hold"/>
                                        <p:tgtEl>
                                          <p:spTgt spid="14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1"/>
                                        </p:tgtEl>
                                        <p:attrNameLst>
                                          <p:attrName>style.visibility</p:attrName>
                                        </p:attrNameLst>
                                      </p:cBhvr>
                                      <p:to>
                                        <p:strVal val="visible"/>
                                      </p:to>
                                    </p:set>
                                    <p:anim calcmode="lin" valueType="num">
                                      <p:cBhvr additive="base">
                                        <p:cTn id="11" dur="500" fill="hold"/>
                                        <p:tgtEl>
                                          <p:spTgt spid="141"/>
                                        </p:tgtEl>
                                        <p:attrNameLst>
                                          <p:attrName>ppt_x</p:attrName>
                                        </p:attrNameLst>
                                      </p:cBhvr>
                                      <p:tavLst>
                                        <p:tav tm="0">
                                          <p:val>
                                            <p:strVal val="1+#ppt_w/2"/>
                                          </p:val>
                                        </p:tav>
                                        <p:tav tm="100000">
                                          <p:val>
                                            <p:strVal val="#ppt_x"/>
                                          </p:val>
                                        </p:tav>
                                      </p:tavLst>
                                    </p:anim>
                                    <p:anim calcmode="lin" valueType="num">
                                      <p:cBhvr additive="base">
                                        <p:cTn id="12" dur="500" fill="hold"/>
                                        <p:tgtEl>
                                          <p:spTgt spid="141"/>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42"/>
                                        </p:tgtEl>
                                        <p:attrNameLst>
                                          <p:attrName>style.visibility</p:attrName>
                                        </p:attrNameLst>
                                      </p:cBhvr>
                                      <p:to>
                                        <p:strVal val="visible"/>
                                      </p:to>
                                    </p:set>
                                    <p:anim calcmode="lin" valueType="num">
                                      <p:cBhvr additive="base">
                                        <p:cTn id="15" dur="500" fill="hold"/>
                                        <p:tgtEl>
                                          <p:spTgt spid="142"/>
                                        </p:tgtEl>
                                        <p:attrNameLst>
                                          <p:attrName>ppt_x</p:attrName>
                                        </p:attrNameLst>
                                      </p:cBhvr>
                                      <p:tavLst>
                                        <p:tav tm="0">
                                          <p:val>
                                            <p:strVal val="1+#ppt_w/2"/>
                                          </p:val>
                                        </p:tav>
                                        <p:tav tm="100000">
                                          <p:val>
                                            <p:strVal val="#ppt_x"/>
                                          </p:val>
                                        </p:tav>
                                      </p:tavLst>
                                    </p:anim>
                                    <p:anim calcmode="lin" valueType="num">
                                      <p:cBhvr additive="base">
                                        <p:cTn id="16" dur="500" fill="hold"/>
                                        <p:tgtEl>
                                          <p:spTgt spid="14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43"/>
                                        </p:tgtEl>
                                        <p:attrNameLst>
                                          <p:attrName>style.visibility</p:attrName>
                                        </p:attrNameLst>
                                      </p:cBhvr>
                                      <p:to>
                                        <p:strVal val="visible"/>
                                      </p:to>
                                    </p:set>
                                    <p:anim calcmode="lin" valueType="num">
                                      <p:cBhvr additive="base">
                                        <p:cTn id="19" dur="500" fill="hold"/>
                                        <p:tgtEl>
                                          <p:spTgt spid="143"/>
                                        </p:tgtEl>
                                        <p:attrNameLst>
                                          <p:attrName>ppt_x</p:attrName>
                                        </p:attrNameLst>
                                      </p:cBhvr>
                                      <p:tavLst>
                                        <p:tav tm="0">
                                          <p:val>
                                            <p:strVal val="1+#ppt_w/2"/>
                                          </p:val>
                                        </p:tav>
                                        <p:tav tm="100000">
                                          <p:val>
                                            <p:strVal val="#ppt_x"/>
                                          </p:val>
                                        </p:tav>
                                      </p:tavLst>
                                    </p:anim>
                                    <p:anim calcmode="lin" valueType="num">
                                      <p:cBhvr additive="base">
                                        <p:cTn id="20" dur="500" fill="hold"/>
                                        <p:tgtEl>
                                          <p:spTgt spid="143"/>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44"/>
                                        </p:tgtEl>
                                        <p:attrNameLst>
                                          <p:attrName>style.visibility</p:attrName>
                                        </p:attrNameLst>
                                      </p:cBhvr>
                                      <p:to>
                                        <p:strVal val="visible"/>
                                      </p:to>
                                    </p:set>
                                    <p:anim calcmode="lin" valueType="num">
                                      <p:cBhvr additive="base">
                                        <p:cTn id="23" dur="500" fill="hold"/>
                                        <p:tgtEl>
                                          <p:spTgt spid="144"/>
                                        </p:tgtEl>
                                        <p:attrNameLst>
                                          <p:attrName>ppt_x</p:attrName>
                                        </p:attrNameLst>
                                      </p:cBhvr>
                                      <p:tavLst>
                                        <p:tav tm="0">
                                          <p:val>
                                            <p:strVal val="1+#ppt_w/2"/>
                                          </p:val>
                                        </p:tav>
                                        <p:tav tm="100000">
                                          <p:val>
                                            <p:strVal val="#ppt_x"/>
                                          </p:val>
                                        </p:tav>
                                      </p:tavLst>
                                    </p:anim>
                                    <p:anim calcmode="lin" valueType="num">
                                      <p:cBhvr additive="base">
                                        <p:cTn id="24" dur="500" fill="hold"/>
                                        <p:tgtEl>
                                          <p:spTgt spid="144"/>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1+#ppt_w/2"/>
                                          </p:val>
                                        </p:tav>
                                        <p:tav tm="100000">
                                          <p:val>
                                            <p:strVal val="#ppt_x"/>
                                          </p:val>
                                        </p:tav>
                                      </p:tavLst>
                                    </p:anim>
                                    <p:anim calcmode="lin" valueType="num">
                                      <p:cBhvr additive="base">
                                        <p:cTn id="28" dur="500" fill="hold"/>
                                        <p:tgtEl>
                                          <p:spTgt spid="3"/>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79"/>
                                        </p:tgtEl>
                                        <p:attrNameLst>
                                          <p:attrName>style.visibility</p:attrName>
                                        </p:attrNameLst>
                                      </p:cBhvr>
                                      <p:to>
                                        <p:strVal val="visible"/>
                                      </p:to>
                                    </p:set>
                                    <p:anim calcmode="lin" valueType="num">
                                      <p:cBhvr additive="base">
                                        <p:cTn id="35" dur="500" fill="hold"/>
                                        <p:tgtEl>
                                          <p:spTgt spid="79"/>
                                        </p:tgtEl>
                                        <p:attrNameLst>
                                          <p:attrName>ppt_x</p:attrName>
                                        </p:attrNameLst>
                                      </p:cBhvr>
                                      <p:tavLst>
                                        <p:tav tm="0">
                                          <p:val>
                                            <p:strVal val="1+#ppt_w/2"/>
                                          </p:val>
                                        </p:tav>
                                        <p:tav tm="100000">
                                          <p:val>
                                            <p:strVal val="#ppt_x"/>
                                          </p:val>
                                        </p:tav>
                                      </p:tavLst>
                                    </p:anim>
                                    <p:anim calcmode="lin" valueType="num">
                                      <p:cBhvr additive="base">
                                        <p:cTn id="36" dur="500" fill="hold"/>
                                        <p:tgtEl>
                                          <p:spTgt spid="79"/>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anim calcmode="lin" valueType="num">
                                      <p:cBhvr additive="base">
                                        <p:cTn id="39" dur="500" fill="hold"/>
                                        <p:tgtEl>
                                          <p:spTgt spid="80"/>
                                        </p:tgtEl>
                                        <p:attrNameLst>
                                          <p:attrName>ppt_x</p:attrName>
                                        </p:attrNameLst>
                                      </p:cBhvr>
                                      <p:tavLst>
                                        <p:tav tm="0">
                                          <p:val>
                                            <p:strVal val="1+#ppt_w/2"/>
                                          </p:val>
                                        </p:tav>
                                        <p:tav tm="100000">
                                          <p:val>
                                            <p:strVal val="#ppt_x"/>
                                          </p:val>
                                        </p:tav>
                                      </p:tavLst>
                                    </p:anim>
                                    <p:anim calcmode="lin" valueType="num">
                                      <p:cBhvr additive="base">
                                        <p:cTn id="40" dur="500" fill="hold"/>
                                        <p:tgtEl>
                                          <p:spTgt spid="80"/>
                                        </p:tgtEl>
                                        <p:attrNameLst>
                                          <p:attrName>ppt_y</p:attrName>
                                        </p:attrNameLst>
                                      </p:cBhvr>
                                      <p:tavLst>
                                        <p:tav tm="0">
                                          <p:val>
                                            <p:strVal val="#ppt_y"/>
                                          </p:val>
                                        </p:tav>
                                        <p:tav tm="100000">
                                          <p:val>
                                            <p:strVal val="#ppt_y"/>
                                          </p:val>
                                        </p:tav>
                                      </p:tavLst>
                                    </p:anim>
                                  </p:childTnLst>
                                </p:cTn>
                              </p:par>
                            </p:childTnLst>
                          </p:cTn>
                        </p:par>
                        <p:par>
                          <p:cTn id="41" fill="hold">
                            <p:stCondLst>
                              <p:cond delay="500"/>
                            </p:stCondLst>
                            <p:childTnLst>
                              <p:par>
                                <p:cTn id="42" presetID="42" presetClass="entr" presetSubtype="0" fill="hold"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1000"/>
                                        <p:tgtEl>
                                          <p:spTgt spid="7"/>
                                        </p:tgtEl>
                                      </p:cBhvr>
                                    </p:animEffect>
                                    <p:anim calcmode="lin" valueType="num">
                                      <p:cBhvr>
                                        <p:cTn id="45" dur="1000" fill="hold"/>
                                        <p:tgtEl>
                                          <p:spTgt spid="7"/>
                                        </p:tgtEl>
                                        <p:attrNameLst>
                                          <p:attrName>ppt_x</p:attrName>
                                        </p:attrNameLst>
                                      </p:cBhvr>
                                      <p:tavLst>
                                        <p:tav tm="0">
                                          <p:val>
                                            <p:strVal val="#ppt_x"/>
                                          </p:val>
                                        </p:tav>
                                        <p:tav tm="100000">
                                          <p:val>
                                            <p:strVal val="#ppt_x"/>
                                          </p:val>
                                        </p:tav>
                                      </p:tavLst>
                                    </p:anim>
                                    <p:anim calcmode="lin" valueType="num">
                                      <p:cBhvr>
                                        <p:cTn id="4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1" nodeType="clickEffect">
                                  <p:stCondLst>
                                    <p:cond delay="0"/>
                                  </p:stCondLst>
                                  <p:childTnLst>
                                    <p:set>
                                      <p:cBhvr>
                                        <p:cTn id="50" dur="1" fill="hold">
                                          <p:stCondLst>
                                            <p:cond delay="0"/>
                                          </p:stCondLst>
                                        </p:cTn>
                                        <p:tgtEl>
                                          <p:spTgt spid="150"/>
                                        </p:tgtEl>
                                        <p:attrNameLst>
                                          <p:attrName>style.visibility</p:attrName>
                                        </p:attrNameLst>
                                      </p:cBhvr>
                                      <p:to>
                                        <p:strVal val="visible"/>
                                      </p:to>
                                    </p:set>
                                    <p:animEffect transition="in" filter="fade">
                                      <p:cBhvr>
                                        <p:cTn id="51" dur="1000"/>
                                        <p:tgtEl>
                                          <p:spTgt spid="150"/>
                                        </p:tgtEl>
                                      </p:cBhvr>
                                    </p:animEffect>
                                    <p:anim calcmode="lin" valueType="num">
                                      <p:cBhvr>
                                        <p:cTn id="52" dur="1000" fill="hold"/>
                                        <p:tgtEl>
                                          <p:spTgt spid="150"/>
                                        </p:tgtEl>
                                        <p:attrNameLst>
                                          <p:attrName>ppt_x</p:attrName>
                                        </p:attrNameLst>
                                      </p:cBhvr>
                                      <p:tavLst>
                                        <p:tav tm="0">
                                          <p:val>
                                            <p:strVal val="#ppt_x"/>
                                          </p:val>
                                        </p:tav>
                                        <p:tav tm="100000">
                                          <p:val>
                                            <p:strVal val="#ppt_x"/>
                                          </p:val>
                                        </p:tav>
                                      </p:tavLst>
                                    </p:anim>
                                    <p:anim calcmode="lin" valueType="num">
                                      <p:cBhvr>
                                        <p:cTn id="53" dur="1000" fill="hold"/>
                                        <p:tgtEl>
                                          <p:spTgt spid="150"/>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48"/>
                                        </p:tgtEl>
                                        <p:attrNameLst>
                                          <p:attrName>style.visibility</p:attrName>
                                        </p:attrNameLst>
                                      </p:cBhvr>
                                      <p:to>
                                        <p:strVal val="visible"/>
                                      </p:to>
                                    </p:set>
                                    <p:animEffect transition="in" filter="fade">
                                      <p:cBhvr>
                                        <p:cTn id="56" dur="1000"/>
                                        <p:tgtEl>
                                          <p:spTgt spid="148"/>
                                        </p:tgtEl>
                                      </p:cBhvr>
                                    </p:animEffect>
                                    <p:anim calcmode="lin" valueType="num">
                                      <p:cBhvr>
                                        <p:cTn id="57" dur="1000" fill="hold"/>
                                        <p:tgtEl>
                                          <p:spTgt spid="148"/>
                                        </p:tgtEl>
                                        <p:attrNameLst>
                                          <p:attrName>ppt_x</p:attrName>
                                        </p:attrNameLst>
                                      </p:cBhvr>
                                      <p:tavLst>
                                        <p:tav tm="0">
                                          <p:val>
                                            <p:strVal val="#ppt_x"/>
                                          </p:val>
                                        </p:tav>
                                        <p:tav tm="100000">
                                          <p:val>
                                            <p:strVal val="#ppt_x"/>
                                          </p:val>
                                        </p:tav>
                                      </p:tavLst>
                                    </p:anim>
                                    <p:anim calcmode="lin" valueType="num">
                                      <p:cBhvr>
                                        <p:cTn id="58" dur="1000" fill="hold"/>
                                        <p:tgtEl>
                                          <p:spTgt spid="148"/>
                                        </p:tgtEl>
                                        <p:attrNameLst>
                                          <p:attrName>ppt_y</p:attrName>
                                        </p:attrNameLst>
                                      </p:cBhvr>
                                      <p:tavLst>
                                        <p:tav tm="0">
                                          <p:val>
                                            <p:strVal val="#ppt_y+.1"/>
                                          </p:val>
                                        </p:tav>
                                        <p:tav tm="100000">
                                          <p:val>
                                            <p:strVal val="#ppt_y"/>
                                          </p:val>
                                        </p:tav>
                                      </p:tavLst>
                                    </p:anim>
                                  </p:childTnLst>
                                </p:cTn>
                              </p:par>
                            </p:childTnLst>
                          </p:cTn>
                        </p:par>
                        <p:par>
                          <p:cTn id="59" fill="hold">
                            <p:stCondLst>
                              <p:cond delay="1000"/>
                            </p:stCondLst>
                            <p:childTnLst>
                              <p:par>
                                <p:cTn id="60" presetID="21" presetClass="entr" presetSubtype="8" fill="hold" grpId="0" nodeType="afterEffect">
                                  <p:stCondLst>
                                    <p:cond delay="0"/>
                                  </p:stCondLst>
                                  <p:childTnLst>
                                    <p:set>
                                      <p:cBhvr>
                                        <p:cTn id="61" dur="1" fill="hold">
                                          <p:stCondLst>
                                            <p:cond delay="0"/>
                                          </p:stCondLst>
                                        </p:cTn>
                                        <p:tgtEl>
                                          <p:spTgt spid="151"/>
                                        </p:tgtEl>
                                        <p:attrNameLst>
                                          <p:attrName>style.visibility</p:attrName>
                                        </p:attrNameLst>
                                      </p:cBhvr>
                                      <p:to>
                                        <p:strVal val="visible"/>
                                      </p:to>
                                    </p:set>
                                    <p:animEffect transition="in" filter="wheel(8)">
                                      <p:cBhvr>
                                        <p:cTn id="62" dur="500"/>
                                        <p:tgtEl>
                                          <p:spTgt spid="151"/>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1000"/>
                                        <p:tgtEl>
                                          <p:spTgt spid="19"/>
                                        </p:tgtEl>
                                      </p:cBhvr>
                                    </p:animEffect>
                                    <p:anim calcmode="lin" valueType="num">
                                      <p:cBhvr>
                                        <p:cTn id="68" dur="1000" fill="hold"/>
                                        <p:tgtEl>
                                          <p:spTgt spid="19"/>
                                        </p:tgtEl>
                                        <p:attrNameLst>
                                          <p:attrName>ppt_x</p:attrName>
                                        </p:attrNameLst>
                                      </p:cBhvr>
                                      <p:tavLst>
                                        <p:tav tm="0">
                                          <p:val>
                                            <p:strVal val="#ppt_x"/>
                                          </p:val>
                                        </p:tav>
                                        <p:tav tm="100000">
                                          <p:val>
                                            <p:strVal val="#ppt_x"/>
                                          </p:val>
                                        </p:tav>
                                      </p:tavLst>
                                    </p:anim>
                                    <p:anim calcmode="lin" valueType="num">
                                      <p:cBhvr>
                                        <p:cTn id="69" dur="1000" fill="hold"/>
                                        <p:tgtEl>
                                          <p:spTgt spid="19"/>
                                        </p:tgtEl>
                                        <p:attrNameLst>
                                          <p:attrName>ppt_y</p:attrName>
                                        </p:attrNameLst>
                                      </p:cBhvr>
                                      <p:tavLst>
                                        <p:tav tm="0">
                                          <p:val>
                                            <p:strVal val="#ppt_y+.1"/>
                                          </p:val>
                                        </p:tav>
                                        <p:tav tm="100000">
                                          <p:val>
                                            <p:strVal val="#ppt_y"/>
                                          </p:val>
                                        </p:tav>
                                      </p:tavLst>
                                    </p:anim>
                                  </p:childTnLst>
                                </p:cTn>
                              </p:par>
                            </p:childTnLst>
                          </p:cTn>
                        </p:par>
                        <p:par>
                          <p:cTn id="70" fill="hold">
                            <p:stCondLst>
                              <p:cond delay="1000"/>
                            </p:stCondLst>
                            <p:childTnLst>
                              <p:par>
                                <p:cTn id="71" presetID="1" presetClass="entr" presetSubtype="0" fill="hold" nodeType="afterEffect">
                                  <p:stCondLst>
                                    <p:cond delay="0"/>
                                  </p:stCondLst>
                                  <p:childTnLst>
                                    <p:set>
                                      <p:cBhvr>
                                        <p:cTn id="72" dur="1" fill="hold">
                                          <p:stCondLst>
                                            <p:cond delay="0"/>
                                          </p:stCondLst>
                                        </p:cTn>
                                        <p:tgtEl>
                                          <p:spTgt spid="13"/>
                                        </p:tgtEl>
                                        <p:attrNameLst>
                                          <p:attrName>style.visibility</p:attrName>
                                        </p:attrNameLst>
                                      </p:cBhvr>
                                      <p:to>
                                        <p:strVal val="visible"/>
                                      </p:to>
                                    </p:set>
                                  </p:childTnLst>
                                </p:cTn>
                              </p:par>
                            </p:childTnLst>
                          </p:cTn>
                        </p:par>
                        <p:par>
                          <p:cTn id="73" fill="hold">
                            <p:stCondLst>
                              <p:cond delay="1000"/>
                            </p:stCondLst>
                            <p:childTnLst>
                              <p:par>
                                <p:cTn id="74" presetID="2" presetClass="entr" presetSubtype="2" fill="hold" grpId="0" nodeType="afterEffect">
                                  <p:stCondLst>
                                    <p:cond delay="0"/>
                                  </p:stCondLst>
                                  <p:childTnLst>
                                    <p:set>
                                      <p:cBhvr>
                                        <p:cTn id="75" dur="1" fill="hold">
                                          <p:stCondLst>
                                            <p:cond delay="0"/>
                                          </p:stCondLst>
                                        </p:cTn>
                                        <p:tgtEl>
                                          <p:spTgt spid="88"/>
                                        </p:tgtEl>
                                        <p:attrNameLst>
                                          <p:attrName>style.visibility</p:attrName>
                                        </p:attrNameLst>
                                      </p:cBhvr>
                                      <p:to>
                                        <p:strVal val="visible"/>
                                      </p:to>
                                    </p:set>
                                    <p:anim calcmode="lin" valueType="num">
                                      <p:cBhvr additive="base">
                                        <p:cTn id="76" dur="500" fill="hold"/>
                                        <p:tgtEl>
                                          <p:spTgt spid="88"/>
                                        </p:tgtEl>
                                        <p:attrNameLst>
                                          <p:attrName>ppt_x</p:attrName>
                                        </p:attrNameLst>
                                      </p:cBhvr>
                                      <p:tavLst>
                                        <p:tav tm="0">
                                          <p:val>
                                            <p:strVal val="1+#ppt_w/2"/>
                                          </p:val>
                                        </p:tav>
                                        <p:tav tm="100000">
                                          <p:val>
                                            <p:strVal val="#ppt_x"/>
                                          </p:val>
                                        </p:tav>
                                      </p:tavLst>
                                    </p:anim>
                                    <p:anim calcmode="lin" valueType="num">
                                      <p:cBhvr additive="base">
                                        <p:cTn id="77" dur="500" fill="hold"/>
                                        <p:tgtEl>
                                          <p:spTgt spid="88"/>
                                        </p:tgtEl>
                                        <p:attrNameLst>
                                          <p:attrName>ppt_y</p:attrName>
                                        </p:attrNameLst>
                                      </p:cBhvr>
                                      <p:tavLst>
                                        <p:tav tm="0">
                                          <p:val>
                                            <p:strVal val="#ppt_y"/>
                                          </p:val>
                                        </p:tav>
                                        <p:tav tm="100000">
                                          <p:val>
                                            <p:strVal val="#ppt_y"/>
                                          </p:val>
                                        </p:tav>
                                      </p:tavLst>
                                    </p:anim>
                                  </p:childTnLst>
                                </p:cTn>
                              </p:par>
                            </p:childTnLst>
                          </p:cTn>
                        </p:par>
                        <p:par>
                          <p:cTn id="78" fill="hold">
                            <p:stCondLst>
                              <p:cond delay="1500"/>
                            </p:stCondLst>
                            <p:childTnLst>
                              <p:par>
                                <p:cTn id="79" presetID="1" presetClass="exit" presetSubtype="0" fill="hold" grpId="1" nodeType="afterEffect">
                                  <p:stCondLst>
                                    <p:cond delay="250"/>
                                  </p:stCondLst>
                                  <p:childTnLst>
                                    <p:set>
                                      <p:cBhvr>
                                        <p:cTn id="80" dur="1" fill="hold">
                                          <p:stCondLst>
                                            <p:cond delay="0"/>
                                          </p:stCondLst>
                                        </p:cTn>
                                        <p:tgtEl>
                                          <p:spTgt spid="88"/>
                                        </p:tgtEl>
                                        <p:attrNameLst>
                                          <p:attrName>style.visibility</p:attrName>
                                        </p:attrNameLst>
                                      </p:cBhvr>
                                      <p:to>
                                        <p:strVal val="hidden"/>
                                      </p:to>
                                    </p:set>
                                  </p:childTnLst>
                                </p:cTn>
                              </p:par>
                            </p:childTnLst>
                          </p:cTn>
                        </p:par>
                        <p:par>
                          <p:cTn id="81" fill="hold">
                            <p:stCondLst>
                              <p:cond delay="1750"/>
                            </p:stCondLst>
                            <p:childTnLst>
                              <p:par>
                                <p:cTn id="82" presetID="1" presetClass="entr" presetSubtype="0" fill="hold" grpId="0" nodeType="afterEffect">
                                  <p:stCondLst>
                                    <p:cond delay="0"/>
                                  </p:stCondLst>
                                  <p:childTnLst>
                                    <p:set>
                                      <p:cBhvr>
                                        <p:cTn id="83" dur="1" fill="hold">
                                          <p:stCondLst>
                                            <p:cond delay="0"/>
                                          </p:stCondLst>
                                        </p:cTn>
                                        <p:tgtEl>
                                          <p:spTgt spid="87"/>
                                        </p:tgtEl>
                                        <p:attrNameLst>
                                          <p:attrName>style.visibility</p:attrName>
                                        </p:attrNameLst>
                                      </p:cBhvr>
                                      <p:to>
                                        <p:strVal val="visible"/>
                                      </p:to>
                                    </p:set>
                                  </p:childTnLst>
                                </p:cTn>
                              </p:par>
                            </p:childTnLst>
                          </p:cTn>
                        </p:par>
                        <p:par>
                          <p:cTn id="84" fill="hold">
                            <p:stCondLst>
                              <p:cond delay="1750"/>
                            </p:stCondLst>
                            <p:childTnLst>
                              <p:par>
                                <p:cTn id="85" presetID="1" presetClass="exit" presetSubtype="0" fill="hold" grpId="1" nodeType="afterEffect">
                                  <p:stCondLst>
                                    <p:cond delay="250"/>
                                  </p:stCondLst>
                                  <p:childTnLst>
                                    <p:set>
                                      <p:cBhvr>
                                        <p:cTn id="86" dur="1" fill="hold">
                                          <p:stCondLst>
                                            <p:cond delay="0"/>
                                          </p:stCondLst>
                                        </p:cTn>
                                        <p:tgtEl>
                                          <p:spTgt spid="87"/>
                                        </p:tgtEl>
                                        <p:attrNameLst>
                                          <p:attrName>style.visibility</p:attrName>
                                        </p:attrNameLst>
                                      </p:cBhvr>
                                      <p:to>
                                        <p:strVal val="hidden"/>
                                      </p:to>
                                    </p:set>
                                  </p:childTnLst>
                                </p:cTn>
                              </p:par>
                            </p:childTnLst>
                          </p:cTn>
                        </p:par>
                        <p:par>
                          <p:cTn id="87" fill="hold">
                            <p:stCondLst>
                              <p:cond delay="2000"/>
                            </p:stCondLst>
                            <p:childTnLst>
                              <p:par>
                                <p:cTn id="88" presetID="1" presetClass="entr" presetSubtype="0" fill="hold" grpId="0" nodeType="afterEffect">
                                  <p:stCondLst>
                                    <p:cond delay="0"/>
                                  </p:stCondLst>
                                  <p:childTnLst>
                                    <p:set>
                                      <p:cBhvr>
                                        <p:cTn id="89" dur="1" fill="hold">
                                          <p:stCondLst>
                                            <p:cond delay="0"/>
                                          </p:stCondLst>
                                        </p:cTn>
                                        <p:tgtEl>
                                          <p:spTgt spid="84"/>
                                        </p:tgtEl>
                                        <p:attrNameLst>
                                          <p:attrName>style.visibility</p:attrName>
                                        </p:attrNameLst>
                                      </p:cBhvr>
                                      <p:to>
                                        <p:strVal val="visible"/>
                                      </p:to>
                                    </p:set>
                                  </p:childTnLst>
                                </p:cTn>
                              </p:par>
                            </p:childTnLst>
                          </p:cTn>
                        </p:par>
                        <p:par>
                          <p:cTn id="90" fill="hold">
                            <p:stCondLst>
                              <p:cond delay="2000"/>
                            </p:stCondLst>
                            <p:childTnLst>
                              <p:par>
                                <p:cTn id="91" presetID="14" presetClass="entr" presetSubtype="10" fill="hold" grpId="0" nodeType="afterEffect">
                                  <p:stCondLst>
                                    <p:cond delay="0"/>
                                  </p:stCondLst>
                                  <p:childTnLst>
                                    <p:set>
                                      <p:cBhvr>
                                        <p:cTn id="92" dur="1" fill="hold">
                                          <p:stCondLst>
                                            <p:cond delay="0"/>
                                          </p:stCondLst>
                                        </p:cTn>
                                        <p:tgtEl>
                                          <p:spTgt spid="85"/>
                                        </p:tgtEl>
                                        <p:attrNameLst>
                                          <p:attrName>style.visibility</p:attrName>
                                        </p:attrNameLst>
                                      </p:cBhvr>
                                      <p:to>
                                        <p:strVal val="visible"/>
                                      </p:to>
                                    </p:set>
                                    <p:animEffect transition="in" filter="randombar(horizontal)">
                                      <p:cBhvr>
                                        <p:cTn id="93" dur="500"/>
                                        <p:tgtEl>
                                          <p:spTgt spid="85"/>
                                        </p:tgtEl>
                                      </p:cBhvr>
                                    </p:animEffect>
                                  </p:childTnLst>
                                </p:cTn>
                              </p:par>
                            </p:childTnLst>
                          </p:cTn>
                        </p:par>
                      </p:childTnLst>
                    </p:cTn>
                  </p:par>
                  <p:par>
                    <p:cTn id="94" fill="hold">
                      <p:stCondLst>
                        <p:cond delay="indefinite"/>
                      </p:stCondLst>
                      <p:childTnLst>
                        <p:par>
                          <p:cTn id="95" fill="hold">
                            <p:stCondLst>
                              <p:cond delay="0"/>
                            </p:stCondLst>
                            <p:childTnLst>
                              <p:par>
                                <p:cTn id="96" presetID="16" presetClass="entr" presetSubtype="21" fill="hold" grpId="0" nodeType="clickEffect">
                                  <p:stCondLst>
                                    <p:cond delay="0"/>
                                  </p:stCondLst>
                                  <p:childTnLst>
                                    <p:set>
                                      <p:cBhvr>
                                        <p:cTn id="97" dur="1" fill="hold">
                                          <p:stCondLst>
                                            <p:cond delay="0"/>
                                          </p:stCondLst>
                                        </p:cTn>
                                        <p:tgtEl>
                                          <p:spTgt spid="16"/>
                                        </p:tgtEl>
                                        <p:attrNameLst>
                                          <p:attrName>style.visibility</p:attrName>
                                        </p:attrNameLst>
                                      </p:cBhvr>
                                      <p:to>
                                        <p:strVal val="visible"/>
                                      </p:to>
                                    </p:set>
                                    <p:animEffect transition="in" filter="barn(inVertical)">
                                      <p:cBhvr>
                                        <p:cTn id="9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p:bldP spid="141" grpId="0"/>
      <p:bldP spid="150" grpId="1" animBg="1"/>
      <p:bldP spid="151" grpId="0" animBg="1"/>
      <p:bldP spid="3" grpId="0"/>
      <p:bldP spid="84" grpId="0" animBg="1"/>
      <p:bldP spid="85" grpId="0" animBg="1"/>
      <p:bldP spid="87" grpId="0" animBg="1"/>
      <p:bldP spid="87" grpId="1" animBg="1"/>
      <p:bldP spid="88" grpId="0" animBg="1"/>
      <p:bldP spid="88" grpId="1"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7235301" y="1923186"/>
            <a:ext cx="203724" cy="414249"/>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dirty="0"/>
              <a:t>增强学习</a:t>
            </a:r>
            <a:r>
              <a:rPr lang="en-US" altLang="zh-CN" dirty="0"/>
              <a:t>——</a:t>
            </a:r>
            <a:r>
              <a:rPr lang="zh-CN" altLang="en-US" sz="3200" dirty="0"/>
              <a:t>理论框架：</a:t>
            </a:r>
            <a:r>
              <a:rPr lang="en-US" altLang="zh-CN" sz="3200" dirty="0"/>
              <a:t>MDP</a:t>
            </a:r>
            <a:endParaRPr lang="zh-CN" altLang="en-US" dirty="0"/>
          </a:p>
        </p:txBody>
      </p:sp>
      <p:sp>
        <p:nvSpPr>
          <p:cNvPr id="4" name="日期占位符 3"/>
          <p:cNvSpPr>
            <a:spLocks noGrp="1"/>
          </p:cNvSpPr>
          <p:nvPr>
            <p:ph type="dt" sz="half" idx="10"/>
          </p:nvPr>
        </p:nvSpPr>
        <p:spPr/>
        <p:txBody>
          <a:bodyPr/>
          <a:lstStyle/>
          <a:p>
            <a:fld id="{0C70510A-C9EC-4A65-B2B3-55DAEBF59647}" type="datetime3">
              <a:rPr lang="en-US" altLang="zh-CN" smtClean="0"/>
              <a:t>5 February 2020</a:t>
            </a:fld>
            <a:endParaRPr lang="zh-CN" altLang="en-US"/>
          </a:p>
        </p:txBody>
      </p:sp>
      <p:sp>
        <p:nvSpPr>
          <p:cNvPr id="5" name="页脚占位符 4"/>
          <p:cNvSpPr>
            <a:spLocks noGrp="1"/>
          </p:cNvSpPr>
          <p:nvPr>
            <p:ph type="ftr" sz="quarter" idx="11"/>
          </p:nvPr>
        </p:nvSpPr>
        <p:spPr/>
        <p:txBody>
          <a:bodyPr/>
          <a:lstStyle/>
          <a:p>
            <a:r>
              <a:rPr lang="en-US" altLang="zh-CN"/>
              <a:t>Reinforcement Learning Based Network Congestion Identification</a:t>
            </a:r>
            <a:endParaRPr lang="zh-CN" altLang="en-US" dirty="0"/>
          </a:p>
        </p:txBody>
      </p:sp>
      <p:sp>
        <p:nvSpPr>
          <p:cNvPr id="6" name="灯片编号占位符 5"/>
          <p:cNvSpPr>
            <a:spLocks noGrp="1"/>
          </p:cNvSpPr>
          <p:nvPr>
            <p:ph type="sldNum" sz="quarter" idx="12"/>
          </p:nvPr>
        </p:nvSpPr>
        <p:spPr/>
        <p:txBody>
          <a:bodyPr/>
          <a:lstStyle/>
          <a:p>
            <a:fld id="{DFEAD142-FE5B-4A0C-A357-B658EEF50C94}" type="slidenum">
              <a:rPr lang="zh-CN" altLang="en-US" smtClean="0"/>
              <a:pPr/>
              <a:t>6</a:t>
            </a:fld>
            <a:endParaRPr lang="zh-CN" altLang="en-US" dirty="0"/>
          </a:p>
        </p:txBody>
      </p:sp>
      <p:sp>
        <p:nvSpPr>
          <p:cNvPr id="8" name="矩形 7"/>
          <p:cNvSpPr/>
          <p:nvPr/>
        </p:nvSpPr>
        <p:spPr>
          <a:xfrm>
            <a:off x="838200" y="1442432"/>
            <a:ext cx="2828277" cy="369332"/>
          </a:xfrm>
          <a:prstGeom prst="rect">
            <a:avLst/>
          </a:prstGeom>
          <a:solidFill>
            <a:srgbClr val="3C82C4"/>
          </a:solidFill>
          <a:effectLst>
            <a:outerShdw blurRad="50800" dist="38100" dir="5400000" algn="t" rotWithShape="0">
              <a:prstClr val="black">
                <a:alpha val="40000"/>
              </a:prstClr>
            </a:outerShdw>
          </a:effectLst>
        </p:spPr>
        <p:txBody>
          <a:bodyPr wrap="square">
            <a:spAutoFit/>
          </a:bodyPr>
          <a:lstStyle/>
          <a:p>
            <a:pPr algn="just"/>
            <a:r>
              <a:rPr lang="en-US" altLang="zh-CN"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dirty="0">
                <a:solidFill>
                  <a:schemeClr val="bg1"/>
                </a:solidFill>
                <a:latin typeface="黑体" panose="02010609060101010101" pitchFamily="49" charset="-122"/>
                <a:ea typeface="黑体" panose="02010609060101010101" pitchFamily="49" charset="-122"/>
              </a:rPr>
              <a:t>、马尔科夫性 </a:t>
            </a:r>
            <a:r>
              <a:rPr lang="en-US" altLang="zh-CN" dirty="0">
                <a:solidFill>
                  <a:schemeClr val="bg1"/>
                </a:solidFill>
                <a:latin typeface="黑体" panose="02010609060101010101" pitchFamily="49" charset="-122"/>
                <a:ea typeface="黑体" panose="02010609060101010101" pitchFamily="49" charset="-122"/>
              </a:rPr>
              <a:t>(</a:t>
            </a:r>
            <a:r>
              <a:rPr lang="zh-CN" altLang="en-US" dirty="0">
                <a:solidFill>
                  <a:schemeClr val="bg1"/>
                </a:solidFill>
                <a:latin typeface="黑体" panose="02010609060101010101" pitchFamily="49" charset="-122"/>
                <a:ea typeface="黑体" panose="02010609060101010101" pitchFamily="49" charset="-122"/>
              </a:rPr>
              <a:t>无后效性</a:t>
            </a:r>
            <a:r>
              <a:rPr lang="en-US" altLang="zh-CN" dirty="0">
                <a:solidFill>
                  <a:schemeClr val="bg1"/>
                </a:solidFill>
                <a:latin typeface="黑体" panose="02010609060101010101" pitchFamily="49" charset="-122"/>
                <a:ea typeface="黑体" panose="02010609060101010101" pitchFamily="49" charset="-122"/>
              </a:rPr>
              <a:t>)</a:t>
            </a:r>
          </a:p>
        </p:txBody>
      </p:sp>
      <p:sp>
        <p:nvSpPr>
          <p:cNvPr id="9" name="矩形 8"/>
          <p:cNvSpPr/>
          <p:nvPr/>
        </p:nvSpPr>
        <p:spPr>
          <a:xfrm>
            <a:off x="6617563" y="1429097"/>
            <a:ext cx="2832589" cy="369332"/>
          </a:xfrm>
          <a:prstGeom prst="rect">
            <a:avLst/>
          </a:prstGeom>
          <a:solidFill>
            <a:srgbClr val="3C82C4"/>
          </a:solidFill>
          <a:effectLst>
            <a:outerShdw blurRad="50800" dist="38100" dir="5400000" algn="t" rotWithShape="0">
              <a:prstClr val="black">
                <a:alpha val="40000"/>
              </a:prstClr>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dirty="0">
                <a:solidFill>
                  <a:schemeClr val="bg1"/>
                </a:solidFill>
                <a:latin typeface="黑体" panose="02010609060101010101" pitchFamily="49" charset="-122"/>
                <a:ea typeface="黑体" panose="02010609060101010101" pitchFamily="49" charset="-122"/>
              </a:rPr>
              <a:t>、马尔科夫模型分类</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838200" y="2494258"/>
            <a:ext cx="2828277" cy="369332"/>
          </a:xfrm>
          <a:prstGeom prst="rect">
            <a:avLst/>
          </a:prstGeom>
          <a:solidFill>
            <a:srgbClr val="3C82C4"/>
          </a:solidFill>
          <a:effectLst>
            <a:outerShdw blurRad="50800" dist="38100" dir="5400000" algn="t" rotWithShape="0">
              <a:prstClr val="black">
                <a:alpha val="40000"/>
              </a:prstClr>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dirty="0">
                <a:solidFill>
                  <a:schemeClr val="bg1"/>
                </a:solidFill>
                <a:latin typeface="黑体" panose="02010609060101010101" pitchFamily="49" charset="-122"/>
                <a:ea typeface="黑体" panose="02010609060101010101" pitchFamily="49" charset="-122"/>
              </a:rPr>
              <a:t>、马尔科夫决策过程</a:t>
            </a:r>
            <a:endParaRPr lang="en-US" altLang="zh-CN" dirty="0">
              <a:solidFill>
                <a:schemeClr val="bg1"/>
              </a:solidFill>
              <a:latin typeface="黑体" panose="02010609060101010101" pitchFamily="49" charset="-122"/>
              <a:ea typeface="黑体" panose="02010609060101010101" pitchFamily="49" charset="-122"/>
            </a:endParaRPr>
          </a:p>
        </p:txBody>
      </p:sp>
      <p:graphicFrame>
        <p:nvGraphicFramePr>
          <p:cNvPr id="11" name="对象 10"/>
          <p:cNvGraphicFramePr>
            <a:graphicFrameLocks noChangeAspect="1"/>
          </p:cNvGraphicFramePr>
          <p:nvPr>
            <p:extLst>
              <p:ext uri="{D42A27DB-BD31-4B8C-83A1-F6EECF244321}">
                <p14:modId xmlns:p14="http://schemas.microsoft.com/office/powerpoint/2010/main" val="596076495"/>
              </p:ext>
            </p:extLst>
          </p:nvPr>
        </p:nvGraphicFramePr>
        <p:xfrm>
          <a:off x="833144" y="1908753"/>
          <a:ext cx="4565650" cy="479425"/>
        </p:xfrm>
        <a:graphic>
          <a:graphicData uri="http://schemas.openxmlformats.org/presentationml/2006/ole">
            <mc:AlternateContent xmlns:mc="http://schemas.openxmlformats.org/markup-compatibility/2006">
              <mc:Choice xmlns:v="urn:schemas-microsoft-com:vml" Requires="v">
                <p:oleObj spid="_x0000_s24528" name="AxMath" r:id="rId4" imgW="2282040" imgH="239760" progId="Equation.AxMath">
                  <p:embed/>
                </p:oleObj>
              </mc:Choice>
              <mc:Fallback>
                <p:oleObj name="AxMath" r:id="rId4" imgW="2282040" imgH="239760" progId="Equation.AxMath">
                  <p:embed/>
                  <p:pic>
                    <p:nvPicPr>
                      <p:cNvPr id="0" name=""/>
                      <p:cNvPicPr/>
                      <p:nvPr/>
                    </p:nvPicPr>
                    <p:blipFill>
                      <a:blip r:embed="rId5"/>
                      <a:stretch>
                        <a:fillRect/>
                      </a:stretch>
                    </p:blipFill>
                    <p:spPr>
                      <a:xfrm>
                        <a:off x="833144" y="1908753"/>
                        <a:ext cx="4565650" cy="479425"/>
                      </a:xfrm>
                      <a:prstGeom prst="rect">
                        <a:avLst/>
                      </a:prstGeom>
                    </p:spPr>
                  </p:pic>
                </p:oleObj>
              </mc:Fallback>
            </mc:AlternateContent>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1402852431"/>
              </p:ext>
            </p:extLst>
          </p:nvPr>
        </p:nvGraphicFramePr>
        <p:xfrm>
          <a:off x="6617563" y="1901251"/>
          <a:ext cx="4393338" cy="1233489"/>
        </p:xfrm>
        <a:graphic>
          <a:graphicData uri="http://schemas.openxmlformats.org/drawingml/2006/table">
            <a:tbl>
              <a:tblPr firstRow="1" bandRow="1">
                <a:tableStyleId>{8799B23B-EC83-4686-B30A-512413B5E67A}</a:tableStyleId>
              </a:tblPr>
              <a:tblGrid>
                <a:gridCol w="1464446">
                  <a:extLst>
                    <a:ext uri="{9D8B030D-6E8A-4147-A177-3AD203B41FA5}">
                      <a16:colId xmlns:a16="http://schemas.microsoft.com/office/drawing/2014/main" val="2527721399"/>
                    </a:ext>
                  </a:extLst>
                </a:gridCol>
                <a:gridCol w="1464446">
                  <a:extLst>
                    <a:ext uri="{9D8B030D-6E8A-4147-A177-3AD203B41FA5}">
                      <a16:colId xmlns:a16="http://schemas.microsoft.com/office/drawing/2014/main" val="3780092819"/>
                    </a:ext>
                  </a:extLst>
                </a:gridCol>
                <a:gridCol w="1464446">
                  <a:extLst>
                    <a:ext uri="{9D8B030D-6E8A-4147-A177-3AD203B41FA5}">
                      <a16:colId xmlns:a16="http://schemas.microsoft.com/office/drawing/2014/main" val="306283946"/>
                    </a:ext>
                  </a:extLst>
                </a:gridCol>
              </a:tblGrid>
              <a:tr h="411163">
                <a:tc>
                  <a:txBody>
                    <a:bodyPr/>
                    <a:lstStyle/>
                    <a:p>
                      <a:pPr algn="ctr"/>
                      <a:r>
                        <a:rPr lang="zh-CN" altLang="en-US" dirty="0">
                          <a:latin typeface="黑体" panose="02010609060101010101" pitchFamily="49" charset="-122"/>
                          <a:ea typeface="黑体" panose="02010609060101010101" pitchFamily="49" charset="-122"/>
                        </a:rPr>
                        <a:t>状态</a:t>
                      </a:r>
                      <a:r>
                        <a:rPr lang="zh-CN" altLang="en-US" baseline="0"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  动作</a:t>
                      </a:r>
                    </a:p>
                  </a:txBody>
                  <a:tcPr anchor="ctr"/>
                </a:tc>
                <a:tc>
                  <a:txBody>
                    <a:bodyPr/>
                    <a:lstStyle/>
                    <a:p>
                      <a:pPr algn="ctr"/>
                      <a:r>
                        <a:rPr lang="zh-CN" altLang="en-US" b="0" dirty="0">
                          <a:latin typeface="黑体" panose="02010609060101010101" pitchFamily="49" charset="-122"/>
                          <a:ea typeface="黑体" panose="02010609060101010101" pitchFamily="49" charset="-122"/>
                        </a:rPr>
                        <a:t>考虑</a:t>
                      </a:r>
                    </a:p>
                  </a:txBody>
                  <a:tcPr anchor="ctr"/>
                </a:tc>
                <a:tc>
                  <a:txBody>
                    <a:bodyPr/>
                    <a:lstStyle/>
                    <a:p>
                      <a:pPr algn="ctr"/>
                      <a:r>
                        <a:rPr lang="zh-CN" altLang="en-US" b="0" dirty="0">
                          <a:latin typeface="黑体" panose="02010609060101010101" pitchFamily="49" charset="-122"/>
                          <a:ea typeface="黑体" panose="02010609060101010101" pitchFamily="49" charset="-122"/>
                        </a:rPr>
                        <a:t>不考虑</a:t>
                      </a:r>
                    </a:p>
                  </a:txBody>
                  <a:tcPr anchor="ctr"/>
                </a:tc>
                <a:extLst>
                  <a:ext uri="{0D108BD9-81ED-4DB2-BD59-A6C34878D82A}">
                    <a16:rowId xmlns:a16="http://schemas.microsoft.com/office/drawing/2014/main" val="2318135350"/>
                  </a:ext>
                </a:extLst>
              </a:tr>
              <a:tr h="411163">
                <a:tc>
                  <a:txBody>
                    <a:bodyPr/>
                    <a:lstStyle/>
                    <a:p>
                      <a:pPr algn="ctr"/>
                      <a:r>
                        <a:rPr lang="zh-CN" altLang="en-US" dirty="0">
                          <a:latin typeface="黑体" panose="02010609060101010101" pitchFamily="49" charset="-122"/>
                          <a:ea typeface="黑体" panose="02010609060101010101" pitchFamily="49" charset="-122"/>
                        </a:rPr>
                        <a:t>完全可见</a:t>
                      </a: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MC</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MDP</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52687122"/>
                  </a:ext>
                </a:extLst>
              </a:tr>
              <a:tr h="411163">
                <a:tc>
                  <a:txBody>
                    <a:bodyPr/>
                    <a:lstStyle/>
                    <a:p>
                      <a:pPr algn="ctr"/>
                      <a:r>
                        <a:rPr lang="zh-CN" altLang="en-US" dirty="0">
                          <a:latin typeface="黑体" panose="02010609060101010101" pitchFamily="49" charset="-122"/>
                          <a:ea typeface="黑体" panose="02010609060101010101" pitchFamily="49" charset="-122"/>
                        </a:rPr>
                        <a:t>不完全可见</a:t>
                      </a: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HMM</a:t>
                      </a:r>
                      <a:endParaRPr lang="zh-CN" altLang="en-US"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dirty="0">
                          <a:latin typeface="Times New Roman" panose="02020603050405020304" pitchFamily="18" charset="0"/>
                          <a:cs typeface="Times New Roman" panose="02020603050405020304" pitchFamily="18" charset="0"/>
                        </a:rPr>
                        <a:t>POMDP</a:t>
                      </a:r>
                      <a:endParaRPr lang="zh-CN"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777604956"/>
                  </a:ext>
                </a:extLst>
              </a:tr>
            </a:tbl>
          </a:graphicData>
        </a:graphic>
      </p:graphicFrame>
      <p:grpSp>
        <p:nvGrpSpPr>
          <p:cNvPr id="148" name="组合 147"/>
          <p:cNvGrpSpPr/>
          <p:nvPr/>
        </p:nvGrpSpPr>
        <p:grpSpPr>
          <a:xfrm>
            <a:off x="1370323" y="4649788"/>
            <a:ext cx="3524016" cy="1492122"/>
            <a:chOff x="1391981" y="3146302"/>
            <a:chExt cx="3524016" cy="1492122"/>
          </a:xfrm>
        </p:grpSpPr>
        <p:grpSp>
          <p:nvGrpSpPr>
            <p:cNvPr id="41" name="组合 40"/>
            <p:cNvGrpSpPr/>
            <p:nvPr/>
          </p:nvGrpSpPr>
          <p:grpSpPr>
            <a:xfrm>
              <a:off x="1458526" y="3146302"/>
              <a:ext cx="3457471" cy="1202465"/>
              <a:chOff x="907149" y="2907732"/>
              <a:chExt cx="3457471" cy="1202465"/>
            </a:xfrm>
          </p:grpSpPr>
          <p:graphicFrame>
            <p:nvGraphicFramePr>
              <p:cNvPr id="17" name="对象 16"/>
              <p:cNvGraphicFramePr>
                <a:graphicFrameLocks noChangeAspect="1"/>
              </p:cNvGraphicFramePr>
              <p:nvPr>
                <p:extLst>
                  <p:ext uri="{D42A27DB-BD31-4B8C-83A1-F6EECF244321}">
                    <p14:modId xmlns:p14="http://schemas.microsoft.com/office/powerpoint/2010/main" val="1604001601"/>
                  </p:ext>
                </p:extLst>
              </p:nvPr>
            </p:nvGraphicFramePr>
            <p:xfrm>
              <a:off x="1703894" y="2907732"/>
              <a:ext cx="1965325" cy="479425"/>
            </p:xfrm>
            <a:graphic>
              <a:graphicData uri="http://schemas.openxmlformats.org/presentationml/2006/ole">
                <mc:AlternateContent xmlns:mc="http://schemas.openxmlformats.org/markup-compatibility/2006">
                  <mc:Choice xmlns:v="urn:schemas-microsoft-com:vml" Requires="v">
                    <p:oleObj spid="_x0000_s24529" name="AxMath" r:id="rId6" imgW="982800" imgH="240480" progId="Equation.AxMath">
                      <p:embed/>
                    </p:oleObj>
                  </mc:Choice>
                  <mc:Fallback>
                    <p:oleObj name="AxMath" r:id="rId6" imgW="982800" imgH="240480" progId="Equation.AxMath">
                      <p:embed/>
                      <p:pic>
                        <p:nvPicPr>
                          <p:cNvPr id="0" name=""/>
                          <p:cNvPicPr/>
                          <p:nvPr/>
                        </p:nvPicPr>
                        <p:blipFill>
                          <a:blip r:embed="rId7"/>
                          <a:stretch>
                            <a:fillRect/>
                          </a:stretch>
                        </p:blipFill>
                        <p:spPr>
                          <a:xfrm>
                            <a:off x="1703894" y="2907732"/>
                            <a:ext cx="1965325" cy="479425"/>
                          </a:xfrm>
                          <a:prstGeom prst="rect">
                            <a:avLst/>
                          </a:prstGeom>
                        </p:spPr>
                      </p:pic>
                    </p:oleObj>
                  </mc:Fallback>
                </mc:AlternateContent>
              </a:graphicData>
            </a:graphic>
          </p:graphicFrame>
          <p:grpSp>
            <p:nvGrpSpPr>
              <p:cNvPr id="39" name="组合 38"/>
              <p:cNvGrpSpPr/>
              <p:nvPr/>
            </p:nvGrpSpPr>
            <p:grpSpPr>
              <a:xfrm>
                <a:off x="907149" y="3310695"/>
                <a:ext cx="3457471" cy="799502"/>
                <a:chOff x="1226748" y="4122705"/>
                <a:chExt cx="3457471" cy="1545275"/>
              </a:xfrm>
            </p:grpSpPr>
            <p:cxnSp>
              <p:nvCxnSpPr>
                <p:cNvPr id="20" name="直接箭头连接符 19"/>
                <p:cNvCxnSpPr>
                  <a:endCxn id="31" idx="0"/>
                </p:cNvCxnSpPr>
                <p:nvPr/>
              </p:nvCxnSpPr>
              <p:spPr>
                <a:xfrm flipH="1">
                  <a:off x="1580423" y="4122705"/>
                  <a:ext cx="798022" cy="898366"/>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2" name="直接箭头连接符 21"/>
                <p:cNvCxnSpPr>
                  <a:endCxn id="32" idx="0"/>
                </p:cNvCxnSpPr>
                <p:nvPr/>
              </p:nvCxnSpPr>
              <p:spPr>
                <a:xfrm flipH="1">
                  <a:off x="2518667" y="4122705"/>
                  <a:ext cx="220618" cy="898370"/>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4" name="直接箭头连接符 23"/>
                <p:cNvCxnSpPr>
                  <a:endCxn id="33" idx="0"/>
                </p:cNvCxnSpPr>
                <p:nvPr/>
              </p:nvCxnSpPr>
              <p:spPr>
                <a:xfrm>
                  <a:off x="3095716" y="4134290"/>
                  <a:ext cx="194755" cy="886785"/>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cxnSp>
              <p:nvCxnSpPr>
                <p:cNvPr id="26" name="直接箭头连接符 25"/>
                <p:cNvCxnSpPr>
                  <a:endCxn id="34" idx="0"/>
                </p:cNvCxnSpPr>
                <p:nvPr/>
              </p:nvCxnSpPr>
              <p:spPr>
                <a:xfrm>
                  <a:off x="3596935" y="4124218"/>
                  <a:ext cx="695449" cy="897430"/>
                </a:xfrm>
                <a:prstGeom prst="straightConnector1">
                  <a:avLst/>
                </a:prstGeom>
                <a:ln w="19050">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31" name="文本框 30"/>
                <p:cNvSpPr txBox="1"/>
                <p:nvPr/>
              </p:nvSpPr>
              <p:spPr>
                <a:xfrm>
                  <a:off x="1226748" y="5021073"/>
                  <a:ext cx="707349" cy="646331"/>
                </a:xfrm>
                <a:prstGeom prst="rect">
                  <a:avLst/>
                </a:prstGeom>
                <a:noFill/>
                <a:ln w="19050">
                  <a:noFill/>
                </a:ln>
              </p:spPr>
              <p:txBody>
                <a:bodyPr wrap="square" rtlCol="0">
                  <a:spAutoFit/>
                </a:bodyPr>
                <a:lstStyle/>
                <a:p>
                  <a:r>
                    <a:rPr lang="zh-CN" altLang="en-US" dirty="0"/>
                    <a:t>状态集合</a:t>
                  </a:r>
                </a:p>
              </p:txBody>
            </p:sp>
            <p:sp>
              <p:nvSpPr>
                <p:cNvPr id="32" name="文本框 31"/>
                <p:cNvSpPr txBox="1"/>
                <p:nvPr/>
              </p:nvSpPr>
              <p:spPr>
                <a:xfrm>
                  <a:off x="2157826" y="5021074"/>
                  <a:ext cx="721681" cy="646331"/>
                </a:xfrm>
                <a:prstGeom prst="rect">
                  <a:avLst/>
                </a:prstGeom>
                <a:noFill/>
                <a:ln w="19050">
                  <a:noFill/>
                </a:ln>
              </p:spPr>
              <p:txBody>
                <a:bodyPr wrap="square" rtlCol="0">
                  <a:spAutoFit/>
                </a:bodyPr>
                <a:lstStyle/>
                <a:p>
                  <a:r>
                    <a:rPr lang="zh-CN" altLang="en-US" dirty="0"/>
                    <a:t>动作集合</a:t>
                  </a:r>
                </a:p>
              </p:txBody>
            </p:sp>
            <p:sp>
              <p:nvSpPr>
                <p:cNvPr id="33" name="文本框 30"/>
                <p:cNvSpPr txBox="1"/>
                <p:nvPr/>
              </p:nvSpPr>
              <p:spPr>
                <a:xfrm>
                  <a:off x="2914464" y="5021074"/>
                  <a:ext cx="752013" cy="646331"/>
                </a:xfrm>
                <a:prstGeom prst="rect">
                  <a:avLst/>
                </a:prstGeom>
                <a:noFill/>
                <a:ln w="19050">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转移概率</a:t>
                  </a:r>
                </a:p>
              </p:txBody>
            </p:sp>
            <p:sp>
              <p:nvSpPr>
                <p:cNvPr id="34" name="文本框 30"/>
                <p:cNvSpPr txBox="1"/>
                <p:nvPr/>
              </p:nvSpPr>
              <p:spPr>
                <a:xfrm>
                  <a:off x="3900548" y="5021649"/>
                  <a:ext cx="783671" cy="646331"/>
                </a:xfrm>
                <a:prstGeom prst="rect">
                  <a:avLst/>
                </a:prstGeom>
                <a:noFill/>
                <a:ln w="19050">
                  <a:no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回报函数</a:t>
                  </a:r>
                </a:p>
              </p:txBody>
            </p:sp>
          </p:grpSp>
        </p:grpSp>
        <p:sp>
          <p:nvSpPr>
            <p:cNvPr id="99" name="矩形 98"/>
            <p:cNvSpPr/>
            <p:nvPr/>
          </p:nvSpPr>
          <p:spPr>
            <a:xfrm>
              <a:off x="1391981" y="3181146"/>
              <a:ext cx="3459480" cy="1457278"/>
            </a:xfrm>
            <a:prstGeom prst="rect">
              <a:avLst/>
            </a:prstGeom>
            <a:noFill/>
            <a:ln w="19050">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3" name="直接连接符 112"/>
          <p:cNvCxnSpPr/>
          <p:nvPr/>
        </p:nvCxnSpPr>
        <p:spPr>
          <a:xfrm flipH="1">
            <a:off x="889636" y="3770633"/>
            <a:ext cx="459446" cy="0"/>
          </a:xfrm>
          <a:prstGeom prst="line">
            <a:avLst/>
          </a:prstGeom>
          <a:ln w="1905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899160" y="3770633"/>
            <a:ext cx="0" cy="1696717"/>
          </a:xfrm>
          <a:prstGeom prst="line">
            <a:avLst/>
          </a:prstGeom>
          <a:ln w="1905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119" name="对象 118"/>
          <p:cNvGraphicFramePr>
            <a:graphicFrameLocks noChangeAspect="1"/>
          </p:cNvGraphicFramePr>
          <p:nvPr>
            <p:extLst>
              <p:ext uri="{D42A27DB-BD31-4B8C-83A1-F6EECF244321}">
                <p14:modId xmlns:p14="http://schemas.microsoft.com/office/powerpoint/2010/main" val="15279433"/>
              </p:ext>
            </p:extLst>
          </p:nvPr>
        </p:nvGraphicFramePr>
        <p:xfrm>
          <a:off x="6588038" y="3200057"/>
          <a:ext cx="4171950" cy="1479550"/>
        </p:xfrm>
        <a:graphic>
          <a:graphicData uri="http://schemas.openxmlformats.org/presentationml/2006/ole">
            <mc:AlternateContent xmlns:mc="http://schemas.openxmlformats.org/markup-compatibility/2006">
              <mc:Choice xmlns:v="urn:schemas-microsoft-com:vml" Requires="v">
                <p:oleObj spid="_x0000_s24530" name="AxMath" r:id="rId8" imgW="2769120" imgH="980640" progId="Equation.AxMath">
                  <p:embed/>
                </p:oleObj>
              </mc:Choice>
              <mc:Fallback>
                <p:oleObj name="AxMath" r:id="rId8" imgW="2769120" imgH="980640" progId="Equation.AxMath">
                  <p:embed/>
                  <p:pic>
                    <p:nvPicPr>
                      <p:cNvPr id="148" name="对象 147"/>
                      <p:cNvPicPr/>
                      <p:nvPr/>
                    </p:nvPicPr>
                    <p:blipFill>
                      <a:blip r:embed="rId9"/>
                      <a:stretch>
                        <a:fillRect/>
                      </a:stretch>
                    </p:blipFill>
                    <p:spPr>
                      <a:xfrm>
                        <a:off x="6588038" y="3200057"/>
                        <a:ext cx="4171950" cy="1479550"/>
                      </a:xfrm>
                      <a:prstGeom prst="rect">
                        <a:avLst/>
                      </a:prstGeom>
                    </p:spPr>
                  </p:pic>
                </p:oleObj>
              </mc:Fallback>
            </mc:AlternateContent>
          </a:graphicData>
        </a:graphic>
      </p:graphicFrame>
      <p:grpSp>
        <p:nvGrpSpPr>
          <p:cNvPr id="140" name="组合 139"/>
          <p:cNvGrpSpPr/>
          <p:nvPr/>
        </p:nvGrpSpPr>
        <p:grpSpPr>
          <a:xfrm>
            <a:off x="5330450" y="3435369"/>
            <a:ext cx="1046373" cy="923633"/>
            <a:chOff x="5400464" y="4059477"/>
            <a:chExt cx="1046373" cy="923633"/>
          </a:xfrm>
        </p:grpSpPr>
        <p:sp>
          <p:nvSpPr>
            <p:cNvPr id="121" name="右箭头 120"/>
            <p:cNvSpPr/>
            <p:nvPr/>
          </p:nvSpPr>
          <p:spPr>
            <a:xfrm>
              <a:off x="5400464" y="4059477"/>
              <a:ext cx="1046373" cy="923633"/>
            </a:xfrm>
            <a:prstGeom prst="rightArrow">
              <a:avLst/>
            </a:prstGeom>
            <a:solidFill>
              <a:schemeClr val="bg1"/>
            </a:solidFill>
            <a:ln w="190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6" name="对象 125"/>
            <p:cNvGraphicFramePr>
              <a:graphicFrameLocks noChangeAspect="1"/>
            </p:cNvGraphicFramePr>
            <p:nvPr>
              <p:extLst>
                <p:ext uri="{D42A27DB-BD31-4B8C-83A1-F6EECF244321}">
                  <p14:modId xmlns:p14="http://schemas.microsoft.com/office/powerpoint/2010/main" val="2303173151"/>
                </p:ext>
              </p:extLst>
            </p:nvPr>
          </p:nvGraphicFramePr>
          <p:xfrm>
            <a:off x="5687718" y="4294280"/>
            <a:ext cx="263525" cy="454025"/>
          </p:xfrm>
          <a:graphic>
            <a:graphicData uri="http://schemas.openxmlformats.org/presentationml/2006/ole">
              <mc:AlternateContent xmlns:mc="http://schemas.openxmlformats.org/markup-compatibility/2006">
                <mc:Choice xmlns:v="urn:schemas-microsoft-com:vml" Requires="v">
                  <p:oleObj spid="_x0000_s24531" name="AxMath" r:id="rId10" imgW="131400" imgH="226800" progId="Equation.AxMath">
                    <p:embed/>
                  </p:oleObj>
                </mc:Choice>
                <mc:Fallback>
                  <p:oleObj name="AxMath" r:id="rId10" imgW="131400" imgH="226800" progId="Equation.AxMath">
                    <p:embed/>
                    <p:pic>
                      <p:nvPicPr>
                        <p:cNvPr id="0" name=""/>
                        <p:cNvPicPr/>
                        <p:nvPr/>
                      </p:nvPicPr>
                      <p:blipFill>
                        <a:blip r:embed="rId11"/>
                        <a:stretch>
                          <a:fillRect/>
                        </a:stretch>
                      </p:blipFill>
                      <p:spPr>
                        <a:xfrm>
                          <a:off x="5687718" y="4294280"/>
                          <a:ext cx="263525" cy="454025"/>
                        </a:xfrm>
                        <a:prstGeom prst="rect">
                          <a:avLst/>
                        </a:prstGeom>
                      </p:spPr>
                    </p:pic>
                  </p:oleObj>
                </mc:Fallback>
              </mc:AlternateContent>
            </a:graphicData>
          </a:graphic>
        </p:graphicFrame>
      </p:grpSp>
      <p:grpSp>
        <p:nvGrpSpPr>
          <p:cNvPr id="145" name="组合 144"/>
          <p:cNvGrpSpPr/>
          <p:nvPr/>
        </p:nvGrpSpPr>
        <p:grpSpPr>
          <a:xfrm>
            <a:off x="1342595" y="2825737"/>
            <a:ext cx="4056199" cy="1693142"/>
            <a:chOff x="1218774" y="4629442"/>
            <a:chExt cx="4056199" cy="1693142"/>
          </a:xfrm>
        </p:grpSpPr>
        <p:grpSp>
          <p:nvGrpSpPr>
            <p:cNvPr id="100" name="组合 99"/>
            <p:cNvGrpSpPr/>
            <p:nvPr/>
          </p:nvGrpSpPr>
          <p:grpSpPr>
            <a:xfrm>
              <a:off x="1218774" y="4629442"/>
              <a:ext cx="4056199" cy="1693142"/>
              <a:chOff x="1064543" y="4518703"/>
              <a:chExt cx="4056199" cy="1693142"/>
            </a:xfrm>
          </p:grpSpPr>
          <p:sp>
            <p:nvSpPr>
              <p:cNvPr id="61" name="Oval 14"/>
              <p:cNvSpPr>
                <a:spLocks noChangeArrowheads="1"/>
              </p:cNvSpPr>
              <p:nvPr/>
            </p:nvSpPr>
            <p:spPr bwMode="auto">
              <a:xfrm>
                <a:off x="1305719" y="4834501"/>
                <a:ext cx="232611" cy="228600"/>
              </a:xfrm>
              <a:prstGeom prst="ellipse">
                <a:avLst/>
              </a:prstGeom>
              <a:solidFill>
                <a:srgbClr val="595959"/>
              </a:solidFill>
              <a:ln w="9525">
                <a:solidFill>
                  <a:srgbClr val="DEEBF7"/>
                </a:solidFill>
                <a:round/>
                <a:headEnd/>
                <a:tailEnd/>
              </a:ln>
              <a:effectLst>
                <a:outerShdw dist="35921" dir="2700000" algn="ctr" rotWithShape="0">
                  <a:schemeClr val="bg2"/>
                </a:outerShdw>
              </a:effectLst>
            </p:spPr>
            <p:txBody>
              <a:bodyPr wrap="none" anchor="ctr"/>
              <a:lstStyle/>
              <a:p>
                <a:endParaRPr lang="zh-CN" altLang="en-US"/>
              </a:p>
            </p:txBody>
          </p:sp>
          <p:sp>
            <p:nvSpPr>
              <p:cNvPr id="62" name="Oval 15"/>
              <p:cNvSpPr>
                <a:spLocks noChangeArrowheads="1"/>
              </p:cNvSpPr>
              <p:nvPr/>
            </p:nvSpPr>
            <p:spPr bwMode="auto">
              <a:xfrm>
                <a:off x="1357600" y="5859872"/>
                <a:ext cx="120322" cy="123373"/>
              </a:xfrm>
              <a:prstGeom prst="ellipse">
                <a:avLst/>
              </a:prstGeom>
              <a:solidFill>
                <a:schemeClr val="bg1"/>
              </a:solidFill>
              <a:ln w="9525">
                <a:solidFill>
                  <a:srgbClr val="3D82C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Oval 18"/>
              <p:cNvSpPr>
                <a:spLocks noChangeArrowheads="1"/>
              </p:cNvSpPr>
              <p:nvPr/>
            </p:nvSpPr>
            <p:spPr bwMode="auto">
              <a:xfrm>
                <a:off x="2195369" y="4834572"/>
                <a:ext cx="232611" cy="228600"/>
              </a:xfrm>
              <a:prstGeom prst="ellipse">
                <a:avLst/>
              </a:prstGeom>
              <a:solidFill>
                <a:schemeClr val="tx1">
                  <a:lumMod val="65000"/>
                  <a:lumOff val="35000"/>
                </a:schemeClr>
              </a:solidFill>
              <a:ln w="9525">
                <a:solidFill>
                  <a:schemeClr val="bg1"/>
                </a:solidFill>
                <a:round/>
                <a:headEnd/>
                <a:tailEnd/>
              </a:ln>
              <a:effectLst>
                <a:outerShdw dist="35921" dir="2700000" algn="ctr" rotWithShape="0">
                  <a:schemeClr val="bg2"/>
                </a:outerShdw>
              </a:effectLst>
            </p:spPr>
            <p:txBody>
              <a:bodyPr wrap="none" anchor="ctr"/>
              <a:lstStyle/>
              <a:p>
                <a:endParaRPr lang="zh-CN" altLang="en-US"/>
              </a:p>
            </p:txBody>
          </p:sp>
          <p:sp>
            <p:nvSpPr>
              <p:cNvPr id="66" name="Oval 19"/>
              <p:cNvSpPr>
                <a:spLocks noChangeArrowheads="1"/>
              </p:cNvSpPr>
              <p:nvPr/>
            </p:nvSpPr>
            <p:spPr bwMode="auto">
              <a:xfrm>
                <a:off x="3109769" y="4834501"/>
                <a:ext cx="232611" cy="228600"/>
              </a:xfrm>
              <a:prstGeom prst="ellipse">
                <a:avLst/>
              </a:prstGeom>
              <a:solidFill>
                <a:schemeClr val="tx1">
                  <a:lumMod val="65000"/>
                  <a:lumOff val="35000"/>
                </a:schemeClr>
              </a:solidFill>
              <a:ln w="9525">
                <a:solidFill>
                  <a:schemeClr val="bg1"/>
                </a:solidFill>
                <a:round/>
                <a:headEnd/>
                <a:tailEnd/>
              </a:ln>
              <a:effectLst>
                <a:outerShdw dist="35921" dir="2700000" algn="ctr" rotWithShape="0">
                  <a:schemeClr val="bg2"/>
                </a:outerShdw>
              </a:effectLst>
            </p:spPr>
            <p:txBody>
              <a:bodyPr wrap="none" anchor="ctr"/>
              <a:lstStyle/>
              <a:p>
                <a:endParaRPr lang="zh-CN" altLang="en-US"/>
              </a:p>
            </p:txBody>
          </p:sp>
          <p:sp>
            <p:nvSpPr>
              <p:cNvPr id="67" name="Oval 20"/>
              <p:cNvSpPr>
                <a:spLocks noChangeArrowheads="1"/>
              </p:cNvSpPr>
              <p:nvPr/>
            </p:nvSpPr>
            <p:spPr bwMode="auto">
              <a:xfrm>
                <a:off x="4026946" y="4834572"/>
                <a:ext cx="232611" cy="228600"/>
              </a:xfrm>
              <a:prstGeom prst="ellipse">
                <a:avLst/>
              </a:prstGeom>
              <a:solidFill>
                <a:schemeClr val="tx1">
                  <a:lumMod val="65000"/>
                  <a:lumOff val="35000"/>
                </a:schemeClr>
              </a:solidFill>
              <a:ln w="9525">
                <a:solidFill>
                  <a:schemeClr val="bg1"/>
                </a:solidFill>
                <a:round/>
                <a:headEnd/>
                <a:tailEnd/>
              </a:ln>
              <a:effectLst>
                <a:outerShdw dist="35921" dir="2700000" algn="ctr" rotWithShape="0">
                  <a:schemeClr val="bg2"/>
                </a:outerShdw>
              </a:effectLst>
            </p:spPr>
            <p:txBody>
              <a:bodyPr wrap="none" anchor="ctr"/>
              <a:lstStyle/>
              <a:p>
                <a:endParaRPr lang="zh-CN" altLang="en-US"/>
              </a:p>
            </p:txBody>
          </p:sp>
          <p:sp>
            <p:nvSpPr>
              <p:cNvPr id="71" name="Oval 15"/>
              <p:cNvSpPr>
                <a:spLocks noChangeArrowheads="1"/>
              </p:cNvSpPr>
              <p:nvPr/>
            </p:nvSpPr>
            <p:spPr bwMode="auto">
              <a:xfrm>
                <a:off x="2281820" y="5859872"/>
                <a:ext cx="120322" cy="123373"/>
              </a:xfrm>
              <a:prstGeom prst="ellipse">
                <a:avLst/>
              </a:prstGeom>
              <a:solidFill>
                <a:schemeClr val="bg1"/>
              </a:solidFill>
              <a:ln w="9525">
                <a:solidFill>
                  <a:srgbClr val="3D82C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Oval 15"/>
              <p:cNvSpPr>
                <a:spLocks noChangeArrowheads="1"/>
              </p:cNvSpPr>
              <p:nvPr/>
            </p:nvSpPr>
            <p:spPr bwMode="auto">
              <a:xfrm>
                <a:off x="3196220" y="5859872"/>
                <a:ext cx="120322" cy="123373"/>
              </a:xfrm>
              <a:prstGeom prst="ellipse">
                <a:avLst/>
              </a:prstGeom>
              <a:solidFill>
                <a:schemeClr val="bg1"/>
              </a:solidFill>
              <a:ln w="9525">
                <a:solidFill>
                  <a:srgbClr val="3D82C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cxnSp>
            <p:nvCxnSpPr>
              <p:cNvPr id="75" name="直接箭头连接符 74"/>
              <p:cNvCxnSpPr>
                <a:stCxn id="61" idx="4"/>
                <a:endCxn id="62" idx="0"/>
              </p:cNvCxnSpPr>
              <p:nvPr/>
            </p:nvCxnSpPr>
            <p:spPr>
              <a:xfrm flipH="1">
                <a:off x="1417761" y="5063101"/>
                <a:ext cx="4264" cy="796771"/>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endCxn id="65" idx="2"/>
              </p:cNvCxnSpPr>
              <p:nvPr/>
            </p:nvCxnSpPr>
            <p:spPr>
              <a:xfrm flipV="1">
                <a:off x="1523430" y="4948872"/>
                <a:ext cx="671939" cy="13499"/>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flipH="1">
                <a:off x="2337707" y="5054595"/>
                <a:ext cx="4264" cy="796771"/>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flipV="1">
                <a:off x="2443376" y="4940366"/>
                <a:ext cx="671939" cy="13499"/>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flipH="1">
                <a:off x="3253374" y="5054087"/>
                <a:ext cx="4264" cy="796771"/>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flipV="1">
                <a:off x="3359043" y="4939858"/>
                <a:ext cx="671939" cy="13499"/>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文本框 86"/>
              <p:cNvSpPr txBox="1"/>
              <p:nvPr/>
            </p:nvSpPr>
            <p:spPr>
              <a:xfrm>
                <a:off x="4457802" y="5263329"/>
                <a:ext cx="662940" cy="646331"/>
              </a:xfrm>
              <a:prstGeom prst="rect">
                <a:avLst/>
              </a:prstGeom>
              <a:noFill/>
            </p:spPr>
            <p:txBody>
              <a:bodyPr wrap="square" rtlCol="0">
                <a:spAutoFit/>
              </a:bodyPr>
              <a:lstStyle/>
              <a:p>
                <a:pPr algn="ctr"/>
                <a:r>
                  <a:rPr lang="en-US" altLang="zh-CN" sz="3600" dirty="0"/>
                  <a:t>…</a:t>
                </a:r>
                <a:endParaRPr lang="zh-CN" altLang="en-US" sz="3600" dirty="0"/>
              </a:p>
            </p:txBody>
          </p:sp>
          <p:graphicFrame>
            <p:nvGraphicFramePr>
              <p:cNvPr id="88" name="对象 87"/>
              <p:cNvGraphicFramePr>
                <a:graphicFrameLocks noChangeAspect="1"/>
              </p:cNvGraphicFramePr>
              <p:nvPr>
                <p:extLst>
                  <p:ext uri="{D42A27DB-BD31-4B8C-83A1-F6EECF244321}">
                    <p14:modId xmlns:p14="http://schemas.microsoft.com/office/powerpoint/2010/main" val="2398834192"/>
                  </p:ext>
                </p:extLst>
              </p:nvPr>
            </p:nvGraphicFramePr>
            <p:xfrm>
              <a:off x="1097007" y="4518703"/>
              <a:ext cx="298450" cy="457200"/>
            </p:xfrm>
            <a:graphic>
              <a:graphicData uri="http://schemas.openxmlformats.org/presentationml/2006/ole">
                <mc:AlternateContent xmlns:mc="http://schemas.openxmlformats.org/markup-compatibility/2006">
                  <mc:Choice xmlns:v="urn:schemas-microsoft-com:vml" Requires="v">
                    <p:oleObj spid="_x0000_s24532" name="AxMath" r:id="rId12" imgW="149400" imgH="228960" progId="Equation.AxMath">
                      <p:embed/>
                    </p:oleObj>
                  </mc:Choice>
                  <mc:Fallback>
                    <p:oleObj name="AxMath" r:id="rId12" imgW="149400" imgH="228960" progId="Equation.AxMath">
                      <p:embed/>
                      <p:pic>
                        <p:nvPicPr>
                          <p:cNvPr id="0" name=""/>
                          <p:cNvPicPr/>
                          <p:nvPr/>
                        </p:nvPicPr>
                        <p:blipFill>
                          <a:blip r:embed="rId13"/>
                          <a:stretch>
                            <a:fillRect/>
                          </a:stretch>
                        </p:blipFill>
                        <p:spPr>
                          <a:xfrm>
                            <a:off x="1097007" y="4518703"/>
                            <a:ext cx="298450" cy="457200"/>
                          </a:xfrm>
                          <a:prstGeom prst="rect">
                            <a:avLst/>
                          </a:prstGeom>
                        </p:spPr>
                      </p:pic>
                    </p:oleObj>
                  </mc:Fallback>
                </mc:AlternateContent>
              </a:graphicData>
            </a:graphic>
          </p:graphicFrame>
          <p:graphicFrame>
            <p:nvGraphicFramePr>
              <p:cNvPr id="89" name="对象 88"/>
              <p:cNvGraphicFramePr>
                <a:graphicFrameLocks noChangeAspect="1"/>
              </p:cNvGraphicFramePr>
              <p:nvPr>
                <p:extLst>
                  <p:ext uri="{D42A27DB-BD31-4B8C-83A1-F6EECF244321}">
                    <p14:modId xmlns:p14="http://schemas.microsoft.com/office/powerpoint/2010/main" val="2300482077"/>
                  </p:ext>
                </p:extLst>
              </p:nvPr>
            </p:nvGraphicFramePr>
            <p:xfrm>
              <a:off x="2002420" y="4518703"/>
              <a:ext cx="279400" cy="457200"/>
            </p:xfrm>
            <a:graphic>
              <a:graphicData uri="http://schemas.openxmlformats.org/presentationml/2006/ole">
                <mc:AlternateContent xmlns:mc="http://schemas.openxmlformats.org/markup-compatibility/2006">
                  <mc:Choice xmlns:v="urn:schemas-microsoft-com:vml" Requires="v">
                    <p:oleObj spid="_x0000_s24533" name="AxMath" r:id="rId14" imgW="140400" imgH="228960" progId="Equation.AxMath">
                      <p:embed/>
                    </p:oleObj>
                  </mc:Choice>
                  <mc:Fallback>
                    <p:oleObj name="AxMath" r:id="rId14" imgW="140400" imgH="228960" progId="Equation.AxMath">
                      <p:embed/>
                      <p:pic>
                        <p:nvPicPr>
                          <p:cNvPr id="0" name=""/>
                          <p:cNvPicPr/>
                          <p:nvPr/>
                        </p:nvPicPr>
                        <p:blipFill>
                          <a:blip r:embed="rId15"/>
                          <a:stretch>
                            <a:fillRect/>
                          </a:stretch>
                        </p:blipFill>
                        <p:spPr>
                          <a:xfrm>
                            <a:off x="2002420" y="4518703"/>
                            <a:ext cx="279400" cy="457200"/>
                          </a:xfrm>
                          <a:prstGeom prst="rect">
                            <a:avLst/>
                          </a:prstGeom>
                        </p:spPr>
                      </p:pic>
                    </p:oleObj>
                  </mc:Fallback>
                </mc:AlternateContent>
              </a:graphicData>
            </a:graphic>
          </p:graphicFrame>
          <p:graphicFrame>
            <p:nvGraphicFramePr>
              <p:cNvPr id="90" name="对象 89"/>
              <p:cNvGraphicFramePr>
                <a:graphicFrameLocks noChangeAspect="1"/>
              </p:cNvGraphicFramePr>
              <p:nvPr>
                <p:extLst>
                  <p:ext uri="{D42A27DB-BD31-4B8C-83A1-F6EECF244321}">
                    <p14:modId xmlns:p14="http://schemas.microsoft.com/office/powerpoint/2010/main" val="1515598526"/>
                  </p:ext>
                </p:extLst>
              </p:nvPr>
            </p:nvGraphicFramePr>
            <p:xfrm>
              <a:off x="2870409" y="4518703"/>
              <a:ext cx="295275" cy="457200"/>
            </p:xfrm>
            <a:graphic>
              <a:graphicData uri="http://schemas.openxmlformats.org/presentationml/2006/ole">
                <mc:AlternateContent xmlns:mc="http://schemas.openxmlformats.org/markup-compatibility/2006">
                  <mc:Choice xmlns:v="urn:schemas-microsoft-com:vml" Requires="v">
                    <p:oleObj spid="_x0000_s24534" name="AxMath" r:id="rId16" imgW="147240" imgH="228960" progId="Equation.AxMath">
                      <p:embed/>
                    </p:oleObj>
                  </mc:Choice>
                  <mc:Fallback>
                    <p:oleObj name="AxMath" r:id="rId16" imgW="147240" imgH="228960" progId="Equation.AxMath">
                      <p:embed/>
                      <p:pic>
                        <p:nvPicPr>
                          <p:cNvPr id="0" name=""/>
                          <p:cNvPicPr/>
                          <p:nvPr/>
                        </p:nvPicPr>
                        <p:blipFill>
                          <a:blip r:embed="rId17"/>
                          <a:stretch>
                            <a:fillRect/>
                          </a:stretch>
                        </p:blipFill>
                        <p:spPr>
                          <a:xfrm>
                            <a:off x="2870409" y="4518703"/>
                            <a:ext cx="295275" cy="457200"/>
                          </a:xfrm>
                          <a:prstGeom prst="rect">
                            <a:avLst/>
                          </a:prstGeom>
                        </p:spPr>
                      </p:pic>
                    </p:oleObj>
                  </mc:Fallback>
                </mc:AlternateContent>
              </a:graphicData>
            </a:graphic>
          </p:graphicFrame>
          <p:graphicFrame>
            <p:nvGraphicFramePr>
              <p:cNvPr id="91" name="对象 90"/>
              <p:cNvGraphicFramePr>
                <a:graphicFrameLocks noChangeAspect="1"/>
              </p:cNvGraphicFramePr>
              <p:nvPr>
                <p:extLst>
                  <p:ext uri="{D42A27DB-BD31-4B8C-83A1-F6EECF244321}">
                    <p14:modId xmlns:p14="http://schemas.microsoft.com/office/powerpoint/2010/main" val="1541570966"/>
                  </p:ext>
                </p:extLst>
              </p:nvPr>
            </p:nvGraphicFramePr>
            <p:xfrm>
              <a:off x="3766597" y="4518703"/>
              <a:ext cx="298450" cy="457200"/>
            </p:xfrm>
            <a:graphic>
              <a:graphicData uri="http://schemas.openxmlformats.org/presentationml/2006/ole">
                <mc:AlternateContent xmlns:mc="http://schemas.openxmlformats.org/markup-compatibility/2006">
                  <mc:Choice xmlns:v="urn:schemas-microsoft-com:vml" Requires="v">
                    <p:oleObj spid="_x0000_s24535" name="AxMath" r:id="rId18" imgW="149040" imgH="228960" progId="Equation.AxMath">
                      <p:embed/>
                    </p:oleObj>
                  </mc:Choice>
                  <mc:Fallback>
                    <p:oleObj name="AxMath" r:id="rId18" imgW="149040" imgH="228960" progId="Equation.AxMath">
                      <p:embed/>
                      <p:pic>
                        <p:nvPicPr>
                          <p:cNvPr id="0" name=""/>
                          <p:cNvPicPr/>
                          <p:nvPr/>
                        </p:nvPicPr>
                        <p:blipFill>
                          <a:blip r:embed="rId19"/>
                          <a:stretch>
                            <a:fillRect/>
                          </a:stretch>
                        </p:blipFill>
                        <p:spPr>
                          <a:xfrm>
                            <a:off x="3766597" y="4518703"/>
                            <a:ext cx="298450" cy="457200"/>
                          </a:xfrm>
                          <a:prstGeom prst="rect">
                            <a:avLst/>
                          </a:prstGeom>
                        </p:spPr>
                      </p:pic>
                    </p:oleObj>
                  </mc:Fallback>
                </mc:AlternateContent>
              </a:graphicData>
            </a:graphic>
          </p:graphicFrame>
          <p:graphicFrame>
            <p:nvGraphicFramePr>
              <p:cNvPr id="92" name="对象 91"/>
              <p:cNvGraphicFramePr>
                <a:graphicFrameLocks noChangeAspect="1"/>
              </p:cNvGraphicFramePr>
              <p:nvPr>
                <p:extLst>
                  <p:ext uri="{D42A27DB-BD31-4B8C-83A1-F6EECF244321}">
                    <p14:modId xmlns:p14="http://schemas.microsoft.com/office/powerpoint/2010/main" val="2706881557"/>
                  </p:ext>
                </p:extLst>
              </p:nvPr>
            </p:nvGraphicFramePr>
            <p:xfrm>
              <a:off x="2018714" y="5754645"/>
              <a:ext cx="307975" cy="457200"/>
            </p:xfrm>
            <a:graphic>
              <a:graphicData uri="http://schemas.openxmlformats.org/presentationml/2006/ole">
                <mc:AlternateContent xmlns:mc="http://schemas.openxmlformats.org/markup-compatibility/2006">
                  <mc:Choice xmlns:v="urn:schemas-microsoft-com:vml" Requires="v">
                    <p:oleObj spid="_x0000_s24536" name="AxMath" r:id="rId20" imgW="153720" imgH="228960" progId="Equation.AxMath">
                      <p:embed/>
                    </p:oleObj>
                  </mc:Choice>
                  <mc:Fallback>
                    <p:oleObj name="AxMath" r:id="rId20" imgW="153720" imgH="228960" progId="Equation.AxMath">
                      <p:embed/>
                      <p:pic>
                        <p:nvPicPr>
                          <p:cNvPr id="0" name=""/>
                          <p:cNvPicPr/>
                          <p:nvPr/>
                        </p:nvPicPr>
                        <p:blipFill>
                          <a:blip r:embed="rId21"/>
                          <a:stretch>
                            <a:fillRect/>
                          </a:stretch>
                        </p:blipFill>
                        <p:spPr>
                          <a:xfrm>
                            <a:off x="2018714" y="5754645"/>
                            <a:ext cx="307975" cy="457200"/>
                          </a:xfrm>
                          <a:prstGeom prst="rect">
                            <a:avLst/>
                          </a:prstGeom>
                        </p:spPr>
                      </p:pic>
                    </p:oleObj>
                  </mc:Fallback>
                </mc:AlternateContent>
              </a:graphicData>
            </a:graphic>
          </p:graphicFrame>
          <p:graphicFrame>
            <p:nvGraphicFramePr>
              <p:cNvPr id="93" name="对象 92"/>
              <p:cNvGraphicFramePr>
                <a:graphicFrameLocks noChangeAspect="1"/>
              </p:cNvGraphicFramePr>
              <p:nvPr>
                <p:extLst>
                  <p:ext uri="{D42A27DB-BD31-4B8C-83A1-F6EECF244321}">
                    <p14:modId xmlns:p14="http://schemas.microsoft.com/office/powerpoint/2010/main" val="1996707433"/>
                  </p:ext>
                </p:extLst>
              </p:nvPr>
            </p:nvGraphicFramePr>
            <p:xfrm>
              <a:off x="1064543" y="5750698"/>
              <a:ext cx="327025" cy="457200"/>
            </p:xfrm>
            <a:graphic>
              <a:graphicData uri="http://schemas.openxmlformats.org/presentationml/2006/ole">
                <mc:AlternateContent xmlns:mc="http://schemas.openxmlformats.org/markup-compatibility/2006">
                  <mc:Choice xmlns:v="urn:schemas-microsoft-com:vml" Requires="v">
                    <p:oleObj spid="_x0000_s24537" name="AxMath" r:id="rId22" imgW="163080" imgH="228960" progId="Equation.AxMath">
                      <p:embed/>
                    </p:oleObj>
                  </mc:Choice>
                  <mc:Fallback>
                    <p:oleObj name="AxMath" r:id="rId22" imgW="163080" imgH="228960" progId="Equation.AxMath">
                      <p:embed/>
                      <p:pic>
                        <p:nvPicPr>
                          <p:cNvPr id="0" name=""/>
                          <p:cNvPicPr/>
                          <p:nvPr/>
                        </p:nvPicPr>
                        <p:blipFill>
                          <a:blip r:embed="rId23"/>
                          <a:stretch>
                            <a:fillRect/>
                          </a:stretch>
                        </p:blipFill>
                        <p:spPr>
                          <a:xfrm>
                            <a:off x="1064543" y="5750698"/>
                            <a:ext cx="327025" cy="457200"/>
                          </a:xfrm>
                          <a:prstGeom prst="rect">
                            <a:avLst/>
                          </a:prstGeom>
                        </p:spPr>
                      </p:pic>
                    </p:oleObj>
                  </mc:Fallback>
                </mc:AlternateContent>
              </a:graphicData>
            </a:graphic>
          </p:graphicFrame>
          <p:graphicFrame>
            <p:nvGraphicFramePr>
              <p:cNvPr id="94" name="对象 93"/>
              <p:cNvGraphicFramePr>
                <a:graphicFrameLocks noChangeAspect="1"/>
              </p:cNvGraphicFramePr>
              <p:nvPr>
                <p:extLst>
                  <p:ext uri="{D42A27DB-BD31-4B8C-83A1-F6EECF244321}">
                    <p14:modId xmlns:p14="http://schemas.microsoft.com/office/powerpoint/2010/main" val="2790860527"/>
                  </p:ext>
                </p:extLst>
              </p:nvPr>
            </p:nvGraphicFramePr>
            <p:xfrm>
              <a:off x="2946020" y="5750698"/>
              <a:ext cx="320675" cy="457200"/>
            </p:xfrm>
            <a:graphic>
              <a:graphicData uri="http://schemas.openxmlformats.org/presentationml/2006/ole">
                <mc:AlternateContent xmlns:mc="http://schemas.openxmlformats.org/markup-compatibility/2006">
                  <mc:Choice xmlns:v="urn:schemas-microsoft-com:vml" Requires="v">
                    <p:oleObj spid="_x0000_s24538" name="AxMath" r:id="rId24" imgW="160920" imgH="228960" progId="Equation.AxMath">
                      <p:embed/>
                    </p:oleObj>
                  </mc:Choice>
                  <mc:Fallback>
                    <p:oleObj name="AxMath" r:id="rId24" imgW="160920" imgH="228960" progId="Equation.AxMath">
                      <p:embed/>
                      <p:pic>
                        <p:nvPicPr>
                          <p:cNvPr id="0" name=""/>
                          <p:cNvPicPr/>
                          <p:nvPr/>
                        </p:nvPicPr>
                        <p:blipFill>
                          <a:blip r:embed="rId25"/>
                          <a:stretch>
                            <a:fillRect/>
                          </a:stretch>
                        </p:blipFill>
                        <p:spPr>
                          <a:xfrm>
                            <a:off x="2946020" y="5750698"/>
                            <a:ext cx="320675" cy="457200"/>
                          </a:xfrm>
                          <a:prstGeom prst="rect">
                            <a:avLst/>
                          </a:prstGeom>
                        </p:spPr>
                      </p:pic>
                    </p:oleObj>
                  </mc:Fallback>
                </mc:AlternateContent>
              </a:graphicData>
            </a:graphic>
          </p:graphicFrame>
        </p:grpSp>
        <p:graphicFrame>
          <p:nvGraphicFramePr>
            <p:cNvPr id="122" name="对象 121"/>
            <p:cNvGraphicFramePr>
              <a:graphicFrameLocks noChangeAspect="1"/>
            </p:cNvGraphicFramePr>
            <p:nvPr>
              <p:extLst>
                <p:ext uri="{D42A27DB-BD31-4B8C-83A1-F6EECF244321}">
                  <p14:modId xmlns:p14="http://schemas.microsoft.com/office/powerpoint/2010/main" val="845368291"/>
                </p:ext>
              </p:extLst>
            </p:nvPr>
          </p:nvGraphicFramePr>
          <p:xfrm>
            <a:off x="1594838" y="5361205"/>
            <a:ext cx="304800" cy="457200"/>
          </p:xfrm>
          <a:graphic>
            <a:graphicData uri="http://schemas.openxmlformats.org/presentationml/2006/ole">
              <mc:AlternateContent xmlns:mc="http://schemas.openxmlformats.org/markup-compatibility/2006">
                <mc:Choice xmlns:v="urn:schemas-microsoft-com:vml" Requires="v">
                  <p:oleObj spid="_x0000_s24539" name="AxMath" r:id="rId26" imgW="151920" imgH="228960" progId="Equation.AxMath">
                    <p:embed/>
                  </p:oleObj>
                </mc:Choice>
                <mc:Fallback>
                  <p:oleObj name="AxMath" r:id="rId26" imgW="151920" imgH="228960" progId="Equation.AxMath">
                    <p:embed/>
                    <p:pic>
                      <p:nvPicPr>
                        <p:cNvPr id="0" name=""/>
                        <p:cNvPicPr/>
                        <p:nvPr/>
                      </p:nvPicPr>
                      <p:blipFill>
                        <a:blip r:embed="rId27"/>
                        <a:stretch>
                          <a:fillRect/>
                        </a:stretch>
                      </p:blipFill>
                      <p:spPr>
                        <a:xfrm>
                          <a:off x="1594838" y="5361205"/>
                          <a:ext cx="304800" cy="457200"/>
                        </a:xfrm>
                        <a:prstGeom prst="rect">
                          <a:avLst/>
                        </a:prstGeom>
                      </p:spPr>
                    </p:pic>
                  </p:oleObj>
                </mc:Fallback>
              </mc:AlternateContent>
            </a:graphicData>
          </a:graphic>
        </p:graphicFrame>
        <p:graphicFrame>
          <p:nvGraphicFramePr>
            <p:cNvPr id="123" name="对象 122"/>
            <p:cNvGraphicFramePr>
              <a:graphicFrameLocks noChangeAspect="1"/>
            </p:cNvGraphicFramePr>
            <p:nvPr>
              <p:extLst>
                <p:ext uri="{D42A27DB-BD31-4B8C-83A1-F6EECF244321}">
                  <p14:modId xmlns:p14="http://schemas.microsoft.com/office/powerpoint/2010/main" val="549452838"/>
                </p:ext>
              </p:extLst>
            </p:nvPr>
          </p:nvGraphicFramePr>
          <p:xfrm>
            <a:off x="2517775" y="5316538"/>
            <a:ext cx="285750" cy="457200"/>
          </p:xfrm>
          <a:graphic>
            <a:graphicData uri="http://schemas.openxmlformats.org/presentationml/2006/ole">
              <mc:AlternateContent xmlns:mc="http://schemas.openxmlformats.org/markup-compatibility/2006">
                <mc:Choice xmlns:v="urn:schemas-microsoft-com:vml" Requires="v">
                  <p:oleObj spid="_x0000_s24540" name="AxMath" r:id="rId28" imgW="142560" imgH="228960" progId="Equation.AxMath">
                    <p:embed/>
                  </p:oleObj>
                </mc:Choice>
                <mc:Fallback>
                  <p:oleObj name="AxMath" r:id="rId28" imgW="142560" imgH="228960" progId="Equation.AxMath">
                    <p:embed/>
                    <p:pic>
                      <p:nvPicPr>
                        <p:cNvPr id="122" name="对象 121"/>
                        <p:cNvPicPr/>
                        <p:nvPr/>
                      </p:nvPicPr>
                      <p:blipFill>
                        <a:blip r:embed="rId29"/>
                        <a:stretch>
                          <a:fillRect/>
                        </a:stretch>
                      </p:blipFill>
                      <p:spPr>
                        <a:xfrm>
                          <a:off x="2517775" y="5316538"/>
                          <a:ext cx="285750" cy="457200"/>
                        </a:xfrm>
                        <a:prstGeom prst="rect">
                          <a:avLst/>
                        </a:prstGeom>
                      </p:spPr>
                    </p:pic>
                  </p:oleObj>
                </mc:Fallback>
              </mc:AlternateContent>
            </a:graphicData>
          </a:graphic>
        </p:graphicFrame>
        <p:graphicFrame>
          <p:nvGraphicFramePr>
            <p:cNvPr id="124" name="对象 123"/>
            <p:cNvGraphicFramePr>
              <a:graphicFrameLocks noChangeAspect="1"/>
            </p:cNvGraphicFramePr>
            <p:nvPr>
              <p:extLst>
                <p:ext uri="{D42A27DB-BD31-4B8C-83A1-F6EECF244321}">
                  <p14:modId xmlns:p14="http://schemas.microsoft.com/office/powerpoint/2010/main" val="1024155673"/>
                </p:ext>
              </p:extLst>
            </p:nvPr>
          </p:nvGraphicFramePr>
          <p:xfrm>
            <a:off x="3436938" y="5307013"/>
            <a:ext cx="298450" cy="457200"/>
          </p:xfrm>
          <a:graphic>
            <a:graphicData uri="http://schemas.openxmlformats.org/presentationml/2006/ole">
              <mc:AlternateContent xmlns:mc="http://schemas.openxmlformats.org/markup-compatibility/2006">
                <mc:Choice xmlns:v="urn:schemas-microsoft-com:vml" Requires="v">
                  <p:oleObj spid="_x0000_s24541" name="AxMath" r:id="rId30" imgW="149760" imgH="228960" progId="Equation.AxMath">
                    <p:embed/>
                  </p:oleObj>
                </mc:Choice>
                <mc:Fallback>
                  <p:oleObj name="AxMath" r:id="rId30" imgW="149760" imgH="228960" progId="Equation.AxMath">
                    <p:embed/>
                    <p:pic>
                      <p:nvPicPr>
                        <p:cNvPr id="123" name="对象 122"/>
                        <p:cNvPicPr/>
                        <p:nvPr/>
                      </p:nvPicPr>
                      <p:blipFill>
                        <a:blip r:embed="rId31"/>
                        <a:stretch>
                          <a:fillRect/>
                        </a:stretch>
                      </p:blipFill>
                      <p:spPr>
                        <a:xfrm>
                          <a:off x="3436938" y="5307013"/>
                          <a:ext cx="298450" cy="457200"/>
                        </a:xfrm>
                        <a:prstGeom prst="rect">
                          <a:avLst/>
                        </a:prstGeom>
                      </p:spPr>
                    </p:pic>
                  </p:oleObj>
                </mc:Fallback>
              </mc:AlternateContent>
            </a:graphicData>
          </a:graphic>
        </p:graphicFrame>
        <p:graphicFrame>
          <p:nvGraphicFramePr>
            <p:cNvPr id="125" name="对象 124"/>
            <p:cNvGraphicFramePr>
              <a:graphicFrameLocks noChangeAspect="1"/>
            </p:cNvGraphicFramePr>
            <p:nvPr>
              <p:extLst>
                <p:ext uri="{D42A27DB-BD31-4B8C-83A1-F6EECF244321}">
                  <p14:modId xmlns:p14="http://schemas.microsoft.com/office/powerpoint/2010/main" val="263594822"/>
                </p:ext>
              </p:extLst>
            </p:nvPr>
          </p:nvGraphicFramePr>
          <p:xfrm>
            <a:off x="4322763" y="5307013"/>
            <a:ext cx="301625" cy="457200"/>
          </p:xfrm>
          <a:graphic>
            <a:graphicData uri="http://schemas.openxmlformats.org/presentationml/2006/ole">
              <mc:AlternateContent xmlns:mc="http://schemas.openxmlformats.org/markup-compatibility/2006">
                <mc:Choice xmlns:v="urn:schemas-microsoft-com:vml" Requires="v">
                  <p:oleObj spid="_x0000_s24542" name="AxMath" r:id="rId32" imgW="151200" imgH="228960" progId="Equation.AxMath">
                    <p:embed/>
                  </p:oleObj>
                </mc:Choice>
                <mc:Fallback>
                  <p:oleObj name="AxMath" r:id="rId32" imgW="151200" imgH="228960" progId="Equation.AxMath">
                    <p:embed/>
                    <p:pic>
                      <p:nvPicPr>
                        <p:cNvPr id="124" name="对象 123"/>
                        <p:cNvPicPr/>
                        <p:nvPr/>
                      </p:nvPicPr>
                      <p:blipFill>
                        <a:blip r:embed="rId33"/>
                        <a:stretch>
                          <a:fillRect/>
                        </a:stretch>
                      </p:blipFill>
                      <p:spPr>
                        <a:xfrm>
                          <a:off x="4322763" y="5307013"/>
                          <a:ext cx="301625" cy="457200"/>
                        </a:xfrm>
                        <a:prstGeom prst="rect">
                          <a:avLst/>
                        </a:prstGeom>
                      </p:spPr>
                    </p:pic>
                  </p:oleObj>
                </mc:Fallback>
              </mc:AlternateContent>
            </a:graphicData>
          </a:graphic>
        </p:graphicFrame>
        <p:sp>
          <p:nvSpPr>
            <p:cNvPr id="129" name="Oval 15"/>
            <p:cNvSpPr>
              <a:spLocks noChangeArrowheads="1"/>
            </p:cNvSpPr>
            <p:nvPr/>
          </p:nvSpPr>
          <p:spPr bwMode="auto">
            <a:xfrm>
              <a:off x="4236276" y="5961086"/>
              <a:ext cx="120322" cy="123373"/>
            </a:xfrm>
            <a:prstGeom prst="ellipse">
              <a:avLst/>
            </a:prstGeom>
            <a:solidFill>
              <a:schemeClr val="bg1"/>
            </a:solidFill>
            <a:ln w="9525">
              <a:solidFill>
                <a:srgbClr val="3D82C4"/>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cxnSp>
          <p:nvCxnSpPr>
            <p:cNvPr id="130" name="直接箭头连接符 129"/>
            <p:cNvCxnSpPr/>
            <p:nvPr/>
          </p:nvCxnSpPr>
          <p:spPr>
            <a:xfrm flipH="1">
              <a:off x="4293430" y="5155301"/>
              <a:ext cx="4264" cy="796771"/>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aphicFrame>
          <p:nvGraphicFramePr>
            <p:cNvPr id="131" name="对象 130"/>
            <p:cNvGraphicFramePr>
              <a:graphicFrameLocks noChangeAspect="1"/>
            </p:cNvGraphicFramePr>
            <p:nvPr>
              <p:extLst>
                <p:ext uri="{D42A27DB-BD31-4B8C-83A1-F6EECF244321}">
                  <p14:modId xmlns:p14="http://schemas.microsoft.com/office/powerpoint/2010/main" val="4480998"/>
                </p:ext>
              </p:extLst>
            </p:nvPr>
          </p:nvGraphicFramePr>
          <p:xfrm>
            <a:off x="3984625" y="5861050"/>
            <a:ext cx="323850" cy="457200"/>
          </p:xfrm>
          <a:graphic>
            <a:graphicData uri="http://schemas.openxmlformats.org/presentationml/2006/ole">
              <mc:AlternateContent xmlns:mc="http://schemas.openxmlformats.org/markup-compatibility/2006">
                <mc:Choice xmlns:v="urn:schemas-microsoft-com:vml" Requires="v">
                  <p:oleObj spid="_x0000_s24543" name="AxMath" r:id="rId34" imgW="162360" imgH="228960" progId="Equation.AxMath">
                    <p:embed/>
                  </p:oleObj>
                </mc:Choice>
                <mc:Fallback>
                  <p:oleObj name="AxMath" r:id="rId34" imgW="162360" imgH="228960" progId="Equation.AxMath">
                    <p:embed/>
                    <p:pic>
                      <p:nvPicPr>
                        <p:cNvPr id="94" name="对象 93"/>
                        <p:cNvPicPr/>
                        <p:nvPr/>
                      </p:nvPicPr>
                      <p:blipFill>
                        <a:blip r:embed="rId35"/>
                        <a:stretch>
                          <a:fillRect/>
                        </a:stretch>
                      </p:blipFill>
                      <p:spPr>
                        <a:xfrm>
                          <a:off x="3984625" y="5861050"/>
                          <a:ext cx="323850" cy="457200"/>
                        </a:xfrm>
                        <a:prstGeom prst="rect">
                          <a:avLst/>
                        </a:prstGeom>
                      </p:spPr>
                    </p:pic>
                  </p:oleObj>
                </mc:Fallback>
              </mc:AlternateContent>
            </a:graphicData>
          </a:graphic>
        </p:graphicFrame>
      </p:grpSp>
      <p:cxnSp>
        <p:nvCxnSpPr>
          <p:cNvPr id="133" name="直接连接符 132"/>
          <p:cNvCxnSpPr/>
          <p:nvPr/>
        </p:nvCxnSpPr>
        <p:spPr>
          <a:xfrm flipV="1">
            <a:off x="6327281" y="3185444"/>
            <a:ext cx="4926464" cy="18627"/>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135" name="对象 134"/>
          <p:cNvGraphicFramePr>
            <a:graphicFrameLocks noChangeAspect="1"/>
          </p:cNvGraphicFramePr>
          <p:nvPr>
            <p:extLst>
              <p:ext uri="{D42A27DB-BD31-4B8C-83A1-F6EECF244321}">
                <p14:modId xmlns:p14="http://schemas.microsoft.com/office/powerpoint/2010/main" val="2928520603"/>
              </p:ext>
            </p:extLst>
          </p:nvPr>
        </p:nvGraphicFramePr>
        <p:xfrm>
          <a:off x="6617563" y="5132249"/>
          <a:ext cx="4871657" cy="1189924"/>
        </p:xfrm>
        <a:graphic>
          <a:graphicData uri="http://schemas.openxmlformats.org/presentationml/2006/ole">
            <mc:AlternateContent xmlns:mc="http://schemas.openxmlformats.org/markup-compatibility/2006">
              <mc:Choice xmlns:v="urn:schemas-microsoft-com:vml" Requires="v">
                <p:oleObj spid="_x0000_s24544" name="AxMath" r:id="rId36" imgW="1829160" imgH="446760" progId="Equation.AxMath">
                  <p:embed/>
                </p:oleObj>
              </mc:Choice>
              <mc:Fallback>
                <p:oleObj name="AxMath" r:id="rId36" imgW="1829160" imgH="446760" progId="Equation.AxMath">
                  <p:embed/>
                  <p:pic>
                    <p:nvPicPr>
                      <p:cNvPr id="0" name=""/>
                      <p:cNvPicPr/>
                      <p:nvPr/>
                    </p:nvPicPr>
                    <p:blipFill>
                      <a:blip r:embed="rId37"/>
                      <a:stretch>
                        <a:fillRect/>
                      </a:stretch>
                    </p:blipFill>
                    <p:spPr>
                      <a:xfrm>
                        <a:off x="6617563" y="5132249"/>
                        <a:ext cx="4871657" cy="1189924"/>
                      </a:xfrm>
                      <a:prstGeom prst="rect">
                        <a:avLst/>
                      </a:prstGeom>
                    </p:spPr>
                  </p:pic>
                </p:oleObj>
              </mc:Fallback>
            </mc:AlternateContent>
          </a:graphicData>
        </a:graphic>
      </p:graphicFrame>
      <p:sp>
        <p:nvSpPr>
          <p:cNvPr id="139" name="矩形 138"/>
          <p:cNvSpPr/>
          <p:nvPr/>
        </p:nvSpPr>
        <p:spPr>
          <a:xfrm>
            <a:off x="6621875" y="4741953"/>
            <a:ext cx="2828277" cy="369332"/>
          </a:xfrm>
          <a:prstGeom prst="rect">
            <a:avLst/>
          </a:prstGeom>
          <a:solidFill>
            <a:srgbClr val="3C82C4"/>
          </a:solidFill>
          <a:effectLst>
            <a:outerShdw blurRad="50800" dist="38100" dir="5400000" algn="t" rotWithShape="0">
              <a:prstClr val="black">
                <a:alpha val="40000"/>
              </a:prstClr>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altLang="zh-CN"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dirty="0">
                <a:solidFill>
                  <a:schemeClr val="bg1"/>
                </a:solidFill>
                <a:latin typeface="黑体" panose="02010609060101010101" pitchFamily="49" charset="-122"/>
                <a:ea typeface="黑体" panose="02010609060101010101" pitchFamily="49" charset="-122"/>
              </a:rPr>
              <a:t>、</a:t>
            </a:r>
            <a:r>
              <a:rPr lang="en-US" altLang="zh-CN"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Bellman</a:t>
            </a:r>
            <a:r>
              <a:rPr lang="zh-CN" altLang="en-US" dirty="0">
                <a:solidFill>
                  <a:schemeClr val="bg1"/>
                </a:solidFill>
                <a:latin typeface="黑体" panose="02010609060101010101" pitchFamily="49" charset="-122"/>
                <a:ea typeface="黑体" panose="02010609060101010101" pitchFamily="49" charset="-122"/>
              </a:rPr>
              <a:t>方程</a:t>
            </a:r>
            <a:endParaRPr lang="en-US" altLang="zh-CN" dirty="0">
              <a:solidFill>
                <a:schemeClr val="bg1"/>
              </a:solidFill>
              <a:latin typeface="黑体" panose="02010609060101010101" pitchFamily="49" charset="-122"/>
              <a:ea typeface="黑体" panose="02010609060101010101" pitchFamily="49" charset="-122"/>
            </a:endParaRPr>
          </a:p>
        </p:txBody>
      </p:sp>
      <p:cxnSp>
        <p:nvCxnSpPr>
          <p:cNvPr id="151" name="直接连接符 150"/>
          <p:cNvCxnSpPr/>
          <p:nvPr/>
        </p:nvCxnSpPr>
        <p:spPr>
          <a:xfrm flipH="1">
            <a:off x="889636" y="5467350"/>
            <a:ext cx="459446" cy="0"/>
          </a:xfrm>
          <a:prstGeom prst="line">
            <a:avLst/>
          </a:prstGeom>
          <a:ln w="19050">
            <a:headEnd type="arrow"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1884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fade">
                                      <p:cBhvr>
                                        <p:cTn id="12" dur="1000"/>
                                        <p:tgtEl>
                                          <p:spTgt spid="119"/>
                                        </p:tgtEl>
                                      </p:cBhvr>
                                    </p:animEffect>
                                    <p:anim calcmode="lin" valueType="num">
                                      <p:cBhvr>
                                        <p:cTn id="13" dur="1000" fill="hold"/>
                                        <p:tgtEl>
                                          <p:spTgt spid="119"/>
                                        </p:tgtEl>
                                        <p:attrNameLst>
                                          <p:attrName>ppt_x</p:attrName>
                                        </p:attrNameLst>
                                      </p:cBhvr>
                                      <p:tavLst>
                                        <p:tav tm="0">
                                          <p:val>
                                            <p:strVal val="#ppt_x"/>
                                          </p:val>
                                        </p:tav>
                                        <p:tav tm="100000">
                                          <p:val>
                                            <p:strVal val="#ppt_x"/>
                                          </p:val>
                                        </p:tav>
                                      </p:tavLst>
                                    </p:anim>
                                    <p:anim calcmode="lin" valueType="num">
                                      <p:cBhvr>
                                        <p:cTn id="14"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增强学习</a:t>
            </a:r>
            <a:r>
              <a:rPr lang="en-US" altLang="zh-CN" dirty="0"/>
              <a:t>——</a:t>
            </a:r>
            <a:r>
              <a:rPr lang="zh-CN" altLang="en-US" sz="3200" dirty="0"/>
              <a:t>典型算法：</a:t>
            </a:r>
            <a:r>
              <a:rPr lang="en-US" altLang="zh-CN" sz="3200" dirty="0"/>
              <a:t>Q-learning</a:t>
            </a:r>
            <a:endParaRPr lang="zh-CN" altLang="en-US" dirty="0"/>
          </a:p>
        </p:txBody>
      </p:sp>
      <p:sp>
        <p:nvSpPr>
          <p:cNvPr id="4" name="日期占位符 3"/>
          <p:cNvSpPr>
            <a:spLocks noGrp="1"/>
          </p:cNvSpPr>
          <p:nvPr>
            <p:ph type="dt" sz="half" idx="10"/>
          </p:nvPr>
        </p:nvSpPr>
        <p:spPr/>
        <p:txBody>
          <a:bodyPr/>
          <a:lstStyle/>
          <a:p>
            <a:fld id="{0C024204-09F9-4CC3-ACD7-67E15A635B12}" type="datetime3">
              <a:rPr lang="en-US" altLang="zh-CN" smtClean="0"/>
              <a:t>5 February 2020</a:t>
            </a:fld>
            <a:endParaRPr lang="zh-CN" altLang="en-US"/>
          </a:p>
        </p:txBody>
      </p:sp>
      <p:sp>
        <p:nvSpPr>
          <p:cNvPr id="5" name="页脚占位符 4"/>
          <p:cNvSpPr>
            <a:spLocks noGrp="1"/>
          </p:cNvSpPr>
          <p:nvPr>
            <p:ph type="ftr" sz="quarter" idx="11"/>
          </p:nvPr>
        </p:nvSpPr>
        <p:spPr/>
        <p:txBody>
          <a:bodyPr/>
          <a:lstStyle/>
          <a:p>
            <a:r>
              <a:rPr lang="en-US" altLang="zh-CN"/>
              <a:t>Reinforcement Learning Based Network Congestion Identification</a:t>
            </a:r>
            <a:endParaRPr lang="zh-CN" altLang="en-US" dirty="0"/>
          </a:p>
        </p:txBody>
      </p:sp>
      <p:sp>
        <p:nvSpPr>
          <p:cNvPr id="6" name="灯片编号占位符 5"/>
          <p:cNvSpPr>
            <a:spLocks noGrp="1"/>
          </p:cNvSpPr>
          <p:nvPr>
            <p:ph type="sldNum" sz="quarter" idx="12"/>
          </p:nvPr>
        </p:nvSpPr>
        <p:spPr/>
        <p:txBody>
          <a:bodyPr/>
          <a:lstStyle/>
          <a:p>
            <a:fld id="{DFEAD142-FE5B-4A0C-A357-B658EEF50C94}" type="slidenum">
              <a:rPr lang="zh-CN" altLang="en-US" smtClean="0"/>
              <a:pPr/>
              <a:t>7</a:t>
            </a:fld>
            <a:endParaRPr lang="zh-CN" altLang="en-US" dirty="0"/>
          </a:p>
        </p:txBody>
      </p:sp>
      <p:graphicFrame>
        <p:nvGraphicFramePr>
          <p:cNvPr id="32" name="图示 31"/>
          <p:cNvGraphicFramePr/>
          <p:nvPr/>
        </p:nvGraphicFramePr>
        <p:xfrm>
          <a:off x="3119214" y="1334458"/>
          <a:ext cx="4984097" cy="46147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文本框 2"/>
          <p:cNvSpPr txBox="1"/>
          <p:nvPr/>
        </p:nvSpPr>
        <p:spPr>
          <a:xfrm>
            <a:off x="546702" y="5000510"/>
            <a:ext cx="3701325" cy="923330"/>
          </a:xfrm>
          <a:prstGeom prst="rect">
            <a:avLst/>
          </a:prstGeom>
          <a:noFill/>
        </p:spPr>
        <p:txBody>
          <a:bodyPr wrap="square" rtlCol="0">
            <a:spAutoFit/>
          </a:bodyPr>
          <a:lstStyle/>
          <a:p>
            <a:pPr marL="285750" indent="-285750">
              <a:buFont typeface="Wingdings" panose="05000000000000000000" pitchFamily="2" charset="2"/>
              <a:buChar char="ü"/>
            </a:pPr>
            <a:r>
              <a:rPr lang="en-US" altLang="zh-CN" dirty="0">
                <a:latin typeface="Times New Roman" panose="02020603050405020304" pitchFamily="18" charset="0"/>
                <a:ea typeface="黑体" panose="02010609060101010101" pitchFamily="49" charset="-122"/>
                <a:cs typeface="Times New Roman" panose="02020603050405020304" pitchFamily="18" charset="0"/>
              </a:rPr>
              <a:t>DP </a:t>
            </a:r>
            <a:r>
              <a:rPr lang="zh-CN" altLang="en-US" dirty="0">
                <a:latin typeface="黑体" panose="02010609060101010101" pitchFamily="49" charset="-122"/>
                <a:ea typeface="黑体" panose="02010609060101010101" pitchFamily="49" charset="-122"/>
              </a:rPr>
              <a:t>需要完整的环境模型</a:t>
            </a:r>
            <a:endParaRPr lang="en-US" altLang="zh-CN"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ü"/>
            </a:pPr>
            <a:endParaRPr lang="en-US" altLang="zh-CN"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ü"/>
            </a:pPr>
            <a:r>
              <a:rPr lang="en-US" altLang="zh-CN" dirty="0">
                <a:latin typeface="Times New Roman" panose="02020603050405020304" pitchFamily="18" charset="0"/>
                <a:ea typeface="黑体" panose="02010609060101010101" pitchFamily="49" charset="-122"/>
                <a:cs typeface="Times New Roman" panose="02020603050405020304" pitchFamily="18" charset="0"/>
              </a:rPr>
              <a:t>MC</a:t>
            </a:r>
            <a:r>
              <a:rPr lang="zh-CN" altLang="en-US" dirty="0">
                <a:latin typeface="Times New Roman" panose="02020603050405020304" pitchFamily="18" charset="0"/>
                <a:ea typeface="黑体" panose="02010609060101010101" pitchFamily="49" charset="-122"/>
                <a:cs typeface="Times New Roman" panose="02020603050405020304" pitchFamily="18" charset="0"/>
              </a:rPr>
              <a:t>与</a:t>
            </a:r>
            <a:r>
              <a:rPr lang="en-US" altLang="zh-CN" dirty="0">
                <a:latin typeface="Times New Roman" panose="02020603050405020304" pitchFamily="18" charset="0"/>
                <a:ea typeface="黑体" panose="02010609060101010101" pitchFamily="49" charset="-122"/>
                <a:cs typeface="Times New Roman" panose="02020603050405020304" pitchFamily="18" charset="0"/>
              </a:rPr>
              <a:t>TD</a:t>
            </a:r>
            <a:r>
              <a:rPr lang="zh-CN" altLang="en-US" dirty="0">
                <a:latin typeface="黑体" panose="02010609060101010101" pitchFamily="49" charset="-122"/>
                <a:ea typeface="黑体" panose="02010609060101010101" pitchFamily="49" charset="-122"/>
              </a:rPr>
              <a:t>无需完整的环境模型</a:t>
            </a:r>
            <a:endParaRPr lang="en-US" altLang="zh-CN" dirty="0">
              <a:latin typeface="黑体" panose="02010609060101010101" pitchFamily="49" charset="-122"/>
              <a:ea typeface="黑体" panose="02010609060101010101" pitchFamily="49" charset="-122"/>
            </a:endParaRPr>
          </a:p>
        </p:txBody>
      </p:sp>
      <p:sp>
        <p:nvSpPr>
          <p:cNvPr id="7" name="矩形 6"/>
          <p:cNvSpPr/>
          <p:nvPr/>
        </p:nvSpPr>
        <p:spPr>
          <a:xfrm>
            <a:off x="1603763" y="1592253"/>
            <a:ext cx="1900015" cy="716091"/>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策略评价</a:t>
            </a:r>
            <a:endParaRPr lang="en-US" altLang="zh-CN" dirty="0">
              <a:solidFill>
                <a:schemeClr val="tx1"/>
              </a:solidFill>
              <a:latin typeface="黑体" panose="02010609060101010101" pitchFamily="49" charset="-122"/>
              <a:ea typeface="黑体" panose="02010609060101010101" pitchFamily="49" charset="-122"/>
            </a:endParaRPr>
          </a:p>
          <a:p>
            <a:pPr algn="ctr"/>
            <a:endParaRPr lang="en-US" altLang="zh-CN" sz="800" dirty="0">
              <a:solidFill>
                <a:schemeClr val="tx1"/>
              </a:solidFill>
            </a:endParaRPr>
          </a:p>
          <a:p>
            <a:pPr algn="ctr"/>
            <a:endParaRPr lang="en-US" altLang="zh-CN" dirty="0">
              <a:solidFill>
                <a:schemeClr val="tx1"/>
              </a:solidFill>
            </a:endParaRPr>
          </a:p>
        </p:txBody>
      </p:sp>
      <p:sp>
        <p:nvSpPr>
          <p:cNvPr id="8" name="下箭头 7"/>
          <p:cNvSpPr/>
          <p:nvPr/>
        </p:nvSpPr>
        <p:spPr>
          <a:xfrm>
            <a:off x="1811710" y="2639826"/>
            <a:ext cx="512748" cy="700755"/>
          </a:xfrm>
          <a:prstGeom prst="downArrow">
            <a:avLst/>
          </a:prstGeom>
          <a:noFill/>
          <a:ln w="19050">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下箭头 12"/>
          <p:cNvSpPr/>
          <p:nvPr/>
        </p:nvSpPr>
        <p:spPr>
          <a:xfrm rot="10800000">
            <a:off x="2807293" y="2639825"/>
            <a:ext cx="512748" cy="700755"/>
          </a:xfrm>
          <a:prstGeom prst="downArrow">
            <a:avLst/>
          </a:prstGeom>
          <a:noFill/>
          <a:ln w="19050">
            <a:prstDash val="sys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对象 9"/>
          <p:cNvGraphicFramePr>
            <a:graphicFrameLocks noChangeAspect="1"/>
          </p:cNvGraphicFramePr>
          <p:nvPr/>
        </p:nvGraphicFramePr>
        <p:xfrm>
          <a:off x="1890033" y="1933737"/>
          <a:ext cx="1301750" cy="457200"/>
        </p:xfrm>
        <a:graphic>
          <a:graphicData uri="http://schemas.openxmlformats.org/presentationml/2006/ole">
            <mc:AlternateContent xmlns:mc="http://schemas.openxmlformats.org/markup-compatibility/2006">
              <mc:Choice xmlns:v="urn:schemas-microsoft-com:vml" Requires="v">
                <p:oleObj spid="_x0000_s10981" name="AxMath" r:id="rId9" imgW="650880" imgH="228960" progId="Equation.AxMath">
                  <p:embed/>
                </p:oleObj>
              </mc:Choice>
              <mc:Fallback>
                <p:oleObj name="AxMath" r:id="rId9" imgW="650880" imgH="228960" progId="Equation.AxMath">
                  <p:embed/>
                  <p:pic>
                    <p:nvPicPr>
                      <p:cNvPr id="10" name="对象 9"/>
                      <p:cNvPicPr/>
                      <p:nvPr/>
                    </p:nvPicPr>
                    <p:blipFill>
                      <a:blip r:embed="rId10"/>
                      <a:stretch>
                        <a:fillRect/>
                      </a:stretch>
                    </p:blipFill>
                    <p:spPr>
                      <a:xfrm>
                        <a:off x="1890033" y="1933737"/>
                        <a:ext cx="1301750" cy="457200"/>
                      </a:xfrm>
                      <a:prstGeom prst="rect">
                        <a:avLst/>
                      </a:prstGeom>
                    </p:spPr>
                  </p:pic>
                </p:oleObj>
              </mc:Fallback>
            </mc:AlternateContent>
          </a:graphicData>
        </a:graphic>
      </p:graphicFrame>
      <p:grpSp>
        <p:nvGrpSpPr>
          <p:cNvPr id="12" name="组合 11"/>
          <p:cNvGrpSpPr/>
          <p:nvPr/>
        </p:nvGrpSpPr>
        <p:grpSpPr>
          <a:xfrm>
            <a:off x="1564595" y="3661015"/>
            <a:ext cx="1900015" cy="806372"/>
            <a:chOff x="833214" y="3060708"/>
            <a:chExt cx="1900015" cy="806372"/>
          </a:xfrm>
        </p:grpSpPr>
        <p:sp>
          <p:nvSpPr>
            <p:cNvPr id="15" name="矩形 14"/>
            <p:cNvSpPr/>
            <p:nvPr/>
          </p:nvSpPr>
          <p:spPr>
            <a:xfrm>
              <a:off x="833214" y="3060708"/>
              <a:ext cx="1900015" cy="716091"/>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策略改进</a:t>
              </a:r>
              <a:endParaRPr lang="en-US" altLang="zh-CN" dirty="0">
                <a:solidFill>
                  <a:schemeClr val="tx1"/>
                </a:solidFill>
                <a:latin typeface="黑体" panose="02010609060101010101" pitchFamily="49" charset="-122"/>
                <a:ea typeface="黑体" panose="02010609060101010101" pitchFamily="49" charset="-122"/>
              </a:endParaRPr>
            </a:p>
            <a:p>
              <a:pPr algn="ctr"/>
              <a:endParaRPr lang="en-US" altLang="zh-CN" sz="800" dirty="0">
                <a:solidFill>
                  <a:schemeClr val="tx1"/>
                </a:solidFill>
              </a:endParaRPr>
            </a:p>
            <a:p>
              <a:pPr algn="ctr"/>
              <a:endParaRPr lang="en-US" altLang="zh-CN" dirty="0">
                <a:solidFill>
                  <a:schemeClr val="tx1"/>
                </a:solidFill>
              </a:endParaRPr>
            </a:p>
          </p:txBody>
        </p:sp>
        <p:graphicFrame>
          <p:nvGraphicFramePr>
            <p:cNvPr id="16" name="对象 15"/>
            <p:cNvGraphicFramePr>
              <a:graphicFrameLocks noChangeAspect="1"/>
            </p:cNvGraphicFramePr>
            <p:nvPr/>
          </p:nvGraphicFramePr>
          <p:xfrm>
            <a:off x="1155477" y="3409880"/>
            <a:ext cx="1231900" cy="457200"/>
          </p:xfrm>
          <a:graphic>
            <a:graphicData uri="http://schemas.openxmlformats.org/presentationml/2006/ole">
              <mc:AlternateContent xmlns:mc="http://schemas.openxmlformats.org/markup-compatibility/2006">
                <mc:Choice xmlns:v="urn:schemas-microsoft-com:vml" Requires="v">
                  <p:oleObj spid="_x0000_s10982" name="AxMath" r:id="rId11" imgW="616680" imgH="228960" progId="Equation.AxMath">
                    <p:embed/>
                  </p:oleObj>
                </mc:Choice>
                <mc:Fallback>
                  <p:oleObj name="AxMath" r:id="rId11" imgW="616680" imgH="228960" progId="Equation.AxMath">
                    <p:embed/>
                    <p:pic>
                      <p:nvPicPr>
                        <p:cNvPr id="16" name="对象 15"/>
                        <p:cNvPicPr/>
                        <p:nvPr/>
                      </p:nvPicPr>
                      <p:blipFill>
                        <a:blip r:embed="rId12"/>
                        <a:stretch>
                          <a:fillRect/>
                        </a:stretch>
                      </p:blipFill>
                      <p:spPr>
                        <a:xfrm>
                          <a:off x="1155477" y="3409880"/>
                          <a:ext cx="1231900" cy="457200"/>
                        </a:xfrm>
                        <a:prstGeom prst="rect">
                          <a:avLst/>
                        </a:prstGeom>
                      </p:spPr>
                    </p:pic>
                  </p:oleObj>
                </mc:Fallback>
              </mc:AlternateContent>
            </a:graphicData>
          </a:graphic>
        </p:graphicFrame>
      </p:grpSp>
      <p:cxnSp>
        <p:nvCxnSpPr>
          <p:cNvPr id="20" name="直接连接符 19"/>
          <p:cNvCxnSpPr/>
          <p:nvPr/>
        </p:nvCxnSpPr>
        <p:spPr>
          <a:xfrm flipV="1">
            <a:off x="480552" y="4714875"/>
            <a:ext cx="3655679" cy="29372"/>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5811" y="2390937"/>
            <a:ext cx="1282227" cy="1200329"/>
          </a:xfrm>
          <a:prstGeom prst="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反复迭代至收敛</a:t>
            </a:r>
            <a:endParaRPr lang="en-US" altLang="zh-CN" dirty="0">
              <a:latin typeface="黑体" panose="02010609060101010101" pitchFamily="49" charset="-122"/>
              <a:ea typeface="黑体" panose="02010609060101010101" pitchFamily="49" charset="-122"/>
            </a:endParaRPr>
          </a:p>
          <a:p>
            <a:pPr algn="ctr"/>
            <a:endParaRPr lang="en-US" altLang="zh-CN" dirty="0">
              <a:latin typeface="黑体" panose="02010609060101010101" pitchFamily="49" charset="-122"/>
              <a:ea typeface="黑体" panose="02010609060101010101" pitchFamily="49" charset="-122"/>
            </a:endParaRPr>
          </a:p>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on-policy</a:t>
            </a:r>
          </a:p>
        </p:txBody>
      </p:sp>
      <p:cxnSp>
        <p:nvCxnSpPr>
          <p:cNvPr id="17" name="直接连接符 16"/>
          <p:cNvCxnSpPr/>
          <p:nvPr/>
        </p:nvCxnSpPr>
        <p:spPr>
          <a:xfrm>
            <a:off x="7375021" y="1452785"/>
            <a:ext cx="8545" cy="3076486"/>
          </a:xfrm>
          <a:prstGeom prst="line">
            <a:avLst/>
          </a:prstGeom>
          <a:ln w="19050">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graphicFrame>
        <p:nvGraphicFramePr>
          <p:cNvPr id="9" name="图示 8"/>
          <p:cNvGraphicFramePr/>
          <p:nvPr>
            <p:extLst>
              <p:ext uri="{D42A27DB-BD31-4B8C-83A1-F6EECF244321}">
                <p14:modId xmlns:p14="http://schemas.microsoft.com/office/powerpoint/2010/main" val="1852665271"/>
              </p:ext>
            </p:extLst>
          </p:nvPr>
        </p:nvGraphicFramePr>
        <p:xfrm>
          <a:off x="7575848" y="1490885"/>
          <a:ext cx="4544152" cy="417317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935610086"/>
              </p:ext>
            </p:extLst>
          </p:nvPr>
        </p:nvGraphicFramePr>
        <p:xfrm>
          <a:off x="8772949" y="2004007"/>
          <a:ext cx="1743075" cy="473075"/>
        </p:xfrm>
        <a:graphic>
          <a:graphicData uri="http://schemas.openxmlformats.org/presentationml/2006/ole">
            <mc:AlternateContent xmlns:mc="http://schemas.openxmlformats.org/markup-compatibility/2006">
              <mc:Choice xmlns:v="urn:schemas-microsoft-com:vml" Requires="v">
                <p:oleObj spid="_x0000_s10983" name="AxMath" r:id="rId18" imgW="871920" imgH="237240" progId="Equation.AxMath">
                  <p:embed/>
                </p:oleObj>
              </mc:Choice>
              <mc:Fallback>
                <p:oleObj name="AxMath" r:id="rId18" imgW="871920" imgH="237240" progId="Equation.AxMath">
                  <p:embed/>
                  <p:pic>
                    <p:nvPicPr>
                      <p:cNvPr id="0" name=""/>
                      <p:cNvPicPr/>
                      <p:nvPr/>
                    </p:nvPicPr>
                    <p:blipFill>
                      <a:blip r:embed="rId19"/>
                      <a:stretch>
                        <a:fillRect/>
                      </a:stretch>
                    </p:blipFill>
                    <p:spPr>
                      <a:xfrm>
                        <a:off x="8772949" y="2004007"/>
                        <a:ext cx="1743075" cy="473075"/>
                      </a:xfrm>
                      <a:prstGeom prst="rect">
                        <a:avLst/>
                      </a:prstGeom>
                    </p:spPr>
                  </p:pic>
                </p:oleObj>
              </mc:Fallback>
            </mc:AlternateContent>
          </a:graphicData>
        </a:graphic>
      </p:graphicFrame>
      <p:sp>
        <p:nvSpPr>
          <p:cNvPr id="18" name="文本框 17"/>
          <p:cNvSpPr txBox="1"/>
          <p:nvPr/>
        </p:nvSpPr>
        <p:spPr>
          <a:xfrm>
            <a:off x="9829904" y="2990203"/>
            <a:ext cx="942975" cy="369332"/>
          </a:xfrm>
          <a:prstGeom prst="rect">
            <a:avLst/>
          </a:prstGeom>
          <a:noFill/>
        </p:spPr>
        <p:txBody>
          <a:bodyPr wrap="square" rtlCol="0">
            <a:spAutoFit/>
          </a:bodyPr>
          <a:lstStyle/>
          <a:p>
            <a:r>
              <a:rPr lang="en-US" alt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Greedy</a:t>
            </a:r>
            <a:endPar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7" name="文本框 76"/>
          <p:cNvSpPr txBox="1"/>
          <p:nvPr/>
        </p:nvSpPr>
        <p:spPr>
          <a:xfrm>
            <a:off x="10986737" y="3869455"/>
            <a:ext cx="1299812" cy="369332"/>
          </a:xfrm>
          <a:prstGeom prst="rect">
            <a:avLst/>
          </a:prstGeom>
          <a:noFill/>
        </p:spPr>
        <p:txBody>
          <a:bodyPr wrap="square" rtlCol="0">
            <a:spAutoFit/>
          </a:bodyPr>
          <a:lstStyle/>
          <a:p>
            <a:r>
              <a:rPr lang="en-US" alt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Neural Net</a:t>
            </a:r>
            <a:endPar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617512338"/>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增强学习</a:t>
            </a:r>
            <a:r>
              <a:rPr lang="en-US" altLang="zh-CN" dirty="0"/>
              <a:t>——</a:t>
            </a:r>
            <a:r>
              <a:rPr lang="zh-CN" altLang="en-US" sz="3200" dirty="0"/>
              <a:t>典型算法：</a:t>
            </a:r>
            <a:r>
              <a:rPr lang="en-US" altLang="zh-CN" sz="3200" dirty="0"/>
              <a:t>Q-learning</a:t>
            </a:r>
            <a:endParaRPr lang="zh-CN" altLang="en-US" dirty="0"/>
          </a:p>
        </p:txBody>
      </p:sp>
      <p:sp>
        <p:nvSpPr>
          <p:cNvPr id="4" name="日期占位符 3"/>
          <p:cNvSpPr>
            <a:spLocks noGrp="1"/>
          </p:cNvSpPr>
          <p:nvPr>
            <p:ph type="dt" sz="half" idx="10"/>
          </p:nvPr>
        </p:nvSpPr>
        <p:spPr/>
        <p:txBody>
          <a:bodyPr/>
          <a:lstStyle/>
          <a:p>
            <a:fld id="{0C024204-09F9-4CC3-ACD7-67E15A635B12}" type="datetime3">
              <a:rPr lang="en-US" altLang="zh-CN" smtClean="0"/>
              <a:t>5 February 2020</a:t>
            </a:fld>
            <a:endParaRPr lang="zh-CN" altLang="en-US"/>
          </a:p>
        </p:txBody>
      </p:sp>
      <p:sp>
        <p:nvSpPr>
          <p:cNvPr id="5" name="页脚占位符 4"/>
          <p:cNvSpPr>
            <a:spLocks noGrp="1"/>
          </p:cNvSpPr>
          <p:nvPr>
            <p:ph type="ftr" sz="quarter" idx="11"/>
          </p:nvPr>
        </p:nvSpPr>
        <p:spPr/>
        <p:txBody>
          <a:bodyPr/>
          <a:lstStyle/>
          <a:p>
            <a:r>
              <a:rPr lang="en-US" altLang="zh-CN"/>
              <a:t>Reinforcement Learning Based Network Congestion Identification</a:t>
            </a:r>
            <a:endParaRPr lang="zh-CN" altLang="en-US" dirty="0"/>
          </a:p>
        </p:txBody>
      </p:sp>
      <p:sp>
        <p:nvSpPr>
          <p:cNvPr id="6" name="灯片编号占位符 5"/>
          <p:cNvSpPr>
            <a:spLocks noGrp="1"/>
          </p:cNvSpPr>
          <p:nvPr>
            <p:ph type="sldNum" sz="quarter" idx="12"/>
          </p:nvPr>
        </p:nvSpPr>
        <p:spPr/>
        <p:txBody>
          <a:bodyPr/>
          <a:lstStyle/>
          <a:p>
            <a:fld id="{DFEAD142-FE5B-4A0C-A357-B658EEF50C94}" type="slidenum">
              <a:rPr lang="zh-CN" altLang="en-US" smtClean="0"/>
              <a:pPr/>
              <a:t>8</a:t>
            </a:fld>
            <a:endParaRPr lang="zh-CN" altLang="en-US" dirty="0"/>
          </a:p>
        </p:txBody>
      </p:sp>
      <p:sp>
        <p:nvSpPr>
          <p:cNvPr id="28" name="圆角矩形 27"/>
          <p:cNvSpPr/>
          <p:nvPr/>
        </p:nvSpPr>
        <p:spPr>
          <a:xfrm>
            <a:off x="2712637" y="1634914"/>
            <a:ext cx="2246119" cy="632389"/>
          </a:xfrm>
          <a:prstGeom prst="roundRect">
            <a:avLst/>
          </a:prstGeom>
          <a:solidFill>
            <a:schemeClr val="bg1"/>
          </a:solidFill>
          <a:ln w="190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初始化  </a:t>
            </a:r>
          </a:p>
        </p:txBody>
      </p:sp>
      <p:graphicFrame>
        <p:nvGraphicFramePr>
          <p:cNvPr id="34" name="对象 33"/>
          <p:cNvGraphicFramePr>
            <a:graphicFrameLocks noChangeAspect="1"/>
          </p:cNvGraphicFramePr>
          <p:nvPr>
            <p:extLst>
              <p:ext uri="{D42A27DB-BD31-4B8C-83A1-F6EECF244321}">
                <p14:modId xmlns:p14="http://schemas.microsoft.com/office/powerpoint/2010/main" val="13938132"/>
              </p:ext>
            </p:extLst>
          </p:nvPr>
        </p:nvGraphicFramePr>
        <p:xfrm>
          <a:off x="3990381" y="1753266"/>
          <a:ext cx="968375" cy="473075"/>
        </p:xfrm>
        <a:graphic>
          <a:graphicData uri="http://schemas.openxmlformats.org/presentationml/2006/ole">
            <mc:AlternateContent xmlns:mc="http://schemas.openxmlformats.org/markup-compatibility/2006">
              <mc:Choice xmlns:v="urn:schemas-microsoft-com:vml" Requires="v">
                <p:oleObj spid="_x0000_s24964" name="AxMath" r:id="rId4" imgW="483480" imgH="235800" progId="Equation.AxMath">
                  <p:embed/>
                </p:oleObj>
              </mc:Choice>
              <mc:Fallback>
                <p:oleObj name="AxMath" r:id="rId4" imgW="483480" imgH="235800" progId="Equation.AxMath">
                  <p:embed/>
                  <p:pic>
                    <p:nvPicPr>
                      <p:cNvPr id="29" name="对象 28"/>
                      <p:cNvPicPr/>
                      <p:nvPr/>
                    </p:nvPicPr>
                    <p:blipFill>
                      <a:blip r:embed="rId5"/>
                      <a:stretch>
                        <a:fillRect/>
                      </a:stretch>
                    </p:blipFill>
                    <p:spPr>
                      <a:xfrm>
                        <a:off x="3990381" y="1753266"/>
                        <a:ext cx="968375" cy="473075"/>
                      </a:xfrm>
                      <a:prstGeom prst="rect">
                        <a:avLst/>
                      </a:prstGeom>
                    </p:spPr>
                  </p:pic>
                </p:oleObj>
              </mc:Fallback>
            </mc:AlternateContent>
          </a:graphicData>
        </a:graphic>
      </p:graphicFrame>
      <p:grpSp>
        <p:nvGrpSpPr>
          <p:cNvPr id="40" name="组合 39"/>
          <p:cNvGrpSpPr/>
          <p:nvPr/>
        </p:nvGrpSpPr>
        <p:grpSpPr>
          <a:xfrm>
            <a:off x="1995265" y="2553514"/>
            <a:ext cx="3674691" cy="632389"/>
            <a:chOff x="1290415" y="2867037"/>
            <a:chExt cx="3674691" cy="632389"/>
          </a:xfrm>
        </p:grpSpPr>
        <p:sp>
          <p:nvSpPr>
            <p:cNvPr id="30" name="圆角矩形 29"/>
            <p:cNvSpPr/>
            <p:nvPr/>
          </p:nvSpPr>
          <p:spPr>
            <a:xfrm>
              <a:off x="1290415" y="2867037"/>
              <a:ext cx="3674691" cy="632389"/>
            </a:xfrm>
            <a:prstGeom prst="roundRect">
              <a:avLst/>
            </a:prstGeom>
            <a:solidFill>
              <a:schemeClr val="bg1"/>
            </a:solidFill>
            <a:ln w="190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1"/>
                  </a:solidFill>
                  <a:latin typeface="黑体" panose="02010609060101010101" pitchFamily="49" charset="-122"/>
                  <a:ea typeface="黑体" panose="02010609060101010101" pitchFamily="49" charset="-122"/>
                </a:rPr>
                <a:t>从      中选取动作 </a:t>
              </a:r>
            </a:p>
          </p:txBody>
        </p:sp>
        <p:graphicFrame>
          <p:nvGraphicFramePr>
            <p:cNvPr id="29" name="对象 28"/>
            <p:cNvGraphicFramePr>
              <a:graphicFrameLocks noChangeAspect="1"/>
            </p:cNvGraphicFramePr>
            <p:nvPr>
              <p:extLst>
                <p:ext uri="{D42A27DB-BD31-4B8C-83A1-F6EECF244321}">
                  <p14:modId xmlns:p14="http://schemas.microsoft.com/office/powerpoint/2010/main" val="1596496493"/>
                </p:ext>
              </p:extLst>
            </p:nvPr>
          </p:nvGraphicFramePr>
          <p:xfrm>
            <a:off x="1848175" y="2981589"/>
            <a:ext cx="968375" cy="473075"/>
          </p:xfrm>
          <a:graphic>
            <a:graphicData uri="http://schemas.openxmlformats.org/presentationml/2006/ole">
              <mc:AlternateContent xmlns:mc="http://schemas.openxmlformats.org/markup-compatibility/2006">
                <mc:Choice xmlns:v="urn:schemas-microsoft-com:vml" Requires="v">
                  <p:oleObj spid="_x0000_s24965" name="AxMath" r:id="rId6" imgW="483480" imgH="235800" progId="Equation.AxMath">
                    <p:embed/>
                  </p:oleObj>
                </mc:Choice>
                <mc:Fallback>
                  <p:oleObj name="AxMath" r:id="rId6" imgW="483480" imgH="235800" progId="Equation.AxMath">
                    <p:embed/>
                    <p:pic>
                      <p:nvPicPr>
                        <p:cNvPr id="0" name=""/>
                        <p:cNvPicPr/>
                        <p:nvPr/>
                      </p:nvPicPr>
                      <p:blipFill>
                        <a:blip r:embed="rId5"/>
                        <a:stretch>
                          <a:fillRect/>
                        </a:stretch>
                      </p:blipFill>
                      <p:spPr>
                        <a:xfrm>
                          <a:off x="1848175" y="2981589"/>
                          <a:ext cx="968375" cy="473075"/>
                        </a:xfrm>
                        <a:prstGeom prst="rect">
                          <a:avLst/>
                        </a:prstGeom>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4139158167"/>
                </p:ext>
              </p:extLst>
            </p:nvPr>
          </p:nvGraphicFramePr>
          <p:xfrm>
            <a:off x="4664577" y="2983547"/>
            <a:ext cx="228600" cy="454025"/>
          </p:xfrm>
          <a:graphic>
            <a:graphicData uri="http://schemas.openxmlformats.org/presentationml/2006/ole">
              <mc:AlternateContent xmlns:mc="http://schemas.openxmlformats.org/markup-compatibility/2006">
                <mc:Choice xmlns:v="urn:schemas-microsoft-com:vml" Requires="v">
                  <p:oleObj spid="_x0000_s24966" name="AxMath" r:id="rId7" imgW="113760" imgH="226800" progId="Equation.AxMath">
                    <p:embed/>
                  </p:oleObj>
                </mc:Choice>
                <mc:Fallback>
                  <p:oleObj name="AxMath" r:id="rId7" imgW="113760" imgH="226800" progId="Equation.AxMath">
                    <p:embed/>
                    <p:pic>
                      <p:nvPicPr>
                        <p:cNvPr id="0" name=""/>
                        <p:cNvPicPr/>
                        <p:nvPr/>
                      </p:nvPicPr>
                      <p:blipFill>
                        <a:blip r:embed="rId8"/>
                        <a:stretch>
                          <a:fillRect/>
                        </a:stretch>
                      </p:blipFill>
                      <p:spPr>
                        <a:xfrm>
                          <a:off x="4664577" y="2983547"/>
                          <a:ext cx="228600" cy="454025"/>
                        </a:xfrm>
                        <a:prstGeom prst="rect">
                          <a:avLst/>
                        </a:prstGeom>
                      </p:spPr>
                    </p:pic>
                  </p:oleObj>
                </mc:Fallback>
              </mc:AlternateContent>
            </a:graphicData>
          </a:graphic>
        </p:graphicFrame>
      </p:grpSp>
      <p:grpSp>
        <p:nvGrpSpPr>
          <p:cNvPr id="41" name="组合 40"/>
          <p:cNvGrpSpPr/>
          <p:nvPr/>
        </p:nvGrpSpPr>
        <p:grpSpPr>
          <a:xfrm>
            <a:off x="2797857" y="3490699"/>
            <a:ext cx="1974078" cy="632389"/>
            <a:chOff x="2093007" y="3776782"/>
            <a:chExt cx="1974078" cy="632389"/>
          </a:xfrm>
        </p:grpSpPr>
        <p:sp>
          <p:nvSpPr>
            <p:cNvPr id="31" name="圆角矩形 30"/>
            <p:cNvSpPr/>
            <p:nvPr/>
          </p:nvSpPr>
          <p:spPr>
            <a:xfrm>
              <a:off x="2093007" y="3776782"/>
              <a:ext cx="1974078" cy="632389"/>
            </a:xfrm>
            <a:prstGeom prst="roundRect">
              <a:avLst/>
            </a:prstGeom>
            <a:solidFill>
              <a:schemeClr val="bg1"/>
            </a:solidFill>
            <a:ln w="190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黑体" panose="02010609060101010101" pitchFamily="49" charset="-122"/>
                  <a:ea typeface="黑体" panose="02010609060101010101" pitchFamily="49" charset="-122"/>
                </a:rPr>
                <a:t>执行动作</a:t>
              </a:r>
            </a:p>
          </p:txBody>
        </p:sp>
        <p:graphicFrame>
          <p:nvGraphicFramePr>
            <p:cNvPr id="36" name="对象 35"/>
            <p:cNvGraphicFramePr>
              <a:graphicFrameLocks noChangeAspect="1"/>
            </p:cNvGraphicFramePr>
            <p:nvPr>
              <p:extLst>
                <p:ext uri="{D42A27DB-BD31-4B8C-83A1-F6EECF244321}">
                  <p14:modId xmlns:p14="http://schemas.microsoft.com/office/powerpoint/2010/main" val="2303812141"/>
                </p:ext>
              </p:extLst>
            </p:nvPr>
          </p:nvGraphicFramePr>
          <p:xfrm>
            <a:off x="3758442" y="3883205"/>
            <a:ext cx="228600" cy="454025"/>
          </p:xfrm>
          <a:graphic>
            <a:graphicData uri="http://schemas.openxmlformats.org/presentationml/2006/ole">
              <mc:AlternateContent xmlns:mc="http://schemas.openxmlformats.org/markup-compatibility/2006">
                <mc:Choice xmlns:v="urn:schemas-microsoft-com:vml" Requires="v">
                  <p:oleObj spid="_x0000_s24967" name="AxMath" r:id="rId9" imgW="113760" imgH="226800" progId="Equation.AxMath">
                    <p:embed/>
                  </p:oleObj>
                </mc:Choice>
                <mc:Fallback>
                  <p:oleObj name="AxMath" r:id="rId9" imgW="113760" imgH="226800" progId="Equation.AxMath">
                    <p:embed/>
                    <p:pic>
                      <p:nvPicPr>
                        <p:cNvPr id="35" name="对象 34"/>
                        <p:cNvPicPr/>
                        <p:nvPr/>
                      </p:nvPicPr>
                      <p:blipFill>
                        <a:blip r:embed="rId8"/>
                        <a:stretch>
                          <a:fillRect/>
                        </a:stretch>
                      </p:blipFill>
                      <p:spPr>
                        <a:xfrm>
                          <a:off x="3758442" y="3883205"/>
                          <a:ext cx="228600" cy="454025"/>
                        </a:xfrm>
                        <a:prstGeom prst="rect">
                          <a:avLst/>
                        </a:prstGeom>
                      </p:spPr>
                    </p:pic>
                  </p:oleObj>
                </mc:Fallback>
              </mc:AlternateContent>
            </a:graphicData>
          </a:graphic>
        </p:graphicFrame>
      </p:grpSp>
      <p:sp>
        <p:nvSpPr>
          <p:cNvPr id="37" name="圆角矩形 36"/>
          <p:cNvSpPr/>
          <p:nvPr/>
        </p:nvSpPr>
        <p:spPr>
          <a:xfrm>
            <a:off x="2845571" y="5343223"/>
            <a:ext cx="1938024" cy="632389"/>
          </a:xfrm>
          <a:prstGeom prst="roundRect">
            <a:avLst/>
          </a:prstGeom>
          <a:solidFill>
            <a:schemeClr val="bg1"/>
          </a:solidFill>
          <a:ln w="190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黑体" panose="02010609060101010101" pitchFamily="49" charset="-122"/>
                <a:ea typeface="黑体" panose="02010609060101010101" pitchFamily="49" charset="-122"/>
              </a:rPr>
              <a:t>更新</a:t>
            </a:r>
          </a:p>
        </p:txBody>
      </p:sp>
      <p:grpSp>
        <p:nvGrpSpPr>
          <p:cNvPr id="42" name="组合 41"/>
          <p:cNvGrpSpPr/>
          <p:nvPr/>
        </p:nvGrpSpPr>
        <p:grpSpPr>
          <a:xfrm>
            <a:off x="2811387" y="4425158"/>
            <a:ext cx="1974078" cy="632389"/>
            <a:chOff x="2140721" y="4593406"/>
            <a:chExt cx="1974078" cy="632389"/>
          </a:xfrm>
        </p:grpSpPr>
        <p:sp>
          <p:nvSpPr>
            <p:cNvPr id="33" name="圆角矩形 32"/>
            <p:cNvSpPr/>
            <p:nvPr/>
          </p:nvSpPr>
          <p:spPr>
            <a:xfrm>
              <a:off x="2140721" y="4593406"/>
              <a:ext cx="1974078" cy="632389"/>
            </a:xfrm>
            <a:prstGeom prst="roundRect">
              <a:avLst/>
            </a:prstGeom>
            <a:solidFill>
              <a:schemeClr val="bg1"/>
            </a:solidFill>
            <a:ln w="1905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tx1"/>
                  </a:solidFill>
                  <a:latin typeface="黑体" panose="02010609060101010101" pitchFamily="49" charset="-122"/>
                  <a:ea typeface="黑体" panose="02010609060101010101" pitchFamily="49" charset="-122"/>
                </a:rPr>
                <a:t>测算奖励 </a:t>
              </a:r>
            </a:p>
          </p:txBody>
        </p:sp>
        <p:graphicFrame>
          <p:nvGraphicFramePr>
            <p:cNvPr id="38" name="对象 37"/>
            <p:cNvGraphicFramePr>
              <a:graphicFrameLocks noChangeAspect="1"/>
            </p:cNvGraphicFramePr>
            <p:nvPr>
              <p:extLst>
                <p:ext uri="{D42A27DB-BD31-4B8C-83A1-F6EECF244321}">
                  <p14:modId xmlns:p14="http://schemas.microsoft.com/office/powerpoint/2010/main" val="3249507298"/>
                </p:ext>
              </p:extLst>
            </p:nvPr>
          </p:nvGraphicFramePr>
          <p:xfrm>
            <a:off x="3800398" y="4726052"/>
            <a:ext cx="222250" cy="454025"/>
          </p:xfrm>
          <a:graphic>
            <a:graphicData uri="http://schemas.openxmlformats.org/presentationml/2006/ole">
              <mc:AlternateContent xmlns:mc="http://schemas.openxmlformats.org/markup-compatibility/2006">
                <mc:Choice xmlns:v="urn:schemas-microsoft-com:vml" Requires="v">
                  <p:oleObj spid="_x0000_s24968" name="AxMath" r:id="rId10" imgW="110520" imgH="226800" progId="Equation.AxMath">
                    <p:embed/>
                  </p:oleObj>
                </mc:Choice>
                <mc:Fallback>
                  <p:oleObj name="AxMath" r:id="rId10" imgW="110520" imgH="226800" progId="Equation.AxMath">
                    <p:embed/>
                    <p:pic>
                      <p:nvPicPr>
                        <p:cNvPr id="0" name=""/>
                        <p:cNvPicPr/>
                        <p:nvPr/>
                      </p:nvPicPr>
                      <p:blipFill>
                        <a:blip r:embed="rId11"/>
                        <a:stretch>
                          <a:fillRect/>
                        </a:stretch>
                      </p:blipFill>
                      <p:spPr>
                        <a:xfrm>
                          <a:off x="3800398" y="4726052"/>
                          <a:ext cx="222250" cy="454025"/>
                        </a:xfrm>
                        <a:prstGeom prst="rect">
                          <a:avLst/>
                        </a:prstGeom>
                      </p:spPr>
                    </p:pic>
                  </p:oleObj>
                </mc:Fallback>
              </mc:AlternateContent>
            </a:graphicData>
          </a:graphic>
        </p:graphicFrame>
      </p:grpSp>
      <p:graphicFrame>
        <p:nvGraphicFramePr>
          <p:cNvPr id="39" name="对象 38"/>
          <p:cNvGraphicFramePr>
            <a:graphicFrameLocks noChangeAspect="1"/>
          </p:cNvGraphicFramePr>
          <p:nvPr>
            <p:extLst>
              <p:ext uri="{D42A27DB-BD31-4B8C-83A1-F6EECF244321}">
                <p14:modId xmlns:p14="http://schemas.microsoft.com/office/powerpoint/2010/main" val="4204928669"/>
              </p:ext>
            </p:extLst>
          </p:nvPr>
        </p:nvGraphicFramePr>
        <p:xfrm>
          <a:off x="3815219" y="5464477"/>
          <a:ext cx="968375" cy="473075"/>
        </p:xfrm>
        <a:graphic>
          <a:graphicData uri="http://schemas.openxmlformats.org/presentationml/2006/ole">
            <mc:AlternateContent xmlns:mc="http://schemas.openxmlformats.org/markup-compatibility/2006">
              <mc:Choice xmlns:v="urn:schemas-microsoft-com:vml" Requires="v">
                <p:oleObj spid="_x0000_s24969" name="AxMath" r:id="rId12" imgW="483480" imgH="235800" progId="Equation.AxMath">
                  <p:embed/>
                </p:oleObj>
              </mc:Choice>
              <mc:Fallback>
                <p:oleObj name="AxMath" r:id="rId12" imgW="483480" imgH="235800" progId="Equation.AxMath">
                  <p:embed/>
                  <p:pic>
                    <p:nvPicPr>
                      <p:cNvPr id="34" name="对象 33"/>
                      <p:cNvPicPr/>
                      <p:nvPr/>
                    </p:nvPicPr>
                    <p:blipFill>
                      <a:blip r:embed="rId5"/>
                      <a:stretch>
                        <a:fillRect/>
                      </a:stretch>
                    </p:blipFill>
                    <p:spPr>
                      <a:xfrm>
                        <a:off x="3815219" y="5464477"/>
                        <a:ext cx="968375" cy="473075"/>
                      </a:xfrm>
                      <a:prstGeom prst="rect">
                        <a:avLst/>
                      </a:prstGeom>
                    </p:spPr>
                  </p:pic>
                </p:oleObj>
              </mc:Fallback>
            </mc:AlternateContent>
          </a:graphicData>
        </a:graphic>
      </p:graphicFrame>
      <p:cxnSp>
        <p:nvCxnSpPr>
          <p:cNvPr id="44" name="直接连接符 43"/>
          <p:cNvCxnSpPr>
            <a:stCxn id="37" idx="1"/>
          </p:cNvCxnSpPr>
          <p:nvPr/>
        </p:nvCxnSpPr>
        <p:spPr>
          <a:xfrm flipH="1" flipV="1">
            <a:off x="1328693" y="5659417"/>
            <a:ext cx="1516878" cy="1"/>
          </a:xfrm>
          <a:prstGeom prst="line">
            <a:avLst/>
          </a:prstGeom>
          <a:ln w="1905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1328693" y="2869709"/>
            <a:ext cx="0" cy="2789708"/>
          </a:xfrm>
          <a:prstGeom prst="line">
            <a:avLst/>
          </a:prstGeom>
          <a:ln w="1905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endCxn id="30" idx="1"/>
          </p:cNvCxnSpPr>
          <p:nvPr/>
        </p:nvCxnSpPr>
        <p:spPr>
          <a:xfrm>
            <a:off x="1328693" y="2869708"/>
            <a:ext cx="666572" cy="1"/>
          </a:xfrm>
          <a:prstGeom prst="straightConnector1">
            <a:avLst/>
          </a:prstGeom>
          <a:ln w="19050">
            <a:headEnd type="none"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28" idx="2"/>
            <a:endCxn id="30" idx="0"/>
          </p:cNvCxnSpPr>
          <p:nvPr/>
        </p:nvCxnSpPr>
        <p:spPr>
          <a:xfrm flipH="1">
            <a:off x="3832611" y="2267303"/>
            <a:ext cx="3086" cy="286211"/>
          </a:xfrm>
          <a:prstGeom prst="straightConnector1">
            <a:avLst/>
          </a:prstGeom>
          <a:ln w="19050">
            <a:headEnd type="none"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H="1">
            <a:off x="3824924" y="3205029"/>
            <a:ext cx="3086" cy="286211"/>
          </a:xfrm>
          <a:prstGeom prst="straightConnector1">
            <a:avLst/>
          </a:prstGeom>
          <a:ln w="19050">
            <a:headEnd type="none"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H="1">
            <a:off x="3824924" y="4137185"/>
            <a:ext cx="3086" cy="286211"/>
          </a:xfrm>
          <a:prstGeom prst="straightConnector1">
            <a:avLst/>
          </a:prstGeom>
          <a:ln w="19050">
            <a:headEnd type="none"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flipH="1">
            <a:off x="3832610" y="5057065"/>
            <a:ext cx="3086" cy="286211"/>
          </a:xfrm>
          <a:prstGeom prst="straightConnector1">
            <a:avLst/>
          </a:prstGeom>
          <a:ln w="19050">
            <a:headEnd type="none" w="med" len="med"/>
            <a:tailEnd type="arrow"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63" name="对象 62"/>
          <p:cNvGraphicFramePr>
            <a:graphicFrameLocks noChangeAspect="1"/>
          </p:cNvGraphicFramePr>
          <p:nvPr>
            <p:extLst>
              <p:ext uri="{D42A27DB-BD31-4B8C-83A1-F6EECF244321}">
                <p14:modId xmlns:p14="http://schemas.microsoft.com/office/powerpoint/2010/main" val="2442763110"/>
              </p:ext>
            </p:extLst>
          </p:nvPr>
        </p:nvGraphicFramePr>
        <p:xfrm>
          <a:off x="6823323" y="1787878"/>
          <a:ext cx="1520825" cy="479425"/>
        </p:xfrm>
        <a:graphic>
          <a:graphicData uri="http://schemas.openxmlformats.org/presentationml/2006/ole">
            <mc:AlternateContent xmlns:mc="http://schemas.openxmlformats.org/markup-compatibility/2006">
              <mc:Choice xmlns:v="urn:schemas-microsoft-com:vml" Requires="v">
                <p:oleObj spid="_x0000_s24970" name="AxMath" r:id="rId13" imgW="760320" imgH="239400" progId="Equation.AxMath">
                  <p:embed/>
                </p:oleObj>
              </mc:Choice>
              <mc:Fallback>
                <p:oleObj name="AxMath" r:id="rId13" imgW="760320" imgH="239400" progId="Equation.AxMath">
                  <p:embed/>
                  <p:pic>
                    <p:nvPicPr>
                      <p:cNvPr id="0" name=""/>
                      <p:cNvPicPr/>
                      <p:nvPr/>
                    </p:nvPicPr>
                    <p:blipFill>
                      <a:blip r:embed="rId14"/>
                      <a:stretch>
                        <a:fillRect/>
                      </a:stretch>
                    </p:blipFill>
                    <p:spPr>
                      <a:xfrm>
                        <a:off x="6823323" y="1787878"/>
                        <a:ext cx="1520825" cy="479425"/>
                      </a:xfrm>
                      <a:prstGeom prst="rect">
                        <a:avLst/>
                      </a:prstGeom>
                    </p:spPr>
                  </p:pic>
                </p:oleObj>
              </mc:Fallback>
            </mc:AlternateContent>
          </a:graphicData>
        </a:graphic>
      </p:graphicFrame>
      <p:graphicFrame>
        <p:nvGraphicFramePr>
          <p:cNvPr id="64" name="对象 63"/>
          <p:cNvGraphicFramePr>
            <a:graphicFrameLocks noChangeAspect="1"/>
          </p:cNvGraphicFramePr>
          <p:nvPr>
            <p:extLst>
              <p:ext uri="{D42A27DB-BD31-4B8C-83A1-F6EECF244321}">
                <p14:modId xmlns:p14="http://schemas.microsoft.com/office/powerpoint/2010/main" val="1285596157"/>
              </p:ext>
            </p:extLst>
          </p:nvPr>
        </p:nvGraphicFramePr>
        <p:xfrm>
          <a:off x="6823323" y="2558271"/>
          <a:ext cx="1146175" cy="479425"/>
        </p:xfrm>
        <a:graphic>
          <a:graphicData uri="http://schemas.openxmlformats.org/presentationml/2006/ole">
            <mc:AlternateContent xmlns:mc="http://schemas.openxmlformats.org/markup-compatibility/2006">
              <mc:Choice xmlns:v="urn:schemas-microsoft-com:vml" Requires="v">
                <p:oleObj spid="_x0000_s24971" name="AxMath" r:id="rId15" imgW="573480" imgH="239400" progId="Equation.AxMath">
                  <p:embed/>
                </p:oleObj>
              </mc:Choice>
              <mc:Fallback>
                <p:oleObj name="AxMath" r:id="rId15" imgW="573480" imgH="239400" progId="Equation.AxMath">
                  <p:embed/>
                  <p:pic>
                    <p:nvPicPr>
                      <p:cNvPr id="0" name=""/>
                      <p:cNvPicPr/>
                      <p:nvPr/>
                    </p:nvPicPr>
                    <p:blipFill>
                      <a:blip r:embed="rId16"/>
                      <a:stretch>
                        <a:fillRect/>
                      </a:stretch>
                    </p:blipFill>
                    <p:spPr>
                      <a:xfrm>
                        <a:off x="6823323" y="2558271"/>
                        <a:ext cx="1146175" cy="479425"/>
                      </a:xfrm>
                      <a:prstGeom prst="rect">
                        <a:avLst/>
                      </a:prstGeom>
                    </p:spPr>
                  </p:pic>
                </p:oleObj>
              </mc:Fallback>
            </mc:AlternateContent>
          </a:graphicData>
        </a:graphic>
      </p:graphicFrame>
      <p:graphicFrame>
        <p:nvGraphicFramePr>
          <p:cNvPr id="66" name="对象 65"/>
          <p:cNvGraphicFramePr>
            <a:graphicFrameLocks noChangeAspect="1"/>
          </p:cNvGraphicFramePr>
          <p:nvPr>
            <p:extLst>
              <p:ext uri="{D42A27DB-BD31-4B8C-83A1-F6EECF244321}">
                <p14:modId xmlns:p14="http://schemas.microsoft.com/office/powerpoint/2010/main" val="3971756916"/>
              </p:ext>
            </p:extLst>
          </p:nvPr>
        </p:nvGraphicFramePr>
        <p:xfrm>
          <a:off x="6823323" y="3349186"/>
          <a:ext cx="1152525" cy="454025"/>
        </p:xfrm>
        <a:graphic>
          <a:graphicData uri="http://schemas.openxmlformats.org/presentationml/2006/ole">
            <mc:AlternateContent xmlns:mc="http://schemas.openxmlformats.org/markup-compatibility/2006">
              <mc:Choice xmlns:v="urn:schemas-microsoft-com:vml" Requires="v">
                <p:oleObj spid="_x0000_s24972" name="AxMath" r:id="rId17" imgW="575640" imgH="226800" progId="Equation.AxMath">
                  <p:embed/>
                </p:oleObj>
              </mc:Choice>
              <mc:Fallback>
                <p:oleObj name="AxMath" r:id="rId17" imgW="575640" imgH="226800" progId="Equation.AxMath">
                  <p:embed/>
                  <p:pic>
                    <p:nvPicPr>
                      <p:cNvPr id="0" name=""/>
                      <p:cNvPicPr/>
                      <p:nvPr/>
                    </p:nvPicPr>
                    <p:blipFill>
                      <a:blip r:embed="rId18"/>
                      <a:stretch>
                        <a:fillRect/>
                      </a:stretch>
                    </p:blipFill>
                    <p:spPr>
                      <a:xfrm>
                        <a:off x="6823323" y="3349186"/>
                        <a:ext cx="1152525" cy="454025"/>
                      </a:xfrm>
                      <a:prstGeom prst="rect">
                        <a:avLst/>
                      </a:prstGeom>
                    </p:spPr>
                  </p:pic>
                </p:oleObj>
              </mc:Fallback>
            </mc:AlternateContent>
          </a:graphicData>
        </a:graphic>
      </p:graphicFrame>
      <p:grpSp>
        <p:nvGrpSpPr>
          <p:cNvPr id="79" name="组合 78"/>
          <p:cNvGrpSpPr/>
          <p:nvPr/>
        </p:nvGrpSpPr>
        <p:grpSpPr>
          <a:xfrm>
            <a:off x="5669956" y="2027590"/>
            <a:ext cx="1027067" cy="1520001"/>
            <a:chOff x="5669956" y="2027590"/>
            <a:chExt cx="2838545" cy="1520001"/>
          </a:xfrm>
        </p:grpSpPr>
        <p:cxnSp>
          <p:nvCxnSpPr>
            <p:cNvPr id="68" name="直接箭头连接符 67"/>
            <p:cNvCxnSpPr>
              <a:stCxn id="30" idx="3"/>
            </p:cNvCxnSpPr>
            <p:nvPr/>
          </p:nvCxnSpPr>
          <p:spPr>
            <a:xfrm flipV="1">
              <a:off x="5669956" y="2027590"/>
              <a:ext cx="2807294" cy="842119"/>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30" idx="3"/>
            </p:cNvCxnSpPr>
            <p:nvPr/>
          </p:nvCxnSpPr>
          <p:spPr>
            <a:xfrm flipV="1">
              <a:off x="5669956" y="2805107"/>
              <a:ext cx="2807294" cy="64602"/>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30" idx="3"/>
            </p:cNvCxnSpPr>
            <p:nvPr/>
          </p:nvCxnSpPr>
          <p:spPr>
            <a:xfrm>
              <a:off x="5669956" y="2869709"/>
              <a:ext cx="2838545" cy="677882"/>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aphicFrame>
        <p:nvGraphicFramePr>
          <p:cNvPr id="75" name="对象 74"/>
          <p:cNvGraphicFramePr>
            <a:graphicFrameLocks noChangeAspect="1"/>
          </p:cNvGraphicFramePr>
          <p:nvPr>
            <p:extLst>
              <p:ext uri="{D42A27DB-BD31-4B8C-83A1-F6EECF244321}">
                <p14:modId xmlns:p14="http://schemas.microsoft.com/office/powerpoint/2010/main" val="215330223"/>
              </p:ext>
            </p:extLst>
          </p:nvPr>
        </p:nvGraphicFramePr>
        <p:xfrm>
          <a:off x="5550886" y="4897529"/>
          <a:ext cx="6045200" cy="1025525"/>
        </p:xfrm>
        <a:graphic>
          <a:graphicData uri="http://schemas.openxmlformats.org/presentationml/2006/ole">
            <mc:AlternateContent xmlns:mc="http://schemas.openxmlformats.org/markup-compatibility/2006">
              <mc:Choice xmlns:v="urn:schemas-microsoft-com:vml" Requires="v">
                <p:oleObj spid="_x0000_s24973" name="AxMath" r:id="rId19" imgW="3022560" imgH="513360" progId="Equation.AxMath">
                  <p:embed/>
                </p:oleObj>
              </mc:Choice>
              <mc:Fallback>
                <p:oleObj name="AxMath" r:id="rId19" imgW="3022560" imgH="513360" progId="Equation.AxMath">
                  <p:embed/>
                  <p:pic>
                    <p:nvPicPr>
                      <p:cNvPr id="0" name=""/>
                      <p:cNvPicPr/>
                      <p:nvPr/>
                    </p:nvPicPr>
                    <p:blipFill>
                      <a:blip r:embed="rId20"/>
                      <a:stretch>
                        <a:fillRect/>
                      </a:stretch>
                    </p:blipFill>
                    <p:spPr>
                      <a:xfrm>
                        <a:off x="5550886" y="4897529"/>
                        <a:ext cx="6045200" cy="1025525"/>
                      </a:xfrm>
                      <a:prstGeom prst="rect">
                        <a:avLst/>
                      </a:prstGeom>
                    </p:spPr>
                  </p:pic>
                </p:oleObj>
              </mc:Fallback>
            </mc:AlternateContent>
          </a:graphicData>
        </a:graphic>
      </p:graphicFrame>
      <p:cxnSp>
        <p:nvCxnSpPr>
          <p:cNvPr id="76" name="直接箭头连接符 75"/>
          <p:cNvCxnSpPr/>
          <p:nvPr/>
        </p:nvCxnSpPr>
        <p:spPr>
          <a:xfrm flipV="1">
            <a:off x="4793612" y="5153025"/>
            <a:ext cx="1892103" cy="493512"/>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80" name="对象 79"/>
          <p:cNvGraphicFramePr>
            <a:graphicFrameLocks noChangeAspect="1"/>
          </p:cNvGraphicFramePr>
          <p:nvPr>
            <p:extLst>
              <p:ext uri="{D42A27DB-BD31-4B8C-83A1-F6EECF244321}">
                <p14:modId xmlns:p14="http://schemas.microsoft.com/office/powerpoint/2010/main" val="1454143145"/>
              </p:ext>
            </p:extLst>
          </p:nvPr>
        </p:nvGraphicFramePr>
        <p:xfrm>
          <a:off x="9672638" y="1767565"/>
          <a:ext cx="247650" cy="479425"/>
        </p:xfrm>
        <a:graphic>
          <a:graphicData uri="http://schemas.openxmlformats.org/presentationml/2006/ole">
            <mc:AlternateContent xmlns:mc="http://schemas.openxmlformats.org/markup-compatibility/2006">
              <mc:Choice xmlns:v="urn:schemas-microsoft-com:vml" Requires="v">
                <p:oleObj spid="_x0000_s24974" name="AxMath" r:id="rId21" imgW="124200" imgH="239400" progId="Equation.AxMath">
                  <p:embed/>
                </p:oleObj>
              </mc:Choice>
              <mc:Fallback>
                <p:oleObj name="AxMath" r:id="rId21" imgW="124200" imgH="239400" progId="Equation.AxMath">
                  <p:embed/>
                  <p:pic>
                    <p:nvPicPr>
                      <p:cNvPr id="0" name=""/>
                      <p:cNvPicPr/>
                      <p:nvPr/>
                    </p:nvPicPr>
                    <p:blipFill>
                      <a:blip r:embed="rId22"/>
                      <a:stretch>
                        <a:fillRect/>
                      </a:stretch>
                    </p:blipFill>
                    <p:spPr>
                      <a:xfrm>
                        <a:off x="9672638" y="1767565"/>
                        <a:ext cx="247650" cy="479425"/>
                      </a:xfrm>
                      <a:prstGeom prst="rect">
                        <a:avLst/>
                      </a:prstGeom>
                    </p:spPr>
                  </p:pic>
                </p:oleObj>
              </mc:Fallback>
            </mc:AlternateContent>
          </a:graphicData>
        </a:graphic>
      </p:graphicFrame>
      <p:sp>
        <p:nvSpPr>
          <p:cNvPr id="81" name="文本框 80"/>
          <p:cNvSpPr txBox="1"/>
          <p:nvPr/>
        </p:nvSpPr>
        <p:spPr>
          <a:xfrm>
            <a:off x="8820150" y="1783793"/>
            <a:ext cx="2162175" cy="646331"/>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以概率   均匀随机地选择动作</a:t>
            </a:r>
          </a:p>
        </p:txBody>
      </p:sp>
      <p:graphicFrame>
        <p:nvGraphicFramePr>
          <p:cNvPr id="83" name="对象 82"/>
          <p:cNvGraphicFramePr>
            <a:graphicFrameLocks noChangeAspect="1"/>
          </p:cNvGraphicFramePr>
          <p:nvPr>
            <p:extLst>
              <p:ext uri="{D42A27DB-BD31-4B8C-83A1-F6EECF244321}">
                <p14:modId xmlns:p14="http://schemas.microsoft.com/office/powerpoint/2010/main" val="3062115528"/>
              </p:ext>
            </p:extLst>
          </p:nvPr>
        </p:nvGraphicFramePr>
        <p:xfrm>
          <a:off x="9628764" y="2542396"/>
          <a:ext cx="971550" cy="495300"/>
        </p:xfrm>
        <a:graphic>
          <a:graphicData uri="http://schemas.openxmlformats.org/presentationml/2006/ole">
            <mc:AlternateContent xmlns:mc="http://schemas.openxmlformats.org/markup-compatibility/2006">
              <mc:Choice xmlns:v="urn:schemas-microsoft-com:vml" Requires="v">
                <p:oleObj spid="_x0000_s24975" name="AxMath" r:id="rId23" imgW="485640" imgH="248400" progId="Equation.AxMath">
                  <p:embed/>
                </p:oleObj>
              </mc:Choice>
              <mc:Fallback>
                <p:oleObj name="AxMath" r:id="rId23" imgW="485640" imgH="248400" progId="Equation.AxMath">
                  <p:embed/>
                  <p:pic>
                    <p:nvPicPr>
                      <p:cNvPr id="80" name="对象 79"/>
                      <p:cNvPicPr/>
                      <p:nvPr/>
                    </p:nvPicPr>
                    <p:blipFill>
                      <a:blip r:embed="rId24"/>
                      <a:stretch>
                        <a:fillRect/>
                      </a:stretch>
                    </p:blipFill>
                    <p:spPr>
                      <a:xfrm>
                        <a:off x="9628764" y="2542396"/>
                        <a:ext cx="971550" cy="495300"/>
                      </a:xfrm>
                      <a:prstGeom prst="rect">
                        <a:avLst/>
                      </a:prstGeom>
                    </p:spPr>
                  </p:pic>
                </p:oleObj>
              </mc:Fallback>
            </mc:AlternateContent>
          </a:graphicData>
        </a:graphic>
      </p:graphicFrame>
      <p:sp>
        <p:nvSpPr>
          <p:cNvPr id="84" name="文本框 83"/>
          <p:cNvSpPr txBox="1"/>
          <p:nvPr/>
        </p:nvSpPr>
        <p:spPr>
          <a:xfrm>
            <a:off x="8791574" y="2587669"/>
            <a:ext cx="2162175" cy="646331"/>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以概率         选择当前最优动作</a:t>
            </a:r>
          </a:p>
        </p:txBody>
      </p:sp>
      <p:sp>
        <p:nvSpPr>
          <p:cNvPr id="86" name="文本框 80"/>
          <p:cNvSpPr txBox="1"/>
          <p:nvPr/>
        </p:nvSpPr>
        <p:spPr>
          <a:xfrm>
            <a:off x="8800680" y="3406336"/>
            <a:ext cx="2362620"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黑体" panose="02010609060101010101" pitchFamily="49" charset="-122"/>
                <a:ea typeface="黑体" panose="02010609060101010101" pitchFamily="49" charset="-122"/>
              </a:rPr>
              <a:t>对动作进行优化排序，大概率选择最优动作</a:t>
            </a:r>
          </a:p>
        </p:txBody>
      </p:sp>
      <p:sp>
        <p:nvSpPr>
          <p:cNvPr id="89" name="矩形 88"/>
          <p:cNvSpPr/>
          <p:nvPr/>
        </p:nvSpPr>
        <p:spPr>
          <a:xfrm>
            <a:off x="8410430" y="5407327"/>
            <a:ext cx="1676546" cy="511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00762833"/>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增强学习</a:t>
            </a:r>
            <a:r>
              <a:rPr lang="en-US" altLang="zh-CN" dirty="0"/>
              <a:t>——</a:t>
            </a:r>
            <a:r>
              <a:rPr lang="zh-CN" altLang="en-US" sz="3200" dirty="0"/>
              <a:t>适用场景与存在的问题</a:t>
            </a:r>
            <a:endParaRPr lang="zh-CN" altLang="en-US" dirty="0"/>
          </a:p>
        </p:txBody>
      </p:sp>
      <p:sp>
        <p:nvSpPr>
          <p:cNvPr id="4" name="日期占位符 3"/>
          <p:cNvSpPr>
            <a:spLocks noGrp="1"/>
          </p:cNvSpPr>
          <p:nvPr>
            <p:ph type="dt" sz="half" idx="10"/>
          </p:nvPr>
        </p:nvSpPr>
        <p:spPr/>
        <p:txBody>
          <a:bodyPr/>
          <a:lstStyle/>
          <a:p>
            <a:fld id="{E94137BC-9B37-4444-9302-A827D1BD8303}" type="datetime3">
              <a:rPr lang="en-US" altLang="zh-CN" smtClean="0"/>
              <a:t>5 February 2020</a:t>
            </a:fld>
            <a:endParaRPr lang="zh-CN" altLang="en-US"/>
          </a:p>
        </p:txBody>
      </p:sp>
      <p:sp>
        <p:nvSpPr>
          <p:cNvPr id="5" name="页脚占位符 4"/>
          <p:cNvSpPr>
            <a:spLocks noGrp="1"/>
          </p:cNvSpPr>
          <p:nvPr>
            <p:ph type="ftr" sz="quarter" idx="11"/>
          </p:nvPr>
        </p:nvSpPr>
        <p:spPr/>
        <p:txBody>
          <a:bodyPr/>
          <a:lstStyle/>
          <a:p>
            <a:r>
              <a:rPr lang="en-US" altLang="zh-CN"/>
              <a:t>Reinforcement Learning Based Network Congestion Identification</a:t>
            </a:r>
            <a:endParaRPr lang="zh-CN" altLang="en-US" dirty="0"/>
          </a:p>
        </p:txBody>
      </p:sp>
      <p:sp>
        <p:nvSpPr>
          <p:cNvPr id="6" name="灯片编号占位符 5"/>
          <p:cNvSpPr>
            <a:spLocks noGrp="1"/>
          </p:cNvSpPr>
          <p:nvPr>
            <p:ph type="sldNum" sz="quarter" idx="12"/>
          </p:nvPr>
        </p:nvSpPr>
        <p:spPr/>
        <p:txBody>
          <a:bodyPr/>
          <a:lstStyle/>
          <a:p>
            <a:fld id="{DFEAD142-FE5B-4A0C-A357-B658EEF50C94}" type="slidenum">
              <a:rPr lang="zh-CN" altLang="en-US" smtClean="0"/>
              <a:pPr/>
              <a:t>9</a:t>
            </a:fld>
            <a:endParaRPr lang="zh-CN" altLang="en-US" dirty="0"/>
          </a:p>
        </p:txBody>
      </p:sp>
      <p:grpSp>
        <p:nvGrpSpPr>
          <p:cNvPr id="7" name="61e3b640-72c1-423b-896f-b4e4485b7dc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864593" y="1371220"/>
            <a:ext cx="10179750" cy="4806009"/>
            <a:chOff x="841955" y="1212865"/>
            <a:chExt cx="10179750" cy="4806009"/>
          </a:xfrm>
        </p:grpSpPr>
        <p:sp>
          <p:nvSpPr>
            <p:cNvPr id="8" name="íṣliḓe"/>
            <p:cNvSpPr/>
            <p:nvPr/>
          </p:nvSpPr>
          <p:spPr>
            <a:xfrm>
              <a:off x="4561762" y="3017946"/>
              <a:ext cx="800501" cy="26232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9" name="îśliḑê"/>
            <p:cNvGrpSpPr/>
            <p:nvPr/>
          </p:nvGrpSpPr>
          <p:grpSpPr>
            <a:xfrm rot="5400000">
              <a:off x="5242429" y="2635403"/>
              <a:ext cx="2463111" cy="3348228"/>
              <a:chOff x="5316533" y="2237050"/>
              <a:chExt cx="2463111" cy="3348228"/>
            </a:xfrm>
          </p:grpSpPr>
          <p:grpSp>
            <p:nvGrpSpPr>
              <p:cNvPr id="40" name="íṩlíďè"/>
              <p:cNvGrpSpPr/>
              <p:nvPr/>
            </p:nvGrpSpPr>
            <p:grpSpPr>
              <a:xfrm>
                <a:off x="5664439" y="2740147"/>
                <a:ext cx="1779796" cy="2273537"/>
                <a:chOff x="4192684" y="1605268"/>
                <a:chExt cx="1406558" cy="1858966"/>
              </a:xfrm>
              <a:solidFill>
                <a:schemeClr val="accent6"/>
              </a:solidFill>
            </p:grpSpPr>
            <p:sp>
              <p:nvSpPr>
                <p:cNvPr id="57" name="ïṡḻïdè"/>
                <p:cNvSpPr>
                  <a:spLocks/>
                </p:cNvSpPr>
                <p:nvPr/>
              </p:nvSpPr>
              <p:spPr bwMode="auto">
                <a:xfrm>
                  <a:off x="4192684" y="1605268"/>
                  <a:ext cx="1393801" cy="1824952"/>
                </a:xfrm>
                <a:custGeom>
                  <a:avLst/>
                  <a:gdLst>
                    <a:gd name="T0" fmla="*/ 60 w 325"/>
                    <a:gd name="T1" fmla="*/ 58 h 426"/>
                    <a:gd name="T2" fmla="*/ 163 w 325"/>
                    <a:gd name="T3" fmla="*/ 11 h 426"/>
                    <a:gd name="T4" fmla="*/ 315 w 325"/>
                    <a:gd name="T5" fmla="*/ 105 h 426"/>
                    <a:gd name="T6" fmla="*/ 315 w 325"/>
                    <a:gd name="T7" fmla="*/ 215 h 426"/>
                    <a:gd name="T8" fmla="*/ 272 w 325"/>
                    <a:gd name="T9" fmla="*/ 310 h 426"/>
                    <a:gd name="T10" fmla="*/ 244 w 325"/>
                    <a:gd name="T11" fmla="*/ 389 h 426"/>
                    <a:gd name="T12" fmla="*/ 226 w 325"/>
                    <a:gd name="T13" fmla="*/ 426 h 426"/>
                    <a:gd name="T14" fmla="*/ 116 w 325"/>
                    <a:gd name="T15" fmla="*/ 426 h 426"/>
                    <a:gd name="T16" fmla="*/ 96 w 325"/>
                    <a:gd name="T17" fmla="*/ 396 h 426"/>
                    <a:gd name="T18" fmla="*/ 60 w 325"/>
                    <a:gd name="T19" fmla="*/ 297 h 426"/>
                    <a:gd name="T20" fmla="*/ 18 w 325"/>
                    <a:gd name="T21" fmla="*/ 178 h 426"/>
                    <a:gd name="T22" fmla="*/ 60 w 325"/>
                    <a:gd name="T23" fmla="*/ 5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5" h="426">
                      <a:moveTo>
                        <a:pt x="60" y="58"/>
                      </a:moveTo>
                      <a:cubicBezTo>
                        <a:pt x="60" y="58"/>
                        <a:pt x="104" y="15"/>
                        <a:pt x="163" y="11"/>
                      </a:cubicBezTo>
                      <a:cubicBezTo>
                        <a:pt x="163" y="11"/>
                        <a:pt x="263" y="0"/>
                        <a:pt x="315" y="105"/>
                      </a:cubicBezTo>
                      <a:cubicBezTo>
                        <a:pt x="315" y="105"/>
                        <a:pt x="325" y="179"/>
                        <a:pt x="315" y="215"/>
                      </a:cubicBezTo>
                      <a:cubicBezTo>
                        <a:pt x="315" y="215"/>
                        <a:pt x="271" y="302"/>
                        <a:pt x="272" y="310"/>
                      </a:cubicBezTo>
                      <a:cubicBezTo>
                        <a:pt x="244" y="389"/>
                        <a:pt x="244" y="389"/>
                        <a:pt x="244" y="389"/>
                      </a:cubicBezTo>
                      <a:cubicBezTo>
                        <a:pt x="244" y="389"/>
                        <a:pt x="241" y="426"/>
                        <a:pt x="226" y="426"/>
                      </a:cubicBezTo>
                      <a:cubicBezTo>
                        <a:pt x="116" y="426"/>
                        <a:pt x="116" y="426"/>
                        <a:pt x="116" y="426"/>
                      </a:cubicBezTo>
                      <a:cubicBezTo>
                        <a:pt x="116" y="426"/>
                        <a:pt x="96" y="426"/>
                        <a:pt x="96" y="396"/>
                      </a:cubicBezTo>
                      <a:cubicBezTo>
                        <a:pt x="96" y="396"/>
                        <a:pt x="74" y="318"/>
                        <a:pt x="60" y="297"/>
                      </a:cubicBezTo>
                      <a:cubicBezTo>
                        <a:pt x="60" y="297"/>
                        <a:pt x="18" y="207"/>
                        <a:pt x="18" y="178"/>
                      </a:cubicBezTo>
                      <a:cubicBezTo>
                        <a:pt x="18" y="178"/>
                        <a:pt x="0" y="125"/>
                        <a:pt x="60" y="58"/>
                      </a:cubicBezTo>
                      <a:close/>
                    </a:path>
                  </a:pathLst>
                </a:custGeom>
                <a:solidFill>
                  <a:schemeClr val="tx2">
                    <a:lumMod val="20000"/>
                    <a:lumOff val="80000"/>
                  </a:schemeClr>
                </a:solidFill>
                <a:ln>
                  <a:noFill/>
                </a:ln>
              </p:spPr>
              <p:txBody>
                <a:bodyPr anchor="ctr"/>
                <a:lstStyle/>
                <a:p>
                  <a:pPr algn="ctr"/>
                  <a:endParaRPr/>
                </a:p>
              </p:txBody>
            </p:sp>
            <p:sp>
              <p:nvSpPr>
                <p:cNvPr id="58" name="íśḻíḑe"/>
                <p:cNvSpPr>
                  <a:spLocks/>
                </p:cNvSpPr>
                <p:nvPr/>
              </p:nvSpPr>
              <p:spPr bwMode="auto">
                <a:xfrm>
                  <a:off x="4223300" y="1626526"/>
                  <a:ext cx="1375942" cy="1837708"/>
                </a:xfrm>
                <a:custGeom>
                  <a:avLst/>
                  <a:gdLst>
                    <a:gd name="T0" fmla="*/ 160 w 321"/>
                    <a:gd name="T1" fmla="*/ 0 h 429"/>
                    <a:gd name="T2" fmla="*/ 0 w 321"/>
                    <a:gd name="T3" fmla="*/ 160 h 429"/>
                    <a:gd name="T4" fmla="*/ 22 w 321"/>
                    <a:gd name="T5" fmla="*/ 240 h 429"/>
                    <a:gd name="T6" fmla="*/ 78 w 321"/>
                    <a:gd name="T7" fmla="*/ 389 h 429"/>
                    <a:gd name="T8" fmla="*/ 115 w 321"/>
                    <a:gd name="T9" fmla="*/ 429 h 429"/>
                    <a:gd name="T10" fmla="*/ 160 w 321"/>
                    <a:gd name="T11" fmla="*/ 429 h 429"/>
                    <a:gd name="T12" fmla="*/ 206 w 321"/>
                    <a:gd name="T13" fmla="*/ 429 h 429"/>
                    <a:gd name="T14" fmla="*/ 243 w 321"/>
                    <a:gd name="T15" fmla="*/ 389 h 429"/>
                    <a:gd name="T16" fmla="*/ 299 w 321"/>
                    <a:gd name="T17" fmla="*/ 240 h 429"/>
                    <a:gd name="T18" fmla="*/ 321 w 321"/>
                    <a:gd name="T19" fmla="*/ 160 h 429"/>
                    <a:gd name="T20" fmla="*/ 160 w 321"/>
                    <a:gd name="T21" fmla="*/ 0 h 429"/>
                    <a:gd name="T22" fmla="*/ 287 w 321"/>
                    <a:gd name="T23" fmla="*/ 233 h 429"/>
                    <a:gd name="T24" fmla="*/ 229 w 321"/>
                    <a:gd name="T25" fmla="*/ 387 h 429"/>
                    <a:gd name="T26" fmla="*/ 221 w 321"/>
                    <a:gd name="T27" fmla="*/ 411 h 429"/>
                    <a:gd name="T28" fmla="*/ 206 w 321"/>
                    <a:gd name="T29" fmla="*/ 414 h 429"/>
                    <a:gd name="T30" fmla="*/ 160 w 321"/>
                    <a:gd name="T31" fmla="*/ 414 h 429"/>
                    <a:gd name="T32" fmla="*/ 115 w 321"/>
                    <a:gd name="T33" fmla="*/ 414 h 429"/>
                    <a:gd name="T34" fmla="*/ 100 w 321"/>
                    <a:gd name="T35" fmla="*/ 411 h 429"/>
                    <a:gd name="T36" fmla="*/ 92 w 321"/>
                    <a:gd name="T37" fmla="*/ 387 h 429"/>
                    <a:gd name="T38" fmla="*/ 34 w 321"/>
                    <a:gd name="T39" fmla="*/ 233 h 429"/>
                    <a:gd name="T40" fmla="*/ 15 w 321"/>
                    <a:gd name="T41" fmla="*/ 160 h 429"/>
                    <a:gd name="T42" fmla="*/ 160 w 321"/>
                    <a:gd name="T43" fmla="*/ 14 h 429"/>
                    <a:gd name="T44" fmla="*/ 306 w 321"/>
                    <a:gd name="T45" fmla="*/ 160 h 429"/>
                    <a:gd name="T46" fmla="*/ 287 w 321"/>
                    <a:gd name="T47" fmla="*/ 23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1" h="429">
                      <a:moveTo>
                        <a:pt x="160" y="0"/>
                      </a:moveTo>
                      <a:cubicBezTo>
                        <a:pt x="72" y="0"/>
                        <a:pt x="0" y="72"/>
                        <a:pt x="0" y="160"/>
                      </a:cubicBezTo>
                      <a:cubicBezTo>
                        <a:pt x="0" y="189"/>
                        <a:pt x="8" y="216"/>
                        <a:pt x="22" y="240"/>
                      </a:cubicBezTo>
                      <a:cubicBezTo>
                        <a:pt x="61" y="311"/>
                        <a:pt x="71" y="351"/>
                        <a:pt x="78" y="389"/>
                      </a:cubicBezTo>
                      <a:cubicBezTo>
                        <a:pt x="83" y="421"/>
                        <a:pt x="91" y="429"/>
                        <a:pt x="115" y="429"/>
                      </a:cubicBezTo>
                      <a:cubicBezTo>
                        <a:pt x="125" y="429"/>
                        <a:pt x="142" y="429"/>
                        <a:pt x="160" y="429"/>
                      </a:cubicBezTo>
                      <a:cubicBezTo>
                        <a:pt x="179" y="429"/>
                        <a:pt x="195" y="429"/>
                        <a:pt x="206" y="429"/>
                      </a:cubicBezTo>
                      <a:cubicBezTo>
                        <a:pt x="230" y="429"/>
                        <a:pt x="238" y="421"/>
                        <a:pt x="243" y="389"/>
                      </a:cubicBezTo>
                      <a:cubicBezTo>
                        <a:pt x="249" y="351"/>
                        <a:pt x="260" y="311"/>
                        <a:pt x="299" y="240"/>
                      </a:cubicBezTo>
                      <a:cubicBezTo>
                        <a:pt x="312" y="216"/>
                        <a:pt x="321" y="189"/>
                        <a:pt x="321" y="160"/>
                      </a:cubicBezTo>
                      <a:cubicBezTo>
                        <a:pt x="321" y="72"/>
                        <a:pt x="249" y="0"/>
                        <a:pt x="160" y="0"/>
                      </a:cubicBezTo>
                      <a:close/>
                      <a:moveTo>
                        <a:pt x="287" y="233"/>
                      </a:moveTo>
                      <a:cubicBezTo>
                        <a:pt x="248" y="302"/>
                        <a:pt x="236" y="343"/>
                        <a:pt x="229" y="387"/>
                      </a:cubicBezTo>
                      <a:cubicBezTo>
                        <a:pt x="228" y="392"/>
                        <a:pt x="226" y="406"/>
                        <a:pt x="221" y="411"/>
                      </a:cubicBezTo>
                      <a:cubicBezTo>
                        <a:pt x="220" y="413"/>
                        <a:pt x="217" y="414"/>
                        <a:pt x="206" y="414"/>
                      </a:cubicBezTo>
                      <a:cubicBezTo>
                        <a:pt x="160" y="414"/>
                        <a:pt x="160" y="414"/>
                        <a:pt x="160" y="414"/>
                      </a:cubicBezTo>
                      <a:cubicBezTo>
                        <a:pt x="115" y="414"/>
                        <a:pt x="115" y="414"/>
                        <a:pt x="115" y="414"/>
                      </a:cubicBezTo>
                      <a:cubicBezTo>
                        <a:pt x="104" y="414"/>
                        <a:pt x="101" y="413"/>
                        <a:pt x="100" y="411"/>
                      </a:cubicBezTo>
                      <a:cubicBezTo>
                        <a:pt x="95" y="406"/>
                        <a:pt x="93" y="392"/>
                        <a:pt x="92" y="387"/>
                      </a:cubicBezTo>
                      <a:cubicBezTo>
                        <a:pt x="85" y="343"/>
                        <a:pt x="73" y="302"/>
                        <a:pt x="34" y="233"/>
                      </a:cubicBezTo>
                      <a:cubicBezTo>
                        <a:pt x="21" y="210"/>
                        <a:pt x="15" y="185"/>
                        <a:pt x="15" y="160"/>
                      </a:cubicBezTo>
                      <a:cubicBezTo>
                        <a:pt x="15" y="80"/>
                        <a:pt x="80" y="14"/>
                        <a:pt x="160" y="14"/>
                      </a:cubicBezTo>
                      <a:cubicBezTo>
                        <a:pt x="241" y="14"/>
                        <a:pt x="306" y="80"/>
                        <a:pt x="306" y="160"/>
                      </a:cubicBezTo>
                      <a:cubicBezTo>
                        <a:pt x="306" y="185"/>
                        <a:pt x="300" y="210"/>
                        <a:pt x="287" y="233"/>
                      </a:cubicBezTo>
                      <a:close/>
                    </a:path>
                  </a:pathLst>
                </a:custGeom>
                <a:solidFill>
                  <a:schemeClr val="tx2"/>
                </a:solidFill>
                <a:ln>
                  <a:noFill/>
                </a:ln>
              </p:spPr>
              <p:txBody>
                <a:bodyPr anchor="ctr"/>
                <a:lstStyle/>
                <a:p>
                  <a:pPr algn="ctr"/>
                  <a:endParaRPr/>
                </a:p>
              </p:txBody>
            </p:sp>
          </p:grpSp>
          <p:sp>
            <p:nvSpPr>
              <p:cNvPr id="41" name="îṧḻîḍé"/>
              <p:cNvSpPr>
                <a:spLocks/>
              </p:cNvSpPr>
              <p:nvPr/>
            </p:nvSpPr>
            <p:spPr bwMode="auto">
              <a:xfrm>
                <a:off x="6201050" y="5013683"/>
                <a:ext cx="754314" cy="108681"/>
              </a:xfrm>
              <a:custGeom>
                <a:avLst/>
                <a:gdLst>
                  <a:gd name="T0" fmla="*/ 130 w 139"/>
                  <a:gd name="T1" fmla="*/ 0 h 23"/>
                  <a:gd name="T2" fmla="*/ 9 w 139"/>
                  <a:gd name="T3" fmla="*/ 0 h 23"/>
                  <a:gd name="T4" fmla="*/ 0 w 139"/>
                  <a:gd name="T5" fmla="*/ 9 h 23"/>
                  <a:gd name="T6" fmla="*/ 0 w 139"/>
                  <a:gd name="T7" fmla="*/ 14 h 23"/>
                  <a:gd name="T8" fmla="*/ 9 w 139"/>
                  <a:gd name="T9" fmla="*/ 23 h 23"/>
                  <a:gd name="T10" fmla="*/ 130 w 139"/>
                  <a:gd name="T11" fmla="*/ 23 h 23"/>
                  <a:gd name="T12" fmla="*/ 139 w 139"/>
                  <a:gd name="T13" fmla="*/ 14 h 23"/>
                  <a:gd name="T14" fmla="*/ 139 w 139"/>
                  <a:gd name="T15" fmla="*/ 9 h 23"/>
                  <a:gd name="T16" fmla="*/ 130 w 139"/>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23">
                    <a:moveTo>
                      <a:pt x="130" y="0"/>
                    </a:moveTo>
                    <a:cubicBezTo>
                      <a:pt x="9" y="0"/>
                      <a:pt x="9" y="0"/>
                      <a:pt x="9" y="0"/>
                    </a:cubicBezTo>
                    <a:cubicBezTo>
                      <a:pt x="4" y="0"/>
                      <a:pt x="0" y="4"/>
                      <a:pt x="0" y="9"/>
                    </a:cubicBezTo>
                    <a:cubicBezTo>
                      <a:pt x="0" y="14"/>
                      <a:pt x="0" y="14"/>
                      <a:pt x="0" y="14"/>
                    </a:cubicBezTo>
                    <a:cubicBezTo>
                      <a:pt x="0" y="19"/>
                      <a:pt x="4" y="23"/>
                      <a:pt x="9" y="23"/>
                    </a:cubicBezTo>
                    <a:cubicBezTo>
                      <a:pt x="130" y="23"/>
                      <a:pt x="130" y="23"/>
                      <a:pt x="130" y="23"/>
                    </a:cubicBezTo>
                    <a:cubicBezTo>
                      <a:pt x="135" y="23"/>
                      <a:pt x="139" y="19"/>
                      <a:pt x="139" y="14"/>
                    </a:cubicBezTo>
                    <a:cubicBezTo>
                      <a:pt x="139" y="9"/>
                      <a:pt x="139" y="9"/>
                      <a:pt x="139" y="9"/>
                    </a:cubicBezTo>
                    <a:cubicBezTo>
                      <a:pt x="139" y="4"/>
                      <a:pt x="135" y="0"/>
                      <a:pt x="130" y="0"/>
                    </a:cubicBezTo>
                    <a:close/>
                  </a:path>
                </a:pathLst>
              </a:custGeom>
              <a:solidFill>
                <a:schemeClr val="tx2"/>
              </a:solidFill>
              <a:ln>
                <a:noFill/>
              </a:ln>
            </p:spPr>
            <p:txBody>
              <a:bodyPr anchor="ctr"/>
              <a:lstStyle/>
              <a:p>
                <a:pPr algn="ctr"/>
                <a:endParaRPr/>
              </a:p>
            </p:txBody>
          </p:sp>
          <p:sp>
            <p:nvSpPr>
              <p:cNvPr id="42" name="îŝḷîḓe"/>
              <p:cNvSpPr>
                <a:spLocks/>
              </p:cNvSpPr>
              <p:nvPr/>
            </p:nvSpPr>
            <p:spPr bwMode="auto">
              <a:xfrm>
                <a:off x="6222570" y="5170787"/>
                <a:ext cx="710196" cy="119442"/>
              </a:xfrm>
              <a:custGeom>
                <a:avLst/>
                <a:gdLst>
                  <a:gd name="T0" fmla="*/ 122 w 131"/>
                  <a:gd name="T1" fmla="*/ 0 h 24"/>
                  <a:gd name="T2" fmla="*/ 9 w 131"/>
                  <a:gd name="T3" fmla="*/ 0 h 24"/>
                  <a:gd name="T4" fmla="*/ 0 w 131"/>
                  <a:gd name="T5" fmla="*/ 9 h 24"/>
                  <a:gd name="T6" fmla="*/ 0 w 131"/>
                  <a:gd name="T7" fmla="*/ 15 h 24"/>
                  <a:gd name="T8" fmla="*/ 9 w 131"/>
                  <a:gd name="T9" fmla="*/ 24 h 24"/>
                  <a:gd name="T10" fmla="*/ 122 w 131"/>
                  <a:gd name="T11" fmla="*/ 24 h 24"/>
                  <a:gd name="T12" fmla="*/ 131 w 131"/>
                  <a:gd name="T13" fmla="*/ 15 h 24"/>
                  <a:gd name="T14" fmla="*/ 131 w 131"/>
                  <a:gd name="T15" fmla="*/ 9 h 24"/>
                  <a:gd name="T16" fmla="*/ 122 w 13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24">
                    <a:moveTo>
                      <a:pt x="122" y="0"/>
                    </a:moveTo>
                    <a:cubicBezTo>
                      <a:pt x="9" y="0"/>
                      <a:pt x="9" y="0"/>
                      <a:pt x="9" y="0"/>
                    </a:cubicBezTo>
                    <a:cubicBezTo>
                      <a:pt x="4" y="0"/>
                      <a:pt x="0" y="4"/>
                      <a:pt x="0" y="9"/>
                    </a:cubicBezTo>
                    <a:cubicBezTo>
                      <a:pt x="0" y="15"/>
                      <a:pt x="0" y="15"/>
                      <a:pt x="0" y="15"/>
                    </a:cubicBezTo>
                    <a:cubicBezTo>
                      <a:pt x="0" y="20"/>
                      <a:pt x="4" y="24"/>
                      <a:pt x="9" y="24"/>
                    </a:cubicBezTo>
                    <a:cubicBezTo>
                      <a:pt x="122" y="24"/>
                      <a:pt x="122" y="24"/>
                      <a:pt x="122" y="24"/>
                    </a:cubicBezTo>
                    <a:cubicBezTo>
                      <a:pt x="127" y="24"/>
                      <a:pt x="131" y="20"/>
                      <a:pt x="131" y="15"/>
                    </a:cubicBezTo>
                    <a:cubicBezTo>
                      <a:pt x="131" y="9"/>
                      <a:pt x="131" y="9"/>
                      <a:pt x="131" y="9"/>
                    </a:cubicBezTo>
                    <a:cubicBezTo>
                      <a:pt x="131" y="4"/>
                      <a:pt x="127" y="0"/>
                      <a:pt x="122" y="0"/>
                    </a:cubicBezTo>
                    <a:close/>
                  </a:path>
                </a:pathLst>
              </a:custGeom>
              <a:solidFill>
                <a:schemeClr val="tx2"/>
              </a:solidFill>
              <a:ln>
                <a:noFill/>
              </a:ln>
            </p:spPr>
            <p:txBody>
              <a:bodyPr anchor="ctr"/>
              <a:lstStyle/>
              <a:p>
                <a:pPr algn="ctr"/>
                <a:endParaRPr/>
              </a:p>
            </p:txBody>
          </p:sp>
          <p:sp>
            <p:nvSpPr>
              <p:cNvPr id="43" name="íślïḋè"/>
              <p:cNvSpPr>
                <a:spLocks/>
              </p:cNvSpPr>
              <p:nvPr/>
            </p:nvSpPr>
            <p:spPr bwMode="auto">
              <a:xfrm>
                <a:off x="6265613" y="5333271"/>
                <a:ext cx="624112" cy="100283"/>
              </a:xfrm>
              <a:custGeom>
                <a:avLst/>
                <a:gdLst>
                  <a:gd name="T0" fmla="*/ 107 w 115"/>
                  <a:gd name="T1" fmla="*/ 0 h 23"/>
                  <a:gd name="T2" fmla="*/ 8 w 115"/>
                  <a:gd name="T3" fmla="*/ 0 h 23"/>
                  <a:gd name="T4" fmla="*/ 0 w 115"/>
                  <a:gd name="T5" fmla="*/ 9 h 23"/>
                  <a:gd name="T6" fmla="*/ 0 w 115"/>
                  <a:gd name="T7" fmla="*/ 15 h 23"/>
                  <a:gd name="T8" fmla="*/ 8 w 115"/>
                  <a:gd name="T9" fmla="*/ 23 h 23"/>
                  <a:gd name="T10" fmla="*/ 107 w 115"/>
                  <a:gd name="T11" fmla="*/ 23 h 23"/>
                  <a:gd name="T12" fmla="*/ 115 w 115"/>
                  <a:gd name="T13" fmla="*/ 15 h 23"/>
                  <a:gd name="T14" fmla="*/ 115 w 115"/>
                  <a:gd name="T15" fmla="*/ 9 h 23"/>
                  <a:gd name="T16" fmla="*/ 107 w 115"/>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23">
                    <a:moveTo>
                      <a:pt x="107" y="0"/>
                    </a:moveTo>
                    <a:cubicBezTo>
                      <a:pt x="8" y="0"/>
                      <a:pt x="8" y="0"/>
                      <a:pt x="8" y="0"/>
                    </a:cubicBezTo>
                    <a:cubicBezTo>
                      <a:pt x="4" y="0"/>
                      <a:pt x="0" y="4"/>
                      <a:pt x="0" y="9"/>
                    </a:cubicBezTo>
                    <a:cubicBezTo>
                      <a:pt x="0" y="15"/>
                      <a:pt x="0" y="15"/>
                      <a:pt x="0" y="15"/>
                    </a:cubicBezTo>
                    <a:cubicBezTo>
                      <a:pt x="0" y="19"/>
                      <a:pt x="4" y="23"/>
                      <a:pt x="8" y="23"/>
                    </a:cubicBezTo>
                    <a:cubicBezTo>
                      <a:pt x="107" y="23"/>
                      <a:pt x="107" y="23"/>
                      <a:pt x="107" y="23"/>
                    </a:cubicBezTo>
                    <a:cubicBezTo>
                      <a:pt x="111" y="23"/>
                      <a:pt x="115" y="19"/>
                      <a:pt x="115" y="15"/>
                    </a:cubicBezTo>
                    <a:cubicBezTo>
                      <a:pt x="115" y="9"/>
                      <a:pt x="115" y="9"/>
                      <a:pt x="115" y="9"/>
                    </a:cubicBezTo>
                    <a:cubicBezTo>
                      <a:pt x="115" y="4"/>
                      <a:pt x="111" y="0"/>
                      <a:pt x="107" y="0"/>
                    </a:cubicBezTo>
                    <a:close/>
                  </a:path>
                </a:pathLst>
              </a:custGeom>
              <a:solidFill>
                <a:schemeClr val="tx2"/>
              </a:solidFill>
              <a:ln>
                <a:noFill/>
              </a:ln>
            </p:spPr>
            <p:txBody>
              <a:bodyPr anchor="ctr"/>
              <a:lstStyle/>
              <a:p>
                <a:pPr algn="ctr"/>
                <a:endParaRPr/>
              </a:p>
            </p:txBody>
          </p:sp>
          <p:sp>
            <p:nvSpPr>
              <p:cNvPr id="44" name="ïsľíḍè"/>
              <p:cNvSpPr>
                <a:spLocks/>
              </p:cNvSpPr>
              <p:nvPr/>
            </p:nvSpPr>
            <p:spPr bwMode="auto">
              <a:xfrm>
                <a:off x="6379674" y="5476597"/>
                <a:ext cx="395988" cy="108681"/>
              </a:xfrm>
              <a:custGeom>
                <a:avLst/>
                <a:gdLst>
                  <a:gd name="T0" fmla="*/ 0 w 73"/>
                  <a:gd name="T1" fmla="*/ 0 h 20"/>
                  <a:gd name="T2" fmla="*/ 73 w 73"/>
                  <a:gd name="T3" fmla="*/ 0 h 20"/>
                  <a:gd name="T4" fmla="*/ 36 w 73"/>
                  <a:gd name="T5" fmla="*/ 20 h 20"/>
                  <a:gd name="T6" fmla="*/ 0 w 73"/>
                  <a:gd name="T7" fmla="*/ 0 h 20"/>
                </a:gdLst>
                <a:ahLst/>
                <a:cxnLst>
                  <a:cxn ang="0">
                    <a:pos x="T0" y="T1"/>
                  </a:cxn>
                  <a:cxn ang="0">
                    <a:pos x="T2" y="T3"/>
                  </a:cxn>
                  <a:cxn ang="0">
                    <a:pos x="T4" y="T5"/>
                  </a:cxn>
                  <a:cxn ang="0">
                    <a:pos x="T6" y="T7"/>
                  </a:cxn>
                </a:cxnLst>
                <a:rect l="0" t="0" r="r" b="b"/>
                <a:pathLst>
                  <a:path w="73" h="20">
                    <a:moveTo>
                      <a:pt x="0" y="0"/>
                    </a:moveTo>
                    <a:cubicBezTo>
                      <a:pt x="73" y="0"/>
                      <a:pt x="73" y="0"/>
                      <a:pt x="73" y="0"/>
                    </a:cubicBezTo>
                    <a:cubicBezTo>
                      <a:pt x="73" y="12"/>
                      <a:pt x="54" y="20"/>
                      <a:pt x="36" y="20"/>
                    </a:cubicBezTo>
                    <a:cubicBezTo>
                      <a:pt x="19" y="20"/>
                      <a:pt x="0" y="12"/>
                      <a:pt x="0" y="0"/>
                    </a:cubicBezTo>
                    <a:close/>
                  </a:path>
                </a:pathLst>
              </a:custGeom>
              <a:solidFill>
                <a:schemeClr val="tx2"/>
              </a:solidFill>
              <a:ln>
                <a:noFill/>
              </a:ln>
            </p:spPr>
            <p:txBody>
              <a:bodyPr anchor="ctr"/>
              <a:lstStyle/>
              <a:p>
                <a:pPr algn="ctr"/>
                <a:endParaRPr/>
              </a:p>
            </p:txBody>
          </p:sp>
          <p:sp>
            <p:nvSpPr>
              <p:cNvPr id="45" name="íṥ1îḍè"/>
              <p:cNvSpPr>
                <a:spLocks/>
              </p:cNvSpPr>
              <p:nvPr/>
            </p:nvSpPr>
            <p:spPr bwMode="auto">
              <a:xfrm>
                <a:off x="6184784" y="3781799"/>
                <a:ext cx="841475" cy="1133086"/>
              </a:xfrm>
              <a:custGeom>
                <a:avLst/>
                <a:gdLst>
                  <a:gd name="T0" fmla="*/ 29 w 155"/>
                  <a:gd name="T1" fmla="*/ 200 h 209"/>
                  <a:gd name="T2" fmla="*/ 37 w 155"/>
                  <a:gd name="T3" fmla="*/ 176 h 209"/>
                  <a:gd name="T4" fmla="*/ 44 w 155"/>
                  <a:gd name="T5" fmla="*/ 139 h 209"/>
                  <a:gd name="T6" fmla="*/ 48 w 155"/>
                  <a:gd name="T7" fmla="*/ 52 h 209"/>
                  <a:gd name="T8" fmla="*/ 21 w 155"/>
                  <a:gd name="T9" fmla="*/ 2 h 209"/>
                  <a:gd name="T10" fmla="*/ 1 w 155"/>
                  <a:gd name="T11" fmla="*/ 14 h 209"/>
                  <a:gd name="T12" fmla="*/ 14 w 155"/>
                  <a:gd name="T13" fmla="*/ 46 h 209"/>
                  <a:gd name="T14" fmla="*/ 43 w 155"/>
                  <a:gd name="T15" fmla="*/ 55 h 209"/>
                  <a:gd name="T16" fmla="*/ 79 w 155"/>
                  <a:gd name="T17" fmla="*/ 49 h 209"/>
                  <a:gd name="T18" fmla="*/ 98 w 155"/>
                  <a:gd name="T19" fmla="*/ 26 h 209"/>
                  <a:gd name="T20" fmla="*/ 83 w 155"/>
                  <a:gd name="T21" fmla="*/ 2 h 209"/>
                  <a:gd name="T22" fmla="*/ 64 w 155"/>
                  <a:gd name="T23" fmla="*/ 14 h 209"/>
                  <a:gd name="T24" fmla="*/ 79 w 155"/>
                  <a:gd name="T25" fmla="*/ 52 h 209"/>
                  <a:gd name="T26" fmla="*/ 143 w 155"/>
                  <a:gd name="T27" fmla="*/ 42 h 209"/>
                  <a:gd name="T28" fmla="*/ 143 w 155"/>
                  <a:gd name="T29" fmla="*/ 7 h 209"/>
                  <a:gd name="T30" fmla="*/ 120 w 155"/>
                  <a:gd name="T31" fmla="*/ 26 h 209"/>
                  <a:gd name="T32" fmla="*/ 114 w 155"/>
                  <a:gd name="T33" fmla="*/ 61 h 209"/>
                  <a:gd name="T34" fmla="*/ 112 w 155"/>
                  <a:gd name="T35" fmla="*/ 97 h 209"/>
                  <a:gd name="T36" fmla="*/ 117 w 155"/>
                  <a:gd name="T37" fmla="*/ 170 h 209"/>
                  <a:gd name="T38" fmla="*/ 120 w 155"/>
                  <a:gd name="T39" fmla="*/ 207 h 209"/>
                  <a:gd name="T40" fmla="*/ 128 w 155"/>
                  <a:gd name="T41" fmla="*/ 205 h 209"/>
                  <a:gd name="T42" fmla="*/ 120 w 155"/>
                  <a:gd name="T43" fmla="*/ 85 h 209"/>
                  <a:gd name="T44" fmla="*/ 128 w 155"/>
                  <a:gd name="T45" fmla="*/ 25 h 209"/>
                  <a:gd name="T46" fmla="*/ 137 w 155"/>
                  <a:gd name="T47" fmla="*/ 11 h 209"/>
                  <a:gd name="T48" fmla="*/ 138 w 155"/>
                  <a:gd name="T49" fmla="*/ 11 h 209"/>
                  <a:gd name="T50" fmla="*/ 139 w 155"/>
                  <a:gd name="T51" fmla="*/ 13 h 209"/>
                  <a:gd name="T52" fmla="*/ 140 w 155"/>
                  <a:gd name="T53" fmla="*/ 21 h 209"/>
                  <a:gd name="T54" fmla="*/ 123 w 155"/>
                  <a:gd name="T55" fmla="*/ 56 h 209"/>
                  <a:gd name="T56" fmla="*/ 91 w 155"/>
                  <a:gd name="T57" fmla="*/ 53 h 209"/>
                  <a:gd name="T58" fmla="*/ 72 w 155"/>
                  <a:gd name="T59" fmla="*/ 22 h 209"/>
                  <a:gd name="T60" fmla="*/ 82 w 155"/>
                  <a:gd name="T61" fmla="*/ 7 h 209"/>
                  <a:gd name="T62" fmla="*/ 89 w 155"/>
                  <a:gd name="T63" fmla="*/ 33 h 209"/>
                  <a:gd name="T64" fmla="*/ 67 w 155"/>
                  <a:gd name="T65" fmla="*/ 50 h 209"/>
                  <a:gd name="T66" fmla="*/ 16 w 155"/>
                  <a:gd name="T67" fmla="*/ 35 h 209"/>
                  <a:gd name="T68" fmla="*/ 10 w 155"/>
                  <a:gd name="T69" fmla="*/ 8 h 209"/>
                  <a:gd name="T70" fmla="*/ 20 w 155"/>
                  <a:gd name="T71" fmla="*/ 8 h 209"/>
                  <a:gd name="T72" fmla="*/ 28 w 155"/>
                  <a:gd name="T73" fmla="*/ 14 h 209"/>
                  <a:gd name="T74" fmla="*/ 41 w 155"/>
                  <a:gd name="T75" fmla="*/ 68 h 209"/>
                  <a:gd name="T76" fmla="*/ 35 w 155"/>
                  <a:gd name="T77" fmla="*/ 147 h 209"/>
                  <a:gd name="T78" fmla="*/ 21 w 155"/>
                  <a:gd name="T79" fmla="*/ 201 h 209"/>
                  <a:gd name="T80" fmla="*/ 29 w 155"/>
                  <a:gd name="T81" fmla="*/ 20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5" h="209">
                    <a:moveTo>
                      <a:pt x="29" y="200"/>
                    </a:moveTo>
                    <a:cubicBezTo>
                      <a:pt x="33" y="192"/>
                      <a:pt x="35" y="184"/>
                      <a:pt x="37" y="176"/>
                    </a:cubicBezTo>
                    <a:cubicBezTo>
                      <a:pt x="40" y="164"/>
                      <a:pt x="42" y="151"/>
                      <a:pt x="44" y="139"/>
                    </a:cubicBezTo>
                    <a:cubicBezTo>
                      <a:pt x="48" y="110"/>
                      <a:pt x="51" y="81"/>
                      <a:pt x="48" y="52"/>
                    </a:cubicBezTo>
                    <a:cubicBezTo>
                      <a:pt x="46" y="34"/>
                      <a:pt x="42" y="8"/>
                      <a:pt x="21" y="2"/>
                    </a:cubicBezTo>
                    <a:cubicBezTo>
                      <a:pt x="12" y="0"/>
                      <a:pt x="2" y="4"/>
                      <a:pt x="1" y="14"/>
                    </a:cubicBezTo>
                    <a:cubicBezTo>
                      <a:pt x="0" y="25"/>
                      <a:pt x="6" y="38"/>
                      <a:pt x="14" y="46"/>
                    </a:cubicBezTo>
                    <a:cubicBezTo>
                      <a:pt x="22" y="53"/>
                      <a:pt x="33" y="54"/>
                      <a:pt x="43" y="55"/>
                    </a:cubicBezTo>
                    <a:cubicBezTo>
                      <a:pt x="55" y="55"/>
                      <a:pt x="68" y="54"/>
                      <a:pt x="79" y="49"/>
                    </a:cubicBezTo>
                    <a:cubicBezTo>
                      <a:pt x="89" y="45"/>
                      <a:pt x="98" y="38"/>
                      <a:pt x="98" y="26"/>
                    </a:cubicBezTo>
                    <a:cubicBezTo>
                      <a:pt x="99" y="16"/>
                      <a:pt x="94" y="4"/>
                      <a:pt x="83" y="2"/>
                    </a:cubicBezTo>
                    <a:cubicBezTo>
                      <a:pt x="74" y="0"/>
                      <a:pt x="65" y="5"/>
                      <a:pt x="64" y="14"/>
                    </a:cubicBezTo>
                    <a:cubicBezTo>
                      <a:pt x="61" y="27"/>
                      <a:pt x="69" y="44"/>
                      <a:pt x="79" y="52"/>
                    </a:cubicBezTo>
                    <a:cubicBezTo>
                      <a:pt x="98" y="69"/>
                      <a:pt x="131" y="65"/>
                      <a:pt x="143" y="42"/>
                    </a:cubicBezTo>
                    <a:cubicBezTo>
                      <a:pt x="147" y="35"/>
                      <a:pt x="155" y="10"/>
                      <a:pt x="143" y="7"/>
                    </a:cubicBezTo>
                    <a:cubicBezTo>
                      <a:pt x="132" y="4"/>
                      <a:pt x="124" y="18"/>
                      <a:pt x="120" y="26"/>
                    </a:cubicBezTo>
                    <a:cubicBezTo>
                      <a:pt x="116" y="37"/>
                      <a:pt x="115" y="49"/>
                      <a:pt x="114" y="61"/>
                    </a:cubicBezTo>
                    <a:cubicBezTo>
                      <a:pt x="112" y="73"/>
                      <a:pt x="112" y="85"/>
                      <a:pt x="112" y="97"/>
                    </a:cubicBezTo>
                    <a:cubicBezTo>
                      <a:pt x="112" y="121"/>
                      <a:pt x="115" y="146"/>
                      <a:pt x="117" y="170"/>
                    </a:cubicBezTo>
                    <a:cubicBezTo>
                      <a:pt x="118" y="183"/>
                      <a:pt x="119" y="195"/>
                      <a:pt x="120" y="207"/>
                    </a:cubicBezTo>
                    <a:cubicBezTo>
                      <a:pt x="120" y="209"/>
                      <a:pt x="128" y="208"/>
                      <a:pt x="128" y="205"/>
                    </a:cubicBezTo>
                    <a:cubicBezTo>
                      <a:pt x="126" y="165"/>
                      <a:pt x="120" y="125"/>
                      <a:pt x="120" y="85"/>
                    </a:cubicBezTo>
                    <a:cubicBezTo>
                      <a:pt x="121" y="65"/>
                      <a:pt x="121" y="43"/>
                      <a:pt x="128" y="25"/>
                    </a:cubicBezTo>
                    <a:cubicBezTo>
                      <a:pt x="130" y="20"/>
                      <a:pt x="133" y="13"/>
                      <a:pt x="137" y="11"/>
                    </a:cubicBezTo>
                    <a:cubicBezTo>
                      <a:pt x="139" y="10"/>
                      <a:pt x="137" y="10"/>
                      <a:pt x="138" y="11"/>
                    </a:cubicBezTo>
                    <a:cubicBezTo>
                      <a:pt x="138" y="12"/>
                      <a:pt x="139" y="12"/>
                      <a:pt x="139" y="13"/>
                    </a:cubicBezTo>
                    <a:cubicBezTo>
                      <a:pt x="141" y="16"/>
                      <a:pt x="141" y="19"/>
                      <a:pt x="140" y="21"/>
                    </a:cubicBezTo>
                    <a:cubicBezTo>
                      <a:pt x="140" y="34"/>
                      <a:pt x="135" y="49"/>
                      <a:pt x="123" y="56"/>
                    </a:cubicBezTo>
                    <a:cubicBezTo>
                      <a:pt x="113" y="61"/>
                      <a:pt x="100" y="59"/>
                      <a:pt x="91" y="53"/>
                    </a:cubicBezTo>
                    <a:cubicBezTo>
                      <a:pt x="80" y="46"/>
                      <a:pt x="74" y="34"/>
                      <a:pt x="72" y="22"/>
                    </a:cubicBezTo>
                    <a:cubicBezTo>
                      <a:pt x="71" y="15"/>
                      <a:pt x="72" y="1"/>
                      <a:pt x="82" y="7"/>
                    </a:cubicBezTo>
                    <a:cubicBezTo>
                      <a:pt x="90" y="12"/>
                      <a:pt x="92" y="24"/>
                      <a:pt x="89" y="33"/>
                    </a:cubicBezTo>
                    <a:cubicBezTo>
                      <a:pt x="86" y="43"/>
                      <a:pt x="77" y="47"/>
                      <a:pt x="67" y="50"/>
                    </a:cubicBezTo>
                    <a:cubicBezTo>
                      <a:pt x="49" y="53"/>
                      <a:pt x="26" y="52"/>
                      <a:pt x="16" y="35"/>
                    </a:cubicBezTo>
                    <a:cubicBezTo>
                      <a:pt x="11" y="28"/>
                      <a:pt x="7" y="16"/>
                      <a:pt x="10" y="8"/>
                    </a:cubicBezTo>
                    <a:cubicBezTo>
                      <a:pt x="12" y="3"/>
                      <a:pt x="15" y="6"/>
                      <a:pt x="20" y="8"/>
                    </a:cubicBezTo>
                    <a:cubicBezTo>
                      <a:pt x="23" y="9"/>
                      <a:pt x="25" y="11"/>
                      <a:pt x="28" y="14"/>
                    </a:cubicBezTo>
                    <a:cubicBezTo>
                      <a:pt x="39" y="28"/>
                      <a:pt x="40" y="51"/>
                      <a:pt x="41" y="68"/>
                    </a:cubicBezTo>
                    <a:cubicBezTo>
                      <a:pt x="42" y="94"/>
                      <a:pt x="39" y="121"/>
                      <a:pt x="35" y="147"/>
                    </a:cubicBezTo>
                    <a:cubicBezTo>
                      <a:pt x="32" y="165"/>
                      <a:pt x="29" y="185"/>
                      <a:pt x="21" y="201"/>
                    </a:cubicBezTo>
                    <a:cubicBezTo>
                      <a:pt x="20" y="203"/>
                      <a:pt x="28" y="202"/>
                      <a:pt x="29" y="200"/>
                    </a:cubicBezTo>
                    <a:close/>
                  </a:path>
                </a:pathLst>
              </a:custGeom>
              <a:solidFill>
                <a:schemeClr val="tx2">
                  <a:alpha val="33000"/>
                </a:schemeClr>
              </a:solidFill>
              <a:ln>
                <a:noFill/>
              </a:ln>
            </p:spPr>
            <p:txBody>
              <a:bodyPr anchor="ctr"/>
              <a:lstStyle/>
              <a:p>
                <a:pPr algn="ctr"/>
                <a:endParaRPr/>
              </a:p>
            </p:txBody>
          </p:sp>
          <p:grpSp>
            <p:nvGrpSpPr>
              <p:cNvPr id="46" name="ïṥlïḋé"/>
              <p:cNvGrpSpPr/>
              <p:nvPr/>
            </p:nvGrpSpPr>
            <p:grpSpPr>
              <a:xfrm>
                <a:off x="5316533" y="2237050"/>
                <a:ext cx="2463111" cy="2000397"/>
                <a:chOff x="3914611" y="1210682"/>
                <a:chExt cx="1946571" cy="1580892"/>
              </a:xfrm>
              <a:solidFill>
                <a:schemeClr val="accent6"/>
              </a:solidFill>
            </p:grpSpPr>
            <p:sp>
              <p:nvSpPr>
                <p:cNvPr id="49" name="ïŝlîḑe"/>
                <p:cNvSpPr>
                  <a:spLocks/>
                </p:cNvSpPr>
                <p:nvPr/>
              </p:nvSpPr>
              <p:spPr bwMode="auto">
                <a:xfrm>
                  <a:off x="5612857" y="1763440"/>
                  <a:ext cx="248316" cy="167528"/>
                </a:xfrm>
                <a:custGeom>
                  <a:avLst/>
                  <a:gdLst>
                    <a:gd name="T0" fmla="*/ 6 w 58"/>
                    <a:gd name="T1" fmla="*/ 39 h 39"/>
                    <a:gd name="T2" fmla="*/ 9 w 58"/>
                    <a:gd name="T3" fmla="*/ 38 h 39"/>
                    <a:gd name="T4" fmla="*/ 54 w 58"/>
                    <a:gd name="T5" fmla="*/ 12 h 39"/>
                    <a:gd name="T6" fmla="*/ 56 w 58"/>
                    <a:gd name="T7" fmla="*/ 4 h 39"/>
                    <a:gd name="T8" fmla="*/ 48 w 58"/>
                    <a:gd name="T9" fmla="*/ 2 h 39"/>
                    <a:gd name="T10" fmla="*/ 3 w 58"/>
                    <a:gd name="T11" fmla="*/ 28 h 39"/>
                    <a:gd name="T12" fmla="*/ 1 w 58"/>
                    <a:gd name="T13" fmla="*/ 36 h 39"/>
                    <a:gd name="T14" fmla="*/ 6 w 58"/>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6" y="39"/>
                      </a:moveTo>
                      <a:cubicBezTo>
                        <a:pt x="7" y="39"/>
                        <a:pt x="8" y="38"/>
                        <a:pt x="9" y="38"/>
                      </a:cubicBezTo>
                      <a:cubicBezTo>
                        <a:pt x="54" y="12"/>
                        <a:pt x="54" y="12"/>
                        <a:pt x="54" y="12"/>
                      </a:cubicBezTo>
                      <a:cubicBezTo>
                        <a:pt x="57" y="10"/>
                        <a:pt x="58" y="6"/>
                        <a:pt x="56" y="4"/>
                      </a:cubicBezTo>
                      <a:cubicBezTo>
                        <a:pt x="55" y="1"/>
                        <a:pt x="51" y="0"/>
                        <a:pt x="48" y="2"/>
                      </a:cubicBezTo>
                      <a:cubicBezTo>
                        <a:pt x="3" y="28"/>
                        <a:pt x="3" y="28"/>
                        <a:pt x="3" y="28"/>
                      </a:cubicBezTo>
                      <a:cubicBezTo>
                        <a:pt x="0" y="30"/>
                        <a:pt x="0" y="33"/>
                        <a:pt x="1" y="36"/>
                      </a:cubicBezTo>
                      <a:cubicBezTo>
                        <a:pt x="2" y="38"/>
                        <a:pt x="4" y="39"/>
                        <a:pt x="6" y="39"/>
                      </a:cubicBezTo>
                      <a:close/>
                    </a:path>
                  </a:pathLst>
                </a:custGeom>
                <a:solidFill>
                  <a:schemeClr val="tx2">
                    <a:lumMod val="40000"/>
                    <a:lumOff val="60000"/>
                  </a:schemeClr>
                </a:solidFill>
                <a:ln>
                  <a:noFill/>
                </a:ln>
              </p:spPr>
              <p:txBody>
                <a:bodyPr anchor="ctr"/>
                <a:lstStyle/>
                <a:p>
                  <a:pPr algn="ctr"/>
                  <a:endParaRPr/>
                </a:p>
              </p:txBody>
            </p:sp>
            <p:sp>
              <p:nvSpPr>
                <p:cNvPr id="51" name="íṥ1îḍè"/>
                <p:cNvSpPr>
                  <a:spLocks/>
                </p:cNvSpPr>
                <p:nvPr/>
              </p:nvSpPr>
              <p:spPr bwMode="auto">
                <a:xfrm>
                  <a:off x="3914625" y="1742178"/>
                  <a:ext cx="252568" cy="166678"/>
                </a:xfrm>
                <a:custGeom>
                  <a:avLst/>
                  <a:gdLst>
                    <a:gd name="T0" fmla="*/ 55 w 59"/>
                    <a:gd name="T1" fmla="*/ 28 h 39"/>
                    <a:gd name="T2" fmla="*/ 10 w 59"/>
                    <a:gd name="T3" fmla="*/ 1 h 39"/>
                    <a:gd name="T4" fmla="*/ 2 w 59"/>
                    <a:gd name="T5" fmla="*/ 4 h 39"/>
                    <a:gd name="T6" fmla="*/ 4 w 59"/>
                    <a:gd name="T7" fmla="*/ 11 h 39"/>
                    <a:gd name="T8" fmla="*/ 49 w 59"/>
                    <a:gd name="T9" fmla="*/ 38 h 39"/>
                    <a:gd name="T10" fmla="*/ 52 w 59"/>
                    <a:gd name="T11" fmla="*/ 39 h 39"/>
                    <a:gd name="T12" fmla="*/ 57 w 59"/>
                    <a:gd name="T13" fmla="*/ 36 h 39"/>
                    <a:gd name="T14" fmla="*/ 55 w 59"/>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9">
                      <a:moveTo>
                        <a:pt x="55" y="28"/>
                      </a:moveTo>
                      <a:cubicBezTo>
                        <a:pt x="10" y="1"/>
                        <a:pt x="10" y="1"/>
                        <a:pt x="10" y="1"/>
                      </a:cubicBezTo>
                      <a:cubicBezTo>
                        <a:pt x="7" y="0"/>
                        <a:pt x="4" y="1"/>
                        <a:pt x="2" y="4"/>
                      </a:cubicBezTo>
                      <a:cubicBezTo>
                        <a:pt x="0" y="6"/>
                        <a:pt x="1" y="10"/>
                        <a:pt x="4" y="11"/>
                      </a:cubicBezTo>
                      <a:cubicBezTo>
                        <a:pt x="49" y="38"/>
                        <a:pt x="49" y="38"/>
                        <a:pt x="49" y="38"/>
                      </a:cubicBezTo>
                      <a:cubicBezTo>
                        <a:pt x="50" y="38"/>
                        <a:pt x="51" y="39"/>
                        <a:pt x="52" y="39"/>
                      </a:cubicBezTo>
                      <a:cubicBezTo>
                        <a:pt x="54" y="39"/>
                        <a:pt x="56" y="38"/>
                        <a:pt x="57" y="36"/>
                      </a:cubicBezTo>
                      <a:cubicBezTo>
                        <a:pt x="59" y="33"/>
                        <a:pt x="58" y="29"/>
                        <a:pt x="55" y="28"/>
                      </a:cubicBezTo>
                      <a:close/>
                    </a:path>
                  </a:pathLst>
                </a:custGeom>
                <a:solidFill>
                  <a:schemeClr val="tx2">
                    <a:lumMod val="40000"/>
                    <a:lumOff val="60000"/>
                  </a:schemeClr>
                </a:solidFill>
                <a:ln>
                  <a:noFill/>
                </a:ln>
              </p:spPr>
              <p:txBody>
                <a:bodyPr anchor="ctr"/>
                <a:lstStyle/>
                <a:p>
                  <a:pPr algn="ctr"/>
                  <a:endParaRPr/>
                </a:p>
              </p:txBody>
            </p:sp>
            <p:sp>
              <p:nvSpPr>
                <p:cNvPr id="52" name="ï$lîḋê"/>
                <p:cNvSpPr>
                  <a:spLocks/>
                </p:cNvSpPr>
                <p:nvPr/>
              </p:nvSpPr>
              <p:spPr bwMode="auto">
                <a:xfrm>
                  <a:off x="5612866" y="2603631"/>
                  <a:ext cx="248316" cy="166678"/>
                </a:xfrm>
                <a:custGeom>
                  <a:avLst/>
                  <a:gdLst>
                    <a:gd name="T0" fmla="*/ 54 w 58"/>
                    <a:gd name="T1" fmla="*/ 28 h 39"/>
                    <a:gd name="T2" fmla="*/ 9 w 58"/>
                    <a:gd name="T3" fmla="*/ 2 h 39"/>
                    <a:gd name="T4" fmla="*/ 1 w 58"/>
                    <a:gd name="T5" fmla="*/ 4 h 39"/>
                    <a:gd name="T6" fmla="*/ 3 w 58"/>
                    <a:gd name="T7" fmla="*/ 12 h 39"/>
                    <a:gd name="T8" fmla="*/ 48 w 58"/>
                    <a:gd name="T9" fmla="*/ 38 h 39"/>
                    <a:gd name="T10" fmla="*/ 51 w 58"/>
                    <a:gd name="T11" fmla="*/ 39 h 39"/>
                    <a:gd name="T12" fmla="*/ 56 w 58"/>
                    <a:gd name="T13" fmla="*/ 36 h 39"/>
                    <a:gd name="T14" fmla="*/ 54 w 58"/>
                    <a:gd name="T15" fmla="*/ 28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39">
                      <a:moveTo>
                        <a:pt x="54" y="28"/>
                      </a:moveTo>
                      <a:cubicBezTo>
                        <a:pt x="9" y="2"/>
                        <a:pt x="9" y="2"/>
                        <a:pt x="9" y="2"/>
                      </a:cubicBezTo>
                      <a:cubicBezTo>
                        <a:pt x="6" y="0"/>
                        <a:pt x="3" y="1"/>
                        <a:pt x="1" y="4"/>
                      </a:cubicBezTo>
                      <a:cubicBezTo>
                        <a:pt x="0" y="7"/>
                        <a:pt x="0" y="10"/>
                        <a:pt x="3" y="12"/>
                      </a:cubicBezTo>
                      <a:cubicBezTo>
                        <a:pt x="48" y="38"/>
                        <a:pt x="48" y="38"/>
                        <a:pt x="48" y="38"/>
                      </a:cubicBezTo>
                      <a:cubicBezTo>
                        <a:pt x="49" y="39"/>
                        <a:pt x="50" y="39"/>
                        <a:pt x="51" y="39"/>
                      </a:cubicBezTo>
                      <a:cubicBezTo>
                        <a:pt x="53" y="39"/>
                        <a:pt x="55" y="38"/>
                        <a:pt x="56" y="36"/>
                      </a:cubicBezTo>
                      <a:cubicBezTo>
                        <a:pt x="58" y="33"/>
                        <a:pt x="57" y="30"/>
                        <a:pt x="54" y="28"/>
                      </a:cubicBezTo>
                      <a:close/>
                    </a:path>
                  </a:pathLst>
                </a:custGeom>
                <a:solidFill>
                  <a:schemeClr val="tx2">
                    <a:lumMod val="40000"/>
                    <a:lumOff val="60000"/>
                  </a:schemeClr>
                </a:solidFill>
                <a:ln>
                  <a:noFill/>
                </a:ln>
              </p:spPr>
              <p:txBody>
                <a:bodyPr anchor="ctr"/>
                <a:lstStyle/>
                <a:p>
                  <a:pPr algn="ctr"/>
                  <a:endParaRPr/>
                </a:p>
              </p:txBody>
            </p:sp>
            <p:sp>
              <p:nvSpPr>
                <p:cNvPr id="53" name="îSlíḑê"/>
                <p:cNvSpPr>
                  <a:spLocks/>
                </p:cNvSpPr>
                <p:nvPr/>
              </p:nvSpPr>
              <p:spPr bwMode="auto">
                <a:xfrm>
                  <a:off x="3914611" y="2629148"/>
                  <a:ext cx="252568" cy="162426"/>
                </a:xfrm>
                <a:custGeom>
                  <a:avLst/>
                  <a:gdLst>
                    <a:gd name="T0" fmla="*/ 49 w 59"/>
                    <a:gd name="T1" fmla="*/ 1 h 38"/>
                    <a:gd name="T2" fmla="*/ 4 w 59"/>
                    <a:gd name="T3" fmla="*/ 27 h 38"/>
                    <a:gd name="T4" fmla="*/ 2 w 59"/>
                    <a:gd name="T5" fmla="*/ 35 h 38"/>
                    <a:gd name="T6" fmla="*/ 7 w 59"/>
                    <a:gd name="T7" fmla="*/ 38 h 38"/>
                    <a:gd name="T8" fmla="*/ 10 w 59"/>
                    <a:gd name="T9" fmla="*/ 37 h 38"/>
                    <a:gd name="T10" fmla="*/ 55 w 59"/>
                    <a:gd name="T11" fmla="*/ 11 h 38"/>
                    <a:gd name="T12" fmla="*/ 57 w 59"/>
                    <a:gd name="T13" fmla="*/ 3 h 38"/>
                    <a:gd name="T14" fmla="*/ 49 w 59"/>
                    <a:gd name="T15" fmla="*/ 1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8">
                      <a:moveTo>
                        <a:pt x="49" y="1"/>
                      </a:moveTo>
                      <a:cubicBezTo>
                        <a:pt x="4" y="27"/>
                        <a:pt x="4" y="27"/>
                        <a:pt x="4" y="27"/>
                      </a:cubicBezTo>
                      <a:cubicBezTo>
                        <a:pt x="1" y="29"/>
                        <a:pt x="0" y="33"/>
                        <a:pt x="2" y="35"/>
                      </a:cubicBezTo>
                      <a:cubicBezTo>
                        <a:pt x="3" y="37"/>
                        <a:pt x="5" y="38"/>
                        <a:pt x="7" y="38"/>
                      </a:cubicBezTo>
                      <a:cubicBezTo>
                        <a:pt x="8" y="38"/>
                        <a:pt x="9" y="38"/>
                        <a:pt x="10" y="37"/>
                      </a:cubicBezTo>
                      <a:cubicBezTo>
                        <a:pt x="55" y="11"/>
                        <a:pt x="55" y="11"/>
                        <a:pt x="55" y="11"/>
                      </a:cubicBezTo>
                      <a:cubicBezTo>
                        <a:pt x="58" y="9"/>
                        <a:pt x="59" y="6"/>
                        <a:pt x="57" y="3"/>
                      </a:cubicBezTo>
                      <a:cubicBezTo>
                        <a:pt x="56" y="0"/>
                        <a:pt x="52" y="0"/>
                        <a:pt x="49" y="1"/>
                      </a:cubicBezTo>
                      <a:close/>
                    </a:path>
                  </a:pathLst>
                </a:custGeom>
                <a:solidFill>
                  <a:schemeClr val="tx2">
                    <a:lumMod val="40000"/>
                    <a:lumOff val="60000"/>
                  </a:schemeClr>
                </a:solidFill>
                <a:ln>
                  <a:noFill/>
                </a:ln>
              </p:spPr>
              <p:txBody>
                <a:bodyPr anchor="ctr"/>
                <a:lstStyle/>
                <a:p>
                  <a:pPr algn="ctr"/>
                  <a:endParaRPr/>
                </a:p>
              </p:txBody>
            </p:sp>
            <p:sp>
              <p:nvSpPr>
                <p:cNvPr id="55" name="iṡľídè"/>
                <p:cNvSpPr>
                  <a:spLocks/>
                </p:cNvSpPr>
                <p:nvPr/>
              </p:nvSpPr>
              <p:spPr bwMode="auto">
                <a:xfrm>
                  <a:off x="4874712" y="1210682"/>
                  <a:ext cx="47622" cy="274678"/>
                </a:xfrm>
                <a:custGeom>
                  <a:avLst/>
                  <a:gdLst>
                    <a:gd name="T0" fmla="*/ 5 w 11"/>
                    <a:gd name="T1" fmla="*/ 64 h 64"/>
                    <a:gd name="T2" fmla="*/ 11 w 11"/>
                    <a:gd name="T3" fmla="*/ 58 h 64"/>
                    <a:gd name="T4" fmla="*/ 11 w 11"/>
                    <a:gd name="T5" fmla="*/ 6 h 64"/>
                    <a:gd name="T6" fmla="*/ 5 w 11"/>
                    <a:gd name="T7" fmla="*/ 0 h 64"/>
                    <a:gd name="T8" fmla="*/ 0 w 11"/>
                    <a:gd name="T9" fmla="*/ 6 h 64"/>
                    <a:gd name="T10" fmla="*/ 0 w 11"/>
                    <a:gd name="T11" fmla="*/ 58 h 64"/>
                    <a:gd name="T12" fmla="*/ 5 w 11"/>
                    <a:gd name="T13" fmla="*/ 64 h 64"/>
                  </a:gdLst>
                  <a:ahLst/>
                  <a:cxnLst>
                    <a:cxn ang="0">
                      <a:pos x="T0" y="T1"/>
                    </a:cxn>
                    <a:cxn ang="0">
                      <a:pos x="T2" y="T3"/>
                    </a:cxn>
                    <a:cxn ang="0">
                      <a:pos x="T4" y="T5"/>
                    </a:cxn>
                    <a:cxn ang="0">
                      <a:pos x="T6" y="T7"/>
                    </a:cxn>
                    <a:cxn ang="0">
                      <a:pos x="T8" y="T9"/>
                    </a:cxn>
                    <a:cxn ang="0">
                      <a:pos x="T10" y="T11"/>
                    </a:cxn>
                    <a:cxn ang="0">
                      <a:pos x="T12" y="T13"/>
                    </a:cxn>
                  </a:cxnLst>
                  <a:rect l="0" t="0" r="r" b="b"/>
                  <a:pathLst>
                    <a:path w="11" h="64">
                      <a:moveTo>
                        <a:pt x="5" y="64"/>
                      </a:moveTo>
                      <a:cubicBezTo>
                        <a:pt x="8" y="64"/>
                        <a:pt x="11" y="61"/>
                        <a:pt x="11" y="58"/>
                      </a:cubicBezTo>
                      <a:cubicBezTo>
                        <a:pt x="11" y="6"/>
                        <a:pt x="11" y="6"/>
                        <a:pt x="11" y="6"/>
                      </a:cubicBezTo>
                      <a:cubicBezTo>
                        <a:pt x="11" y="3"/>
                        <a:pt x="8" y="0"/>
                        <a:pt x="5" y="0"/>
                      </a:cubicBezTo>
                      <a:cubicBezTo>
                        <a:pt x="2" y="0"/>
                        <a:pt x="0" y="3"/>
                        <a:pt x="0" y="6"/>
                      </a:cubicBezTo>
                      <a:cubicBezTo>
                        <a:pt x="0" y="58"/>
                        <a:pt x="0" y="58"/>
                        <a:pt x="0" y="58"/>
                      </a:cubicBezTo>
                      <a:cubicBezTo>
                        <a:pt x="0" y="61"/>
                        <a:pt x="2" y="64"/>
                        <a:pt x="5" y="64"/>
                      </a:cubicBezTo>
                      <a:close/>
                    </a:path>
                  </a:pathLst>
                </a:custGeom>
                <a:solidFill>
                  <a:schemeClr val="tx2">
                    <a:lumMod val="40000"/>
                    <a:lumOff val="60000"/>
                  </a:schemeClr>
                </a:solidFill>
                <a:ln>
                  <a:noFill/>
                </a:ln>
              </p:spPr>
              <p:txBody>
                <a:bodyPr anchor="ctr"/>
                <a:lstStyle/>
                <a:p>
                  <a:pPr algn="ctr"/>
                  <a:endParaRPr/>
                </a:p>
              </p:txBody>
            </p:sp>
          </p:grpSp>
          <p:sp>
            <p:nvSpPr>
              <p:cNvPr id="47" name="íṥľiďé"/>
              <p:cNvSpPr>
                <a:spLocks/>
              </p:cNvSpPr>
              <p:nvPr/>
            </p:nvSpPr>
            <p:spPr bwMode="auto">
              <a:xfrm>
                <a:off x="5353024" y="3209502"/>
                <a:ext cx="314208" cy="744655"/>
              </a:xfrm>
              <a:custGeom>
                <a:avLst/>
                <a:gdLst>
                  <a:gd name="T0" fmla="*/ 54 w 58"/>
                  <a:gd name="T1" fmla="*/ 14 h 108"/>
                  <a:gd name="T2" fmla="*/ 50 w 58"/>
                  <a:gd name="T3" fmla="*/ 96 h 108"/>
                  <a:gd name="T4" fmla="*/ 48 w 58"/>
                  <a:gd name="T5" fmla="*/ 107 h 108"/>
                  <a:gd name="T6" fmla="*/ 44 w 58"/>
                  <a:gd name="T7" fmla="*/ 108 h 108"/>
                  <a:gd name="T8" fmla="*/ 38 w 58"/>
                  <a:gd name="T9" fmla="*/ 104 h 108"/>
                  <a:gd name="T10" fmla="*/ 45 w 58"/>
                  <a:gd name="T11" fmla="*/ 3 h 108"/>
                  <a:gd name="T12" fmla="*/ 55 w 58"/>
                  <a:gd name="T13" fmla="*/ 4 h 108"/>
                  <a:gd name="T14" fmla="*/ 54 w 58"/>
                  <a:gd name="T15" fmla="*/ 1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8">
                    <a:moveTo>
                      <a:pt x="54" y="14"/>
                    </a:moveTo>
                    <a:cubicBezTo>
                      <a:pt x="48" y="19"/>
                      <a:pt x="19" y="47"/>
                      <a:pt x="50" y="96"/>
                    </a:cubicBezTo>
                    <a:cubicBezTo>
                      <a:pt x="53" y="100"/>
                      <a:pt x="51" y="104"/>
                      <a:pt x="48" y="107"/>
                    </a:cubicBezTo>
                    <a:cubicBezTo>
                      <a:pt x="47" y="107"/>
                      <a:pt x="45" y="108"/>
                      <a:pt x="44" y="108"/>
                    </a:cubicBezTo>
                    <a:cubicBezTo>
                      <a:pt x="42" y="108"/>
                      <a:pt x="39" y="106"/>
                      <a:pt x="38" y="104"/>
                    </a:cubicBezTo>
                    <a:cubicBezTo>
                      <a:pt x="0" y="45"/>
                      <a:pt x="37" y="9"/>
                      <a:pt x="45" y="3"/>
                    </a:cubicBezTo>
                    <a:cubicBezTo>
                      <a:pt x="48" y="0"/>
                      <a:pt x="53" y="1"/>
                      <a:pt x="55" y="4"/>
                    </a:cubicBezTo>
                    <a:cubicBezTo>
                      <a:pt x="58" y="7"/>
                      <a:pt x="58" y="12"/>
                      <a:pt x="54" y="14"/>
                    </a:cubicBezTo>
                    <a:close/>
                  </a:path>
                </a:pathLst>
              </a:custGeom>
              <a:solidFill>
                <a:schemeClr val="bg1">
                  <a:alpha val="50000"/>
                </a:schemeClr>
              </a:solidFill>
              <a:ln>
                <a:noFill/>
              </a:ln>
            </p:spPr>
            <p:txBody>
              <a:bodyPr anchor="ctr"/>
              <a:lstStyle/>
              <a:p>
                <a:pPr algn="ctr"/>
                <a:endParaRPr/>
              </a:p>
            </p:txBody>
          </p:sp>
        </p:grpSp>
        <p:sp>
          <p:nvSpPr>
            <p:cNvPr id="39" name="ïsļïḋé"/>
            <p:cNvSpPr>
              <a:spLocks/>
            </p:cNvSpPr>
            <p:nvPr/>
          </p:nvSpPr>
          <p:spPr bwMode="auto">
            <a:xfrm>
              <a:off x="7756442" y="3099443"/>
              <a:ext cx="272240" cy="262217"/>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p:spPr>
          <p:txBody>
            <a:bodyPr anchor="ctr"/>
            <a:lstStyle/>
            <a:p>
              <a:pPr algn="ctr"/>
              <a:endParaRPr/>
            </a:p>
          </p:txBody>
        </p:sp>
        <p:sp>
          <p:nvSpPr>
            <p:cNvPr id="37" name="ïṥ1ïḓé"/>
            <p:cNvSpPr>
              <a:spLocks/>
            </p:cNvSpPr>
            <p:nvPr/>
          </p:nvSpPr>
          <p:spPr bwMode="auto">
            <a:xfrm>
              <a:off x="6684634" y="3084442"/>
              <a:ext cx="272240" cy="262216"/>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anchor="ctr"/>
            <a:lstStyle/>
            <a:p>
              <a:pPr algn="ctr"/>
              <a:endParaRPr/>
            </a:p>
          </p:txBody>
        </p:sp>
        <p:sp>
          <p:nvSpPr>
            <p:cNvPr id="35" name="íśḻiḓè"/>
            <p:cNvSpPr>
              <a:spLocks/>
            </p:cNvSpPr>
            <p:nvPr/>
          </p:nvSpPr>
          <p:spPr bwMode="auto">
            <a:xfrm>
              <a:off x="7714558" y="4357657"/>
              <a:ext cx="272240" cy="262217"/>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anchor="ctr"/>
            <a:lstStyle/>
            <a:p>
              <a:pPr algn="ctr"/>
              <a:endParaRPr/>
            </a:p>
          </p:txBody>
        </p:sp>
        <p:sp>
          <p:nvSpPr>
            <p:cNvPr id="13" name="iŝlïḍê"/>
            <p:cNvSpPr txBox="1"/>
            <p:nvPr/>
          </p:nvSpPr>
          <p:spPr>
            <a:xfrm>
              <a:off x="1643792" y="3017947"/>
              <a:ext cx="2102918" cy="817652"/>
            </a:xfrm>
            <a:prstGeom prst="rect">
              <a:avLst/>
            </a:prstGeom>
            <a:noFill/>
          </p:spPr>
          <p:txBody>
            <a:bodyPr wrap="none" lIns="90000" tIns="46800" rIns="90000" bIns="46800" anchor="ctr">
              <a:noAutofit/>
            </a:bodyPr>
            <a:lstStyle/>
            <a:p>
              <a:pPr algn="ctr"/>
              <a:r>
                <a:rPr lang="zh-CN" altLang="en-US" dirty="0">
                  <a:latin typeface="黑体" panose="02010609060101010101" pitchFamily="49" charset="-122"/>
                  <a:ea typeface="黑体" panose="02010609060101010101" pitchFamily="49" charset="-122"/>
                </a:rPr>
                <a:t>模型的环境已知，</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且解析解不易获得</a:t>
              </a:r>
            </a:p>
          </p:txBody>
        </p:sp>
        <p:sp>
          <p:nvSpPr>
            <p:cNvPr id="32" name="iṧ1íḋè"/>
            <p:cNvSpPr txBox="1"/>
            <p:nvPr/>
          </p:nvSpPr>
          <p:spPr>
            <a:xfrm>
              <a:off x="8935247" y="4035272"/>
              <a:ext cx="1594886" cy="725008"/>
            </a:xfrm>
            <a:prstGeom prst="rect">
              <a:avLst/>
            </a:prstGeom>
            <a:noFill/>
          </p:spPr>
          <p:txBody>
            <a:bodyPr wrap="square" lIns="90000" tIns="46800" rIns="90000" bIns="46800" anchor="t">
              <a:normAutofit/>
            </a:bodyPr>
            <a:lstStyle/>
            <a:p>
              <a:pPr defTabSz="914378">
                <a:lnSpc>
                  <a:spcPct val="120000"/>
                </a:lnSpc>
                <a:spcBef>
                  <a:spcPct val="0"/>
                </a:spcBef>
                <a:defRPr/>
              </a:pPr>
              <a:r>
                <a:rPr lang="zh-CN" altLang="en-US" sz="1600" dirty="0">
                  <a:solidFill>
                    <a:schemeClr val="accent3">
                      <a:lumMod val="50000"/>
                    </a:schemeClr>
                  </a:solidFill>
                  <a:latin typeface="黑体" panose="02010609060101010101" pitchFamily="49" charset="-122"/>
                  <a:ea typeface="黑体" panose="02010609060101010101" pitchFamily="49" charset="-122"/>
                </a:rPr>
                <a:t>如电梯调度、电厂发电调度</a:t>
              </a:r>
            </a:p>
          </p:txBody>
        </p:sp>
        <p:sp>
          <p:nvSpPr>
            <p:cNvPr id="30" name="ïṩlíḍê"/>
            <p:cNvSpPr txBox="1"/>
            <p:nvPr/>
          </p:nvSpPr>
          <p:spPr>
            <a:xfrm>
              <a:off x="8274107" y="5293866"/>
              <a:ext cx="2578029" cy="725008"/>
            </a:xfrm>
            <a:prstGeom prst="rect">
              <a:avLst/>
            </a:prstGeom>
            <a:noFill/>
          </p:spPr>
          <p:txBody>
            <a:bodyPr wrap="square" lIns="90000" tIns="46800" rIns="90000" bIns="46800" anchor="t">
              <a:normAutofit/>
            </a:bodyPr>
            <a:lstStyle/>
            <a:p>
              <a:pPr defTabSz="914378">
                <a:lnSpc>
                  <a:spcPct val="120000"/>
                </a:lnSpc>
                <a:spcBef>
                  <a:spcPct val="0"/>
                </a:spcBef>
                <a:defRPr/>
              </a:pPr>
              <a:r>
                <a:rPr lang="zh-CN" altLang="en-US" sz="1600" dirty="0">
                  <a:solidFill>
                    <a:schemeClr val="accent3">
                      <a:lumMod val="50000"/>
                    </a:schemeClr>
                  </a:solidFill>
                  <a:latin typeface="黑体" panose="02010609060101010101" pitchFamily="49" charset="-122"/>
                  <a:ea typeface="黑体" panose="02010609060101010101" pitchFamily="49" charset="-122"/>
                </a:rPr>
                <a:t>如机器人控制</a:t>
              </a:r>
            </a:p>
          </p:txBody>
        </p:sp>
        <p:sp>
          <p:nvSpPr>
            <p:cNvPr id="28" name="ïs1idê"/>
            <p:cNvSpPr txBox="1"/>
            <p:nvPr/>
          </p:nvSpPr>
          <p:spPr>
            <a:xfrm>
              <a:off x="8443676" y="2732860"/>
              <a:ext cx="2578029" cy="725008"/>
            </a:xfrm>
            <a:prstGeom prst="rect">
              <a:avLst/>
            </a:prstGeom>
            <a:noFill/>
          </p:spPr>
          <p:txBody>
            <a:bodyPr wrap="square" lIns="90000" tIns="46800" rIns="90000" bIns="46800" anchor="t">
              <a:normAutofit/>
            </a:bodyPr>
            <a:lstStyle/>
            <a:p>
              <a:pPr defTabSz="914378">
                <a:lnSpc>
                  <a:spcPct val="120000"/>
                </a:lnSpc>
                <a:spcBef>
                  <a:spcPct val="0"/>
                </a:spcBef>
                <a:defRPr/>
              </a:pPr>
              <a:r>
                <a:rPr lang="zh-CN" altLang="en-US" sz="1600" dirty="0">
                  <a:solidFill>
                    <a:schemeClr val="accent3">
                      <a:lumMod val="50000"/>
                    </a:schemeClr>
                  </a:solidFill>
                  <a:latin typeface="黑体" panose="02010609060101010101" pitchFamily="49" charset="-122"/>
                  <a:ea typeface="黑体" panose="02010609060101010101" pitchFamily="49" charset="-122"/>
                </a:rPr>
                <a:t>如围棋，视频游戏</a:t>
              </a:r>
            </a:p>
          </p:txBody>
        </p:sp>
        <p:grpSp>
          <p:nvGrpSpPr>
            <p:cNvPr id="18" name="ïṡľiḋê"/>
            <p:cNvGrpSpPr/>
            <p:nvPr/>
          </p:nvGrpSpPr>
          <p:grpSpPr>
            <a:xfrm>
              <a:off x="3747234" y="3021594"/>
              <a:ext cx="814005" cy="814005"/>
              <a:chOff x="3860648" y="2926096"/>
              <a:chExt cx="814005" cy="814005"/>
            </a:xfrm>
          </p:grpSpPr>
          <p:sp>
            <p:nvSpPr>
              <p:cNvPr id="26" name="ïş1îḑe"/>
              <p:cNvSpPr/>
              <p:nvPr/>
            </p:nvSpPr>
            <p:spPr>
              <a:xfrm>
                <a:off x="3860648" y="2926096"/>
                <a:ext cx="814005" cy="814005"/>
              </a:xfrm>
              <a:prstGeom prst="rect">
                <a:avLst/>
              </a:prstGeom>
              <a:solidFill>
                <a:schemeClr val="tx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7" name="ï$ḻíďe"/>
              <p:cNvSpPr>
                <a:spLocks noChangeAspect="1"/>
              </p:cNvSpPr>
              <p:nvPr/>
            </p:nvSpPr>
            <p:spPr bwMode="auto">
              <a:xfrm>
                <a:off x="3995088" y="3028256"/>
                <a:ext cx="545124" cy="609685"/>
              </a:xfrm>
              <a:custGeom>
                <a:avLst/>
                <a:gdLst>
                  <a:gd name="T0" fmla="*/ 389 w 684"/>
                  <a:gd name="T1" fmla="*/ 85 h 766"/>
                  <a:gd name="T2" fmla="*/ 389 w 684"/>
                  <a:gd name="T3" fmla="*/ 47 h 766"/>
                  <a:gd name="T4" fmla="*/ 342 w 684"/>
                  <a:gd name="T5" fmla="*/ 0 h 766"/>
                  <a:gd name="T6" fmla="*/ 295 w 684"/>
                  <a:gd name="T7" fmla="*/ 47 h 766"/>
                  <a:gd name="T8" fmla="*/ 295 w 684"/>
                  <a:gd name="T9" fmla="*/ 85 h 766"/>
                  <a:gd name="T10" fmla="*/ 0 w 684"/>
                  <a:gd name="T11" fmla="*/ 424 h 766"/>
                  <a:gd name="T12" fmla="*/ 342 w 684"/>
                  <a:gd name="T13" fmla="*/ 766 h 766"/>
                  <a:gd name="T14" fmla="*/ 684 w 684"/>
                  <a:gd name="T15" fmla="*/ 424 h 766"/>
                  <a:gd name="T16" fmla="*/ 389 w 684"/>
                  <a:gd name="T17" fmla="*/ 85 h 766"/>
                  <a:gd name="T18" fmla="*/ 342 w 684"/>
                  <a:gd name="T19" fmla="*/ 679 h 766"/>
                  <a:gd name="T20" fmla="*/ 86 w 684"/>
                  <a:gd name="T21" fmla="*/ 424 h 766"/>
                  <a:gd name="T22" fmla="*/ 295 w 684"/>
                  <a:gd name="T23" fmla="*/ 172 h 766"/>
                  <a:gd name="T24" fmla="*/ 295 w 684"/>
                  <a:gd name="T25" fmla="*/ 441 h 766"/>
                  <a:gd name="T26" fmla="*/ 342 w 684"/>
                  <a:gd name="T27" fmla="*/ 488 h 766"/>
                  <a:gd name="T28" fmla="*/ 389 w 684"/>
                  <a:gd name="T29" fmla="*/ 441 h 766"/>
                  <a:gd name="T30" fmla="*/ 389 w 684"/>
                  <a:gd name="T31" fmla="*/ 172 h 766"/>
                  <a:gd name="T32" fmla="*/ 597 w 684"/>
                  <a:gd name="T33" fmla="*/ 424 h 766"/>
                  <a:gd name="T34" fmla="*/ 342 w 684"/>
                  <a:gd name="T35" fmla="*/ 67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4" h="766">
                    <a:moveTo>
                      <a:pt x="389" y="85"/>
                    </a:moveTo>
                    <a:lnTo>
                      <a:pt x="389" y="47"/>
                    </a:lnTo>
                    <a:cubicBezTo>
                      <a:pt x="389" y="21"/>
                      <a:pt x="368" y="0"/>
                      <a:pt x="342" y="0"/>
                    </a:cubicBezTo>
                    <a:cubicBezTo>
                      <a:pt x="316" y="0"/>
                      <a:pt x="295" y="21"/>
                      <a:pt x="295" y="47"/>
                    </a:cubicBezTo>
                    <a:lnTo>
                      <a:pt x="295" y="85"/>
                    </a:lnTo>
                    <a:cubicBezTo>
                      <a:pt x="128" y="107"/>
                      <a:pt x="0" y="250"/>
                      <a:pt x="0" y="424"/>
                    </a:cubicBezTo>
                    <a:cubicBezTo>
                      <a:pt x="0" y="613"/>
                      <a:pt x="153" y="766"/>
                      <a:pt x="342" y="766"/>
                    </a:cubicBezTo>
                    <a:cubicBezTo>
                      <a:pt x="531" y="766"/>
                      <a:pt x="684" y="613"/>
                      <a:pt x="684" y="424"/>
                    </a:cubicBezTo>
                    <a:cubicBezTo>
                      <a:pt x="684" y="250"/>
                      <a:pt x="555" y="107"/>
                      <a:pt x="389" y="85"/>
                    </a:cubicBezTo>
                    <a:close/>
                    <a:moveTo>
                      <a:pt x="342" y="679"/>
                    </a:moveTo>
                    <a:cubicBezTo>
                      <a:pt x="201" y="679"/>
                      <a:pt x="86" y="565"/>
                      <a:pt x="86" y="424"/>
                    </a:cubicBezTo>
                    <a:cubicBezTo>
                      <a:pt x="86" y="298"/>
                      <a:pt x="176" y="194"/>
                      <a:pt x="295" y="172"/>
                    </a:cubicBezTo>
                    <a:lnTo>
                      <a:pt x="295" y="441"/>
                    </a:lnTo>
                    <a:cubicBezTo>
                      <a:pt x="295" y="467"/>
                      <a:pt x="316" y="488"/>
                      <a:pt x="342" y="488"/>
                    </a:cubicBezTo>
                    <a:cubicBezTo>
                      <a:pt x="368" y="488"/>
                      <a:pt x="389" y="467"/>
                      <a:pt x="389" y="441"/>
                    </a:cubicBezTo>
                    <a:lnTo>
                      <a:pt x="389" y="172"/>
                    </a:lnTo>
                    <a:cubicBezTo>
                      <a:pt x="507" y="194"/>
                      <a:pt x="597" y="298"/>
                      <a:pt x="597" y="424"/>
                    </a:cubicBezTo>
                    <a:cubicBezTo>
                      <a:pt x="597" y="565"/>
                      <a:pt x="483" y="679"/>
                      <a:pt x="342" y="679"/>
                    </a:cubicBezTo>
                    <a:close/>
                  </a:path>
                </a:pathLst>
              </a:custGeom>
              <a:solidFill>
                <a:schemeClr val="bg1"/>
              </a:solidFill>
              <a:ln>
                <a:noFill/>
              </a:ln>
            </p:spPr>
          </p:sp>
        </p:grpSp>
        <p:grpSp>
          <p:nvGrpSpPr>
            <p:cNvPr id="19" name="iṥļîdé"/>
            <p:cNvGrpSpPr/>
            <p:nvPr/>
          </p:nvGrpSpPr>
          <p:grpSpPr>
            <a:xfrm>
              <a:off x="3747234" y="3933112"/>
              <a:ext cx="814005" cy="814005"/>
              <a:chOff x="3860648" y="3841262"/>
              <a:chExt cx="814005" cy="814005"/>
            </a:xfrm>
          </p:grpSpPr>
          <p:sp>
            <p:nvSpPr>
              <p:cNvPr id="24" name="îśľîḓê"/>
              <p:cNvSpPr/>
              <p:nvPr/>
            </p:nvSpPr>
            <p:spPr>
              <a:xfrm>
                <a:off x="3860648" y="3841262"/>
                <a:ext cx="814005" cy="814005"/>
              </a:xfrm>
              <a:prstGeom prst="rect">
                <a:avLst/>
              </a:prstGeom>
              <a:solidFill>
                <a:schemeClr val="tx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íṧlíḑe"/>
              <p:cNvSpPr>
                <a:spLocks noChangeAspect="1"/>
              </p:cNvSpPr>
              <p:nvPr/>
            </p:nvSpPr>
            <p:spPr bwMode="auto">
              <a:xfrm>
                <a:off x="3995088" y="3943422"/>
                <a:ext cx="545124" cy="609685"/>
              </a:xfrm>
              <a:custGeom>
                <a:avLst/>
                <a:gdLst>
                  <a:gd name="T0" fmla="*/ 389 w 684"/>
                  <a:gd name="T1" fmla="*/ 85 h 766"/>
                  <a:gd name="T2" fmla="*/ 389 w 684"/>
                  <a:gd name="T3" fmla="*/ 47 h 766"/>
                  <a:gd name="T4" fmla="*/ 342 w 684"/>
                  <a:gd name="T5" fmla="*/ 0 h 766"/>
                  <a:gd name="T6" fmla="*/ 295 w 684"/>
                  <a:gd name="T7" fmla="*/ 47 h 766"/>
                  <a:gd name="T8" fmla="*/ 295 w 684"/>
                  <a:gd name="T9" fmla="*/ 85 h 766"/>
                  <a:gd name="T10" fmla="*/ 0 w 684"/>
                  <a:gd name="T11" fmla="*/ 424 h 766"/>
                  <a:gd name="T12" fmla="*/ 342 w 684"/>
                  <a:gd name="T13" fmla="*/ 766 h 766"/>
                  <a:gd name="T14" fmla="*/ 684 w 684"/>
                  <a:gd name="T15" fmla="*/ 424 h 766"/>
                  <a:gd name="T16" fmla="*/ 389 w 684"/>
                  <a:gd name="T17" fmla="*/ 85 h 766"/>
                  <a:gd name="T18" fmla="*/ 342 w 684"/>
                  <a:gd name="T19" fmla="*/ 679 h 766"/>
                  <a:gd name="T20" fmla="*/ 86 w 684"/>
                  <a:gd name="T21" fmla="*/ 424 h 766"/>
                  <a:gd name="T22" fmla="*/ 295 w 684"/>
                  <a:gd name="T23" fmla="*/ 172 h 766"/>
                  <a:gd name="T24" fmla="*/ 295 w 684"/>
                  <a:gd name="T25" fmla="*/ 441 h 766"/>
                  <a:gd name="T26" fmla="*/ 342 w 684"/>
                  <a:gd name="T27" fmla="*/ 488 h 766"/>
                  <a:gd name="T28" fmla="*/ 389 w 684"/>
                  <a:gd name="T29" fmla="*/ 441 h 766"/>
                  <a:gd name="T30" fmla="*/ 389 w 684"/>
                  <a:gd name="T31" fmla="*/ 172 h 766"/>
                  <a:gd name="T32" fmla="*/ 597 w 684"/>
                  <a:gd name="T33" fmla="*/ 424 h 766"/>
                  <a:gd name="T34" fmla="*/ 342 w 684"/>
                  <a:gd name="T35" fmla="*/ 67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4" h="766">
                    <a:moveTo>
                      <a:pt x="389" y="85"/>
                    </a:moveTo>
                    <a:lnTo>
                      <a:pt x="389" y="47"/>
                    </a:lnTo>
                    <a:cubicBezTo>
                      <a:pt x="389" y="21"/>
                      <a:pt x="368" y="0"/>
                      <a:pt x="342" y="0"/>
                    </a:cubicBezTo>
                    <a:cubicBezTo>
                      <a:pt x="316" y="0"/>
                      <a:pt x="295" y="21"/>
                      <a:pt x="295" y="47"/>
                    </a:cubicBezTo>
                    <a:lnTo>
                      <a:pt x="295" y="85"/>
                    </a:lnTo>
                    <a:cubicBezTo>
                      <a:pt x="128" y="107"/>
                      <a:pt x="0" y="250"/>
                      <a:pt x="0" y="424"/>
                    </a:cubicBezTo>
                    <a:cubicBezTo>
                      <a:pt x="0" y="613"/>
                      <a:pt x="153" y="766"/>
                      <a:pt x="342" y="766"/>
                    </a:cubicBezTo>
                    <a:cubicBezTo>
                      <a:pt x="531" y="766"/>
                      <a:pt x="684" y="613"/>
                      <a:pt x="684" y="424"/>
                    </a:cubicBezTo>
                    <a:cubicBezTo>
                      <a:pt x="684" y="250"/>
                      <a:pt x="555" y="107"/>
                      <a:pt x="389" y="85"/>
                    </a:cubicBezTo>
                    <a:close/>
                    <a:moveTo>
                      <a:pt x="342" y="679"/>
                    </a:moveTo>
                    <a:cubicBezTo>
                      <a:pt x="201" y="679"/>
                      <a:pt x="86" y="565"/>
                      <a:pt x="86" y="424"/>
                    </a:cubicBezTo>
                    <a:cubicBezTo>
                      <a:pt x="86" y="298"/>
                      <a:pt x="176" y="194"/>
                      <a:pt x="295" y="172"/>
                    </a:cubicBezTo>
                    <a:lnTo>
                      <a:pt x="295" y="441"/>
                    </a:lnTo>
                    <a:cubicBezTo>
                      <a:pt x="295" y="467"/>
                      <a:pt x="316" y="488"/>
                      <a:pt x="342" y="488"/>
                    </a:cubicBezTo>
                    <a:cubicBezTo>
                      <a:pt x="368" y="488"/>
                      <a:pt x="389" y="467"/>
                      <a:pt x="389" y="441"/>
                    </a:cubicBezTo>
                    <a:lnTo>
                      <a:pt x="389" y="172"/>
                    </a:lnTo>
                    <a:cubicBezTo>
                      <a:pt x="507" y="194"/>
                      <a:pt x="597" y="298"/>
                      <a:pt x="597" y="424"/>
                    </a:cubicBezTo>
                    <a:cubicBezTo>
                      <a:pt x="597" y="565"/>
                      <a:pt x="483" y="679"/>
                      <a:pt x="342" y="679"/>
                    </a:cubicBezTo>
                    <a:close/>
                  </a:path>
                </a:pathLst>
              </a:custGeom>
              <a:solidFill>
                <a:schemeClr val="bg1"/>
              </a:solidFill>
              <a:ln>
                <a:noFill/>
              </a:ln>
            </p:spPr>
            <p:txBody>
              <a:bodyPr/>
              <a:lstStyle/>
              <a:p>
                <a:endParaRPr lang="zh-CN" altLang="en-US"/>
              </a:p>
            </p:txBody>
          </p:sp>
        </p:grpSp>
        <p:sp>
          <p:nvSpPr>
            <p:cNvPr id="22" name="îŝliḑé"/>
            <p:cNvSpPr/>
            <p:nvPr/>
          </p:nvSpPr>
          <p:spPr>
            <a:xfrm>
              <a:off x="841955" y="1212865"/>
              <a:ext cx="6562545" cy="1403247"/>
            </a:xfrm>
            <a:prstGeom prst="rect">
              <a:avLst/>
            </a:prstGeom>
          </p:spPr>
          <p:txBody>
            <a:bodyPr wrap="square" lIns="90000" tIns="46800" rIns="90000" bIns="46800" anchor="ctr">
              <a:noAutofit/>
            </a:bodyPr>
            <a:lstStyle/>
            <a:p>
              <a:pPr>
                <a:lnSpc>
                  <a:spcPct val="120000"/>
                </a:lnSpc>
              </a:pPr>
              <a:r>
                <a:rPr lang="zh-CN" altLang="en-US" dirty="0">
                  <a:ea typeface="黑体" panose="02010609060101010101" pitchFamily="49" charset="-122"/>
                </a:rPr>
                <a:t>增强学习的强大能来源于如下两个方面：</a:t>
              </a:r>
              <a:endParaRPr lang="en-US" altLang="zh-CN" dirty="0">
                <a:ea typeface="黑体" panose="02010609060101010101" pitchFamily="49" charset="-122"/>
              </a:endParaRPr>
            </a:p>
            <a:p>
              <a:pPr marL="285750" indent="-285750">
                <a:lnSpc>
                  <a:spcPct val="120000"/>
                </a:lnSpc>
                <a:buFont typeface="Arial" panose="020B0604020202020204" pitchFamily="34" charset="0"/>
                <a:buChar char="•"/>
              </a:pPr>
              <a:r>
                <a:rPr lang="zh-CN" altLang="en-US" dirty="0">
                  <a:ea typeface="黑体" panose="02010609060101010101" pitchFamily="49" charset="-122"/>
                </a:rPr>
                <a:t>使用样本来优化行为；</a:t>
              </a:r>
              <a:endParaRPr lang="en-US" altLang="zh-CN" dirty="0">
                <a:ea typeface="黑体" panose="02010609060101010101" pitchFamily="49" charset="-122"/>
              </a:endParaRPr>
            </a:p>
            <a:p>
              <a:pPr marL="285750" indent="-285750">
                <a:lnSpc>
                  <a:spcPct val="120000"/>
                </a:lnSpc>
                <a:buFont typeface="Arial" panose="020B0604020202020204" pitchFamily="34" charset="0"/>
                <a:buChar char="•"/>
              </a:pPr>
              <a:r>
                <a:rPr lang="zh-CN" altLang="en-US" dirty="0">
                  <a:ea typeface="黑体" panose="02010609060101010101" pitchFamily="49" charset="-122"/>
                </a:rPr>
                <a:t>使用函数近似来描述复杂的环境。</a:t>
              </a:r>
              <a:endParaRPr lang="en-US" altLang="zh-CN" dirty="0">
                <a:ea typeface="黑体" panose="02010609060101010101" pitchFamily="49" charset="-122"/>
              </a:endParaRPr>
            </a:p>
          </p:txBody>
        </p:sp>
      </p:grpSp>
      <p:sp>
        <p:nvSpPr>
          <p:cNvPr id="60" name="îśľîḓê"/>
          <p:cNvSpPr/>
          <p:nvPr/>
        </p:nvSpPr>
        <p:spPr>
          <a:xfrm>
            <a:off x="3761203" y="4985530"/>
            <a:ext cx="814005" cy="814005"/>
          </a:xfrm>
          <a:prstGeom prst="rect">
            <a:avLst/>
          </a:prstGeom>
          <a:solidFill>
            <a:schemeClr val="tx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1" name="íṧlíḑe"/>
          <p:cNvSpPr>
            <a:spLocks noChangeAspect="1"/>
          </p:cNvSpPr>
          <p:nvPr/>
        </p:nvSpPr>
        <p:spPr bwMode="auto">
          <a:xfrm>
            <a:off x="3902585" y="5090774"/>
            <a:ext cx="545124" cy="609685"/>
          </a:xfrm>
          <a:custGeom>
            <a:avLst/>
            <a:gdLst>
              <a:gd name="T0" fmla="*/ 389 w 684"/>
              <a:gd name="T1" fmla="*/ 85 h 766"/>
              <a:gd name="T2" fmla="*/ 389 w 684"/>
              <a:gd name="T3" fmla="*/ 47 h 766"/>
              <a:gd name="T4" fmla="*/ 342 w 684"/>
              <a:gd name="T5" fmla="*/ 0 h 766"/>
              <a:gd name="T6" fmla="*/ 295 w 684"/>
              <a:gd name="T7" fmla="*/ 47 h 766"/>
              <a:gd name="T8" fmla="*/ 295 w 684"/>
              <a:gd name="T9" fmla="*/ 85 h 766"/>
              <a:gd name="T10" fmla="*/ 0 w 684"/>
              <a:gd name="T11" fmla="*/ 424 h 766"/>
              <a:gd name="T12" fmla="*/ 342 w 684"/>
              <a:gd name="T13" fmla="*/ 766 h 766"/>
              <a:gd name="T14" fmla="*/ 684 w 684"/>
              <a:gd name="T15" fmla="*/ 424 h 766"/>
              <a:gd name="T16" fmla="*/ 389 w 684"/>
              <a:gd name="T17" fmla="*/ 85 h 766"/>
              <a:gd name="T18" fmla="*/ 342 w 684"/>
              <a:gd name="T19" fmla="*/ 679 h 766"/>
              <a:gd name="T20" fmla="*/ 86 w 684"/>
              <a:gd name="T21" fmla="*/ 424 h 766"/>
              <a:gd name="T22" fmla="*/ 295 w 684"/>
              <a:gd name="T23" fmla="*/ 172 h 766"/>
              <a:gd name="T24" fmla="*/ 295 w 684"/>
              <a:gd name="T25" fmla="*/ 441 h 766"/>
              <a:gd name="T26" fmla="*/ 342 w 684"/>
              <a:gd name="T27" fmla="*/ 488 h 766"/>
              <a:gd name="T28" fmla="*/ 389 w 684"/>
              <a:gd name="T29" fmla="*/ 441 h 766"/>
              <a:gd name="T30" fmla="*/ 389 w 684"/>
              <a:gd name="T31" fmla="*/ 172 h 766"/>
              <a:gd name="T32" fmla="*/ 597 w 684"/>
              <a:gd name="T33" fmla="*/ 424 h 766"/>
              <a:gd name="T34" fmla="*/ 342 w 684"/>
              <a:gd name="T35" fmla="*/ 67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4" h="766">
                <a:moveTo>
                  <a:pt x="389" y="85"/>
                </a:moveTo>
                <a:lnTo>
                  <a:pt x="389" y="47"/>
                </a:lnTo>
                <a:cubicBezTo>
                  <a:pt x="389" y="21"/>
                  <a:pt x="368" y="0"/>
                  <a:pt x="342" y="0"/>
                </a:cubicBezTo>
                <a:cubicBezTo>
                  <a:pt x="316" y="0"/>
                  <a:pt x="295" y="21"/>
                  <a:pt x="295" y="47"/>
                </a:cubicBezTo>
                <a:lnTo>
                  <a:pt x="295" y="85"/>
                </a:lnTo>
                <a:cubicBezTo>
                  <a:pt x="128" y="107"/>
                  <a:pt x="0" y="250"/>
                  <a:pt x="0" y="424"/>
                </a:cubicBezTo>
                <a:cubicBezTo>
                  <a:pt x="0" y="613"/>
                  <a:pt x="153" y="766"/>
                  <a:pt x="342" y="766"/>
                </a:cubicBezTo>
                <a:cubicBezTo>
                  <a:pt x="531" y="766"/>
                  <a:pt x="684" y="613"/>
                  <a:pt x="684" y="424"/>
                </a:cubicBezTo>
                <a:cubicBezTo>
                  <a:pt x="684" y="250"/>
                  <a:pt x="555" y="107"/>
                  <a:pt x="389" y="85"/>
                </a:cubicBezTo>
                <a:close/>
                <a:moveTo>
                  <a:pt x="342" y="679"/>
                </a:moveTo>
                <a:cubicBezTo>
                  <a:pt x="201" y="679"/>
                  <a:pt x="86" y="565"/>
                  <a:pt x="86" y="424"/>
                </a:cubicBezTo>
                <a:cubicBezTo>
                  <a:pt x="86" y="298"/>
                  <a:pt x="176" y="194"/>
                  <a:pt x="295" y="172"/>
                </a:cubicBezTo>
                <a:lnTo>
                  <a:pt x="295" y="441"/>
                </a:lnTo>
                <a:cubicBezTo>
                  <a:pt x="295" y="467"/>
                  <a:pt x="316" y="488"/>
                  <a:pt x="342" y="488"/>
                </a:cubicBezTo>
                <a:cubicBezTo>
                  <a:pt x="368" y="488"/>
                  <a:pt x="389" y="467"/>
                  <a:pt x="389" y="441"/>
                </a:cubicBezTo>
                <a:lnTo>
                  <a:pt x="389" y="172"/>
                </a:lnTo>
                <a:cubicBezTo>
                  <a:pt x="507" y="194"/>
                  <a:pt x="597" y="298"/>
                  <a:pt x="597" y="424"/>
                </a:cubicBezTo>
                <a:cubicBezTo>
                  <a:pt x="597" y="565"/>
                  <a:pt x="483" y="679"/>
                  <a:pt x="342" y="679"/>
                </a:cubicBezTo>
                <a:close/>
              </a:path>
            </a:pathLst>
          </a:custGeom>
          <a:solidFill>
            <a:schemeClr val="bg1"/>
          </a:solidFill>
          <a:ln>
            <a:noFill/>
          </a:ln>
        </p:spPr>
        <p:txBody>
          <a:bodyPr/>
          <a:lstStyle/>
          <a:p>
            <a:endParaRPr lang="zh-CN" altLang="en-US"/>
          </a:p>
        </p:txBody>
      </p:sp>
      <p:sp>
        <p:nvSpPr>
          <p:cNvPr id="62" name="iŝlïḍê"/>
          <p:cNvSpPr txBox="1"/>
          <p:nvPr/>
        </p:nvSpPr>
        <p:spPr>
          <a:xfrm>
            <a:off x="1606478" y="4106331"/>
            <a:ext cx="2102918" cy="817652"/>
          </a:xfrm>
          <a:prstGeom prst="rect">
            <a:avLst/>
          </a:prstGeom>
          <a:noFill/>
        </p:spPr>
        <p:txBody>
          <a:bodyPr wrap="none" lIns="90000" tIns="46800" rIns="90000" bIns="46800" anchor="ctr">
            <a:noAutofit/>
          </a:bodyPr>
          <a:lstStyle/>
          <a:p>
            <a:pPr algn="ctr"/>
            <a:r>
              <a:rPr lang="zh-CN" altLang="en-US" dirty="0">
                <a:latin typeface="黑体" panose="02010609060101010101" pitchFamily="49" charset="-122"/>
                <a:ea typeface="黑体" panose="02010609060101010101" pitchFamily="49" charset="-122"/>
              </a:rPr>
              <a:t>仅有环境的</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模拟模型</a:t>
            </a:r>
          </a:p>
        </p:txBody>
      </p:sp>
      <p:sp>
        <p:nvSpPr>
          <p:cNvPr id="63" name="iŝlïḍê"/>
          <p:cNvSpPr txBox="1"/>
          <p:nvPr/>
        </p:nvSpPr>
        <p:spPr>
          <a:xfrm>
            <a:off x="1600543" y="4991090"/>
            <a:ext cx="2105058" cy="817652"/>
          </a:xfrm>
          <a:prstGeom prst="rect">
            <a:avLst/>
          </a:prstGeom>
          <a:noFill/>
        </p:spPr>
        <p:txBody>
          <a:bodyPr wrap="none" lIns="90000" tIns="46800" rIns="90000" bIns="4680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latin typeface="黑体" panose="02010609060101010101" pitchFamily="49" charset="-122"/>
                <a:ea typeface="黑体" panose="02010609060101010101" pitchFamily="49" charset="-122"/>
              </a:rPr>
              <a:t>从环境获取信息的</a:t>
            </a:r>
            <a:endParaRPr lang="en-US" altLang="zh-CN"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唯一办法是和它互动</a:t>
            </a:r>
          </a:p>
        </p:txBody>
      </p:sp>
      <p:sp>
        <p:nvSpPr>
          <p:cNvPr id="64" name="video-games_331003"/>
          <p:cNvSpPr>
            <a:spLocks noChangeAspect="1"/>
          </p:cNvSpPr>
          <p:nvPr/>
        </p:nvSpPr>
        <p:spPr bwMode="auto">
          <a:xfrm>
            <a:off x="7529690" y="2886474"/>
            <a:ext cx="568840" cy="609685"/>
          </a:xfrm>
          <a:custGeom>
            <a:avLst/>
            <a:gdLst>
              <a:gd name="connsiteX0" fmla="*/ 497707 w 566076"/>
              <a:gd name="connsiteY0" fmla="*/ 487043 h 606722"/>
              <a:gd name="connsiteX1" fmla="*/ 513081 w 566076"/>
              <a:gd name="connsiteY1" fmla="*/ 502421 h 606722"/>
              <a:gd name="connsiteX2" fmla="*/ 513081 w 566076"/>
              <a:gd name="connsiteY2" fmla="*/ 526777 h 606722"/>
              <a:gd name="connsiteX3" fmla="*/ 497707 w 566076"/>
              <a:gd name="connsiteY3" fmla="*/ 542155 h 606722"/>
              <a:gd name="connsiteX4" fmla="*/ 482244 w 566076"/>
              <a:gd name="connsiteY4" fmla="*/ 526777 h 606722"/>
              <a:gd name="connsiteX5" fmla="*/ 482244 w 566076"/>
              <a:gd name="connsiteY5" fmla="*/ 502421 h 606722"/>
              <a:gd name="connsiteX6" fmla="*/ 497707 w 566076"/>
              <a:gd name="connsiteY6" fmla="*/ 487043 h 606722"/>
              <a:gd name="connsiteX7" fmla="*/ 451512 w 566076"/>
              <a:gd name="connsiteY7" fmla="*/ 487043 h 606722"/>
              <a:gd name="connsiteX8" fmla="*/ 466931 w 566076"/>
              <a:gd name="connsiteY8" fmla="*/ 502421 h 606722"/>
              <a:gd name="connsiteX9" fmla="*/ 466931 w 566076"/>
              <a:gd name="connsiteY9" fmla="*/ 526777 h 606722"/>
              <a:gd name="connsiteX10" fmla="*/ 451512 w 566076"/>
              <a:gd name="connsiteY10" fmla="*/ 542155 h 606722"/>
              <a:gd name="connsiteX11" fmla="*/ 436094 w 566076"/>
              <a:gd name="connsiteY11" fmla="*/ 526777 h 606722"/>
              <a:gd name="connsiteX12" fmla="*/ 436094 w 566076"/>
              <a:gd name="connsiteY12" fmla="*/ 502421 h 606722"/>
              <a:gd name="connsiteX13" fmla="*/ 451512 w 566076"/>
              <a:gd name="connsiteY13" fmla="*/ 487043 h 606722"/>
              <a:gd name="connsiteX14" fmla="*/ 92829 w 566076"/>
              <a:gd name="connsiteY14" fmla="*/ 459593 h 606722"/>
              <a:gd name="connsiteX15" fmla="*/ 108234 w 566076"/>
              <a:gd name="connsiteY15" fmla="*/ 474968 h 606722"/>
              <a:gd name="connsiteX16" fmla="*/ 108234 w 566076"/>
              <a:gd name="connsiteY16" fmla="*/ 485455 h 606722"/>
              <a:gd name="connsiteX17" fmla="*/ 118741 w 566076"/>
              <a:gd name="connsiteY17" fmla="*/ 485455 h 606722"/>
              <a:gd name="connsiteX18" fmla="*/ 134145 w 566076"/>
              <a:gd name="connsiteY18" fmla="*/ 500830 h 606722"/>
              <a:gd name="connsiteX19" fmla="*/ 118741 w 566076"/>
              <a:gd name="connsiteY19" fmla="*/ 516204 h 606722"/>
              <a:gd name="connsiteX20" fmla="*/ 108234 w 566076"/>
              <a:gd name="connsiteY20" fmla="*/ 516204 h 606722"/>
              <a:gd name="connsiteX21" fmla="*/ 108234 w 566076"/>
              <a:gd name="connsiteY21" fmla="*/ 526780 h 606722"/>
              <a:gd name="connsiteX22" fmla="*/ 92829 w 566076"/>
              <a:gd name="connsiteY22" fmla="*/ 542155 h 606722"/>
              <a:gd name="connsiteX23" fmla="*/ 77425 w 566076"/>
              <a:gd name="connsiteY23" fmla="*/ 526780 h 606722"/>
              <a:gd name="connsiteX24" fmla="*/ 77425 w 566076"/>
              <a:gd name="connsiteY24" fmla="*/ 516204 h 606722"/>
              <a:gd name="connsiteX25" fmla="*/ 66918 w 566076"/>
              <a:gd name="connsiteY25" fmla="*/ 516204 h 606722"/>
              <a:gd name="connsiteX26" fmla="*/ 51513 w 566076"/>
              <a:gd name="connsiteY26" fmla="*/ 500830 h 606722"/>
              <a:gd name="connsiteX27" fmla="*/ 66918 w 566076"/>
              <a:gd name="connsiteY27" fmla="*/ 485455 h 606722"/>
              <a:gd name="connsiteX28" fmla="*/ 77425 w 566076"/>
              <a:gd name="connsiteY28" fmla="*/ 485455 h 606722"/>
              <a:gd name="connsiteX29" fmla="*/ 77425 w 566076"/>
              <a:gd name="connsiteY29" fmla="*/ 474968 h 606722"/>
              <a:gd name="connsiteX30" fmla="*/ 92829 w 566076"/>
              <a:gd name="connsiteY30" fmla="*/ 459593 h 606722"/>
              <a:gd name="connsiteX31" fmla="*/ 474553 w 566076"/>
              <a:gd name="connsiteY31" fmla="*/ 411467 h 606722"/>
              <a:gd name="connsiteX32" fmla="*/ 489937 w 566076"/>
              <a:gd name="connsiteY32" fmla="*/ 426851 h 606722"/>
              <a:gd name="connsiteX33" fmla="*/ 474553 w 566076"/>
              <a:gd name="connsiteY33" fmla="*/ 442235 h 606722"/>
              <a:gd name="connsiteX34" fmla="*/ 459169 w 566076"/>
              <a:gd name="connsiteY34" fmla="*/ 426851 h 606722"/>
              <a:gd name="connsiteX35" fmla="*/ 474553 w 566076"/>
              <a:gd name="connsiteY35" fmla="*/ 411467 h 606722"/>
              <a:gd name="connsiteX36" fmla="*/ 502780 w 566076"/>
              <a:gd name="connsiteY36" fmla="*/ 383312 h 606722"/>
              <a:gd name="connsiteX37" fmla="*/ 518164 w 566076"/>
              <a:gd name="connsiteY37" fmla="*/ 398696 h 606722"/>
              <a:gd name="connsiteX38" fmla="*/ 502780 w 566076"/>
              <a:gd name="connsiteY38" fmla="*/ 414080 h 606722"/>
              <a:gd name="connsiteX39" fmla="*/ 487396 w 566076"/>
              <a:gd name="connsiteY39" fmla="*/ 398696 h 606722"/>
              <a:gd name="connsiteX40" fmla="*/ 502780 w 566076"/>
              <a:gd name="connsiteY40" fmla="*/ 383312 h 606722"/>
              <a:gd name="connsiteX41" fmla="*/ 446327 w 566076"/>
              <a:gd name="connsiteY41" fmla="*/ 383312 h 606722"/>
              <a:gd name="connsiteX42" fmla="*/ 461711 w 566076"/>
              <a:gd name="connsiteY42" fmla="*/ 398696 h 606722"/>
              <a:gd name="connsiteX43" fmla="*/ 446327 w 566076"/>
              <a:gd name="connsiteY43" fmla="*/ 414080 h 606722"/>
              <a:gd name="connsiteX44" fmla="*/ 430943 w 566076"/>
              <a:gd name="connsiteY44" fmla="*/ 398696 h 606722"/>
              <a:gd name="connsiteX45" fmla="*/ 446327 w 566076"/>
              <a:gd name="connsiteY45" fmla="*/ 383312 h 606722"/>
              <a:gd name="connsiteX46" fmla="*/ 184557 w 566076"/>
              <a:gd name="connsiteY46" fmla="*/ 383302 h 606722"/>
              <a:gd name="connsiteX47" fmla="*/ 184557 w 566076"/>
              <a:gd name="connsiteY47" fmla="*/ 511397 h 606722"/>
              <a:gd name="connsiteX48" fmla="*/ 381430 w 566076"/>
              <a:gd name="connsiteY48" fmla="*/ 511397 h 606722"/>
              <a:gd name="connsiteX49" fmla="*/ 381430 w 566076"/>
              <a:gd name="connsiteY49" fmla="*/ 383302 h 606722"/>
              <a:gd name="connsiteX50" fmla="*/ 92829 w 566076"/>
              <a:gd name="connsiteY50" fmla="*/ 383295 h 606722"/>
              <a:gd name="connsiteX51" fmla="*/ 82322 w 566076"/>
              <a:gd name="connsiteY51" fmla="*/ 393782 h 606722"/>
              <a:gd name="connsiteX52" fmla="*/ 92829 w 566076"/>
              <a:gd name="connsiteY52" fmla="*/ 404357 h 606722"/>
              <a:gd name="connsiteX53" fmla="*/ 103336 w 566076"/>
              <a:gd name="connsiteY53" fmla="*/ 393782 h 606722"/>
              <a:gd name="connsiteX54" fmla="*/ 92829 w 566076"/>
              <a:gd name="connsiteY54" fmla="*/ 383295 h 606722"/>
              <a:gd name="connsiteX55" fmla="*/ 474553 w 566076"/>
              <a:gd name="connsiteY55" fmla="*/ 355156 h 606722"/>
              <a:gd name="connsiteX56" fmla="*/ 489937 w 566076"/>
              <a:gd name="connsiteY56" fmla="*/ 370575 h 606722"/>
              <a:gd name="connsiteX57" fmla="*/ 474553 w 566076"/>
              <a:gd name="connsiteY57" fmla="*/ 385994 h 606722"/>
              <a:gd name="connsiteX58" fmla="*/ 459169 w 566076"/>
              <a:gd name="connsiteY58" fmla="*/ 370575 h 606722"/>
              <a:gd name="connsiteX59" fmla="*/ 474553 w 566076"/>
              <a:gd name="connsiteY59" fmla="*/ 355156 h 606722"/>
              <a:gd name="connsiteX60" fmla="*/ 169159 w 566076"/>
              <a:gd name="connsiteY60" fmla="*/ 352545 h 606722"/>
              <a:gd name="connsiteX61" fmla="*/ 396917 w 566076"/>
              <a:gd name="connsiteY61" fmla="*/ 352545 h 606722"/>
              <a:gd name="connsiteX62" fmla="*/ 412314 w 566076"/>
              <a:gd name="connsiteY62" fmla="*/ 367924 h 606722"/>
              <a:gd name="connsiteX63" fmla="*/ 412314 w 566076"/>
              <a:gd name="connsiteY63" fmla="*/ 526775 h 606722"/>
              <a:gd name="connsiteX64" fmla="*/ 396917 w 566076"/>
              <a:gd name="connsiteY64" fmla="*/ 542154 h 606722"/>
              <a:gd name="connsiteX65" fmla="*/ 169159 w 566076"/>
              <a:gd name="connsiteY65" fmla="*/ 542154 h 606722"/>
              <a:gd name="connsiteX66" fmla="*/ 153762 w 566076"/>
              <a:gd name="connsiteY66" fmla="*/ 526775 h 606722"/>
              <a:gd name="connsiteX67" fmla="*/ 153762 w 566076"/>
              <a:gd name="connsiteY67" fmla="*/ 367924 h 606722"/>
              <a:gd name="connsiteX68" fmla="*/ 169159 w 566076"/>
              <a:gd name="connsiteY68" fmla="*/ 352545 h 606722"/>
              <a:gd name="connsiteX69" fmla="*/ 92829 w 566076"/>
              <a:gd name="connsiteY69" fmla="*/ 352545 h 606722"/>
              <a:gd name="connsiteX70" fmla="*/ 134145 w 566076"/>
              <a:gd name="connsiteY70" fmla="*/ 393782 h 606722"/>
              <a:gd name="connsiteX71" fmla="*/ 92829 w 566076"/>
              <a:gd name="connsiteY71" fmla="*/ 435107 h 606722"/>
              <a:gd name="connsiteX72" fmla="*/ 51513 w 566076"/>
              <a:gd name="connsiteY72" fmla="*/ 393782 h 606722"/>
              <a:gd name="connsiteX73" fmla="*/ 92829 w 566076"/>
              <a:gd name="connsiteY73" fmla="*/ 352545 h 606722"/>
              <a:gd name="connsiteX74" fmla="*/ 30796 w 566076"/>
              <a:gd name="connsiteY74" fmla="*/ 318691 h 606722"/>
              <a:gd name="connsiteX75" fmla="*/ 30796 w 566076"/>
              <a:gd name="connsiteY75" fmla="*/ 575973 h 606722"/>
              <a:gd name="connsiteX76" fmla="*/ 535280 w 566076"/>
              <a:gd name="connsiteY76" fmla="*/ 575973 h 606722"/>
              <a:gd name="connsiteX77" fmla="*/ 535280 w 566076"/>
              <a:gd name="connsiteY77" fmla="*/ 318691 h 606722"/>
              <a:gd name="connsiteX78" fmla="*/ 490748 w 566076"/>
              <a:gd name="connsiteY78" fmla="*/ 106977 h 606722"/>
              <a:gd name="connsiteX79" fmla="*/ 506166 w 566076"/>
              <a:gd name="connsiteY79" fmla="*/ 122360 h 606722"/>
              <a:gd name="connsiteX80" fmla="*/ 506166 w 566076"/>
              <a:gd name="connsiteY80" fmla="*/ 179801 h 606722"/>
              <a:gd name="connsiteX81" fmla="*/ 490748 w 566076"/>
              <a:gd name="connsiteY81" fmla="*/ 195184 h 606722"/>
              <a:gd name="connsiteX82" fmla="*/ 475329 w 566076"/>
              <a:gd name="connsiteY82" fmla="*/ 179801 h 606722"/>
              <a:gd name="connsiteX83" fmla="*/ 475329 w 566076"/>
              <a:gd name="connsiteY83" fmla="*/ 122360 h 606722"/>
              <a:gd name="connsiteX84" fmla="*/ 490748 w 566076"/>
              <a:gd name="connsiteY84" fmla="*/ 106977 h 606722"/>
              <a:gd name="connsiteX85" fmla="*/ 75365 w 566076"/>
              <a:gd name="connsiteY85" fmla="*/ 106977 h 606722"/>
              <a:gd name="connsiteX86" fmla="*/ 90748 w 566076"/>
              <a:gd name="connsiteY86" fmla="*/ 122360 h 606722"/>
              <a:gd name="connsiteX87" fmla="*/ 90748 w 566076"/>
              <a:gd name="connsiteY87" fmla="*/ 179801 h 606722"/>
              <a:gd name="connsiteX88" fmla="*/ 75365 w 566076"/>
              <a:gd name="connsiteY88" fmla="*/ 195184 h 606722"/>
              <a:gd name="connsiteX89" fmla="*/ 59981 w 566076"/>
              <a:gd name="connsiteY89" fmla="*/ 179801 h 606722"/>
              <a:gd name="connsiteX90" fmla="*/ 59981 w 566076"/>
              <a:gd name="connsiteY90" fmla="*/ 122360 h 606722"/>
              <a:gd name="connsiteX91" fmla="*/ 75365 w 566076"/>
              <a:gd name="connsiteY91" fmla="*/ 106977 h 606722"/>
              <a:gd name="connsiteX92" fmla="*/ 368190 w 566076"/>
              <a:gd name="connsiteY92" fmla="*/ 61110 h 606722"/>
              <a:gd name="connsiteX93" fmla="*/ 370418 w 566076"/>
              <a:gd name="connsiteY93" fmla="*/ 61110 h 606722"/>
              <a:gd name="connsiteX94" fmla="*/ 385922 w 566076"/>
              <a:gd name="connsiteY94" fmla="*/ 76493 h 606722"/>
              <a:gd name="connsiteX95" fmla="*/ 370418 w 566076"/>
              <a:gd name="connsiteY95" fmla="*/ 91877 h 606722"/>
              <a:gd name="connsiteX96" fmla="*/ 368190 w 566076"/>
              <a:gd name="connsiteY96" fmla="*/ 91877 h 606722"/>
              <a:gd name="connsiteX97" fmla="*/ 352686 w 566076"/>
              <a:gd name="connsiteY97" fmla="*/ 76493 h 606722"/>
              <a:gd name="connsiteX98" fmla="*/ 368190 w 566076"/>
              <a:gd name="connsiteY98" fmla="*/ 61110 h 606722"/>
              <a:gd name="connsiteX99" fmla="*/ 135077 w 566076"/>
              <a:gd name="connsiteY99" fmla="*/ 61110 h 606722"/>
              <a:gd name="connsiteX100" fmla="*/ 325814 w 566076"/>
              <a:gd name="connsiteY100" fmla="*/ 61110 h 606722"/>
              <a:gd name="connsiteX101" fmla="*/ 341212 w 566076"/>
              <a:gd name="connsiteY101" fmla="*/ 76488 h 606722"/>
              <a:gd name="connsiteX102" fmla="*/ 325814 w 566076"/>
              <a:gd name="connsiteY102" fmla="*/ 91866 h 606722"/>
              <a:gd name="connsiteX103" fmla="*/ 150564 w 566076"/>
              <a:gd name="connsiteY103" fmla="*/ 91866 h 606722"/>
              <a:gd name="connsiteX104" fmla="*/ 150564 w 566076"/>
              <a:gd name="connsiteY104" fmla="*/ 238715 h 606722"/>
              <a:gd name="connsiteX105" fmla="*/ 415530 w 566076"/>
              <a:gd name="connsiteY105" fmla="*/ 238715 h 606722"/>
              <a:gd name="connsiteX106" fmla="*/ 415530 w 566076"/>
              <a:gd name="connsiteY106" fmla="*/ 91866 h 606722"/>
              <a:gd name="connsiteX107" fmla="*/ 413038 w 566076"/>
              <a:gd name="connsiteY107" fmla="*/ 91866 h 606722"/>
              <a:gd name="connsiteX108" fmla="*/ 397640 w 566076"/>
              <a:gd name="connsiteY108" fmla="*/ 76488 h 606722"/>
              <a:gd name="connsiteX109" fmla="*/ 413038 w 566076"/>
              <a:gd name="connsiteY109" fmla="*/ 61110 h 606722"/>
              <a:gd name="connsiteX110" fmla="*/ 430928 w 566076"/>
              <a:gd name="connsiteY110" fmla="*/ 61110 h 606722"/>
              <a:gd name="connsiteX111" fmla="*/ 446326 w 566076"/>
              <a:gd name="connsiteY111" fmla="*/ 76488 h 606722"/>
              <a:gd name="connsiteX112" fmla="*/ 446326 w 566076"/>
              <a:gd name="connsiteY112" fmla="*/ 254182 h 606722"/>
              <a:gd name="connsiteX113" fmla="*/ 430928 w 566076"/>
              <a:gd name="connsiteY113" fmla="*/ 269560 h 606722"/>
              <a:gd name="connsiteX114" fmla="*/ 135077 w 566076"/>
              <a:gd name="connsiteY114" fmla="*/ 269560 h 606722"/>
              <a:gd name="connsiteX115" fmla="*/ 119679 w 566076"/>
              <a:gd name="connsiteY115" fmla="*/ 254182 h 606722"/>
              <a:gd name="connsiteX116" fmla="*/ 119679 w 566076"/>
              <a:gd name="connsiteY116" fmla="*/ 76488 h 606722"/>
              <a:gd name="connsiteX117" fmla="*/ 135077 w 566076"/>
              <a:gd name="connsiteY117" fmla="*/ 61110 h 606722"/>
              <a:gd name="connsiteX118" fmla="*/ 30796 w 566076"/>
              <a:gd name="connsiteY118" fmla="*/ 30749 h 606722"/>
              <a:gd name="connsiteX119" fmla="*/ 30796 w 566076"/>
              <a:gd name="connsiteY119" fmla="*/ 287942 h 606722"/>
              <a:gd name="connsiteX120" fmla="*/ 535280 w 566076"/>
              <a:gd name="connsiteY120" fmla="*/ 287942 h 606722"/>
              <a:gd name="connsiteX121" fmla="*/ 535280 w 566076"/>
              <a:gd name="connsiteY121" fmla="*/ 30749 h 606722"/>
              <a:gd name="connsiteX122" fmla="*/ 15398 w 566076"/>
              <a:gd name="connsiteY122" fmla="*/ 0 h 606722"/>
              <a:gd name="connsiteX123" fmla="*/ 550678 w 566076"/>
              <a:gd name="connsiteY123" fmla="*/ 0 h 606722"/>
              <a:gd name="connsiteX124" fmla="*/ 566076 w 566076"/>
              <a:gd name="connsiteY124" fmla="*/ 15375 h 606722"/>
              <a:gd name="connsiteX125" fmla="*/ 566076 w 566076"/>
              <a:gd name="connsiteY125" fmla="*/ 303317 h 606722"/>
              <a:gd name="connsiteX126" fmla="*/ 566076 w 566076"/>
              <a:gd name="connsiteY126" fmla="*/ 591347 h 606722"/>
              <a:gd name="connsiteX127" fmla="*/ 550678 w 566076"/>
              <a:gd name="connsiteY127" fmla="*/ 606722 h 606722"/>
              <a:gd name="connsiteX128" fmla="*/ 15398 w 566076"/>
              <a:gd name="connsiteY128" fmla="*/ 606722 h 606722"/>
              <a:gd name="connsiteX129" fmla="*/ 0 w 566076"/>
              <a:gd name="connsiteY129" fmla="*/ 591347 h 606722"/>
              <a:gd name="connsiteX130" fmla="*/ 0 w 566076"/>
              <a:gd name="connsiteY130" fmla="*/ 303317 h 606722"/>
              <a:gd name="connsiteX131" fmla="*/ 0 w 566076"/>
              <a:gd name="connsiteY131" fmla="*/ 15375 h 606722"/>
              <a:gd name="connsiteX132" fmla="*/ 15398 w 566076"/>
              <a:gd name="connsiteY132"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566076" h="606722">
                <a:moveTo>
                  <a:pt x="497707" y="487043"/>
                </a:moveTo>
                <a:cubicBezTo>
                  <a:pt x="506149" y="487043"/>
                  <a:pt x="513081" y="493976"/>
                  <a:pt x="513081" y="502421"/>
                </a:cubicBezTo>
                <a:lnTo>
                  <a:pt x="513081" y="526777"/>
                </a:lnTo>
                <a:cubicBezTo>
                  <a:pt x="513081" y="535222"/>
                  <a:pt x="506149" y="542155"/>
                  <a:pt x="497707" y="542155"/>
                </a:cubicBezTo>
                <a:cubicBezTo>
                  <a:pt x="489176" y="542155"/>
                  <a:pt x="482244" y="535222"/>
                  <a:pt x="482244" y="526777"/>
                </a:cubicBezTo>
                <a:lnTo>
                  <a:pt x="482244" y="502421"/>
                </a:lnTo>
                <a:cubicBezTo>
                  <a:pt x="482244" y="493976"/>
                  <a:pt x="489176" y="487043"/>
                  <a:pt x="497707" y="487043"/>
                </a:cubicBezTo>
                <a:close/>
                <a:moveTo>
                  <a:pt x="451512" y="487043"/>
                </a:moveTo>
                <a:cubicBezTo>
                  <a:pt x="459979" y="487043"/>
                  <a:pt x="466931" y="493976"/>
                  <a:pt x="466931" y="502421"/>
                </a:cubicBezTo>
                <a:lnTo>
                  <a:pt x="466931" y="526777"/>
                </a:lnTo>
                <a:cubicBezTo>
                  <a:pt x="466931" y="535222"/>
                  <a:pt x="459979" y="542155"/>
                  <a:pt x="451512" y="542155"/>
                </a:cubicBezTo>
                <a:cubicBezTo>
                  <a:pt x="442957" y="542155"/>
                  <a:pt x="436094" y="535222"/>
                  <a:pt x="436094" y="526777"/>
                </a:cubicBezTo>
                <a:lnTo>
                  <a:pt x="436094" y="502421"/>
                </a:lnTo>
                <a:cubicBezTo>
                  <a:pt x="436094" y="493976"/>
                  <a:pt x="442957" y="487043"/>
                  <a:pt x="451512" y="487043"/>
                </a:cubicBezTo>
                <a:close/>
                <a:moveTo>
                  <a:pt x="92829" y="459593"/>
                </a:moveTo>
                <a:cubicBezTo>
                  <a:pt x="101377" y="459593"/>
                  <a:pt x="108234" y="466436"/>
                  <a:pt x="108234" y="474968"/>
                </a:cubicBezTo>
                <a:lnTo>
                  <a:pt x="108234" y="485455"/>
                </a:lnTo>
                <a:lnTo>
                  <a:pt x="118741" y="485455"/>
                </a:lnTo>
                <a:cubicBezTo>
                  <a:pt x="127289" y="485455"/>
                  <a:pt x="134145" y="492387"/>
                  <a:pt x="134145" y="500830"/>
                </a:cubicBezTo>
                <a:cubicBezTo>
                  <a:pt x="134145" y="509361"/>
                  <a:pt x="127289" y="516204"/>
                  <a:pt x="118741" y="516204"/>
                </a:cubicBezTo>
                <a:lnTo>
                  <a:pt x="108234" y="516204"/>
                </a:lnTo>
                <a:lnTo>
                  <a:pt x="108234" y="526780"/>
                </a:lnTo>
                <a:cubicBezTo>
                  <a:pt x="108234" y="535223"/>
                  <a:pt x="101377" y="542155"/>
                  <a:pt x="92829" y="542155"/>
                </a:cubicBezTo>
                <a:cubicBezTo>
                  <a:pt x="84370" y="542155"/>
                  <a:pt x="77425" y="535223"/>
                  <a:pt x="77425" y="526780"/>
                </a:cubicBezTo>
                <a:lnTo>
                  <a:pt x="77425" y="516204"/>
                </a:lnTo>
                <a:lnTo>
                  <a:pt x="66918" y="516204"/>
                </a:lnTo>
                <a:cubicBezTo>
                  <a:pt x="58369" y="516204"/>
                  <a:pt x="51513" y="509361"/>
                  <a:pt x="51513" y="500830"/>
                </a:cubicBezTo>
                <a:cubicBezTo>
                  <a:pt x="51513" y="492387"/>
                  <a:pt x="58369" y="485455"/>
                  <a:pt x="66918" y="485455"/>
                </a:cubicBezTo>
                <a:lnTo>
                  <a:pt x="77425" y="485455"/>
                </a:lnTo>
                <a:lnTo>
                  <a:pt x="77425" y="474968"/>
                </a:lnTo>
                <a:cubicBezTo>
                  <a:pt x="77425" y="466436"/>
                  <a:pt x="84370" y="459593"/>
                  <a:pt x="92829" y="459593"/>
                </a:cubicBezTo>
                <a:close/>
                <a:moveTo>
                  <a:pt x="474553" y="411467"/>
                </a:moveTo>
                <a:cubicBezTo>
                  <a:pt x="483049" y="411467"/>
                  <a:pt x="489937" y="418355"/>
                  <a:pt x="489937" y="426851"/>
                </a:cubicBezTo>
                <a:cubicBezTo>
                  <a:pt x="489937" y="435347"/>
                  <a:pt x="483049" y="442235"/>
                  <a:pt x="474553" y="442235"/>
                </a:cubicBezTo>
                <a:cubicBezTo>
                  <a:pt x="466057" y="442235"/>
                  <a:pt x="459169" y="435347"/>
                  <a:pt x="459169" y="426851"/>
                </a:cubicBezTo>
                <a:cubicBezTo>
                  <a:pt x="459169" y="418355"/>
                  <a:pt x="466057" y="411467"/>
                  <a:pt x="474553" y="411467"/>
                </a:cubicBezTo>
                <a:close/>
                <a:moveTo>
                  <a:pt x="502780" y="383312"/>
                </a:moveTo>
                <a:cubicBezTo>
                  <a:pt x="511276" y="383312"/>
                  <a:pt x="518164" y="390200"/>
                  <a:pt x="518164" y="398696"/>
                </a:cubicBezTo>
                <a:cubicBezTo>
                  <a:pt x="518164" y="407192"/>
                  <a:pt x="511276" y="414080"/>
                  <a:pt x="502780" y="414080"/>
                </a:cubicBezTo>
                <a:cubicBezTo>
                  <a:pt x="494284" y="414080"/>
                  <a:pt x="487396" y="407192"/>
                  <a:pt x="487396" y="398696"/>
                </a:cubicBezTo>
                <a:cubicBezTo>
                  <a:pt x="487396" y="390200"/>
                  <a:pt x="494284" y="383312"/>
                  <a:pt x="502780" y="383312"/>
                </a:cubicBezTo>
                <a:close/>
                <a:moveTo>
                  <a:pt x="446327" y="383312"/>
                </a:moveTo>
                <a:cubicBezTo>
                  <a:pt x="454823" y="383312"/>
                  <a:pt x="461711" y="390200"/>
                  <a:pt x="461711" y="398696"/>
                </a:cubicBezTo>
                <a:cubicBezTo>
                  <a:pt x="461711" y="407192"/>
                  <a:pt x="454823" y="414080"/>
                  <a:pt x="446327" y="414080"/>
                </a:cubicBezTo>
                <a:cubicBezTo>
                  <a:pt x="437831" y="414080"/>
                  <a:pt x="430943" y="407192"/>
                  <a:pt x="430943" y="398696"/>
                </a:cubicBezTo>
                <a:cubicBezTo>
                  <a:pt x="430943" y="390200"/>
                  <a:pt x="437831" y="383312"/>
                  <a:pt x="446327" y="383312"/>
                </a:cubicBezTo>
                <a:close/>
                <a:moveTo>
                  <a:pt x="184557" y="383302"/>
                </a:moveTo>
                <a:lnTo>
                  <a:pt x="184557" y="511397"/>
                </a:lnTo>
                <a:lnTo>
                  <a:pt x="381430" y="511397"/>
                </a:lnTo>
                <a:lnTo>
                  <a:pt x="381430" y="383302"/>
                </a:lnTo>
                <a:close/>
                <a:moveTo>
                  <a:pt x="92829" y="383295"/>
                </a:moveTo>
                <a:cubicBezTo>
                  <a:pt x="87041" y="383295"/>
                  <a:pt x="82322" y="388005"/>
                  <a:pt x="82322" y="393782"/>
                </a:cubicBezTo>
                <a:cubicBezTo>
                  <a:pt x="82322" y="399647"/>
                  <a:pt x="87041" y="404357"/>
                  <a:pt x="92829" y="404357"/>
                </a:cubicBezTo>
                <a:cubicBezTo>
                  <a:pt x="98617" y="404357"/>
                  <a:pt x="103336" y="399647"/>
                  <a:pt x="103336" y="393782"/>
                </a:cubicBezTo>
                <a:cubicBezTo>
                  <a:pt x="103336" y="388005"/>
                  <a:pt x="98617" y="383295"/>
                  <a:pt x="92829" y="383295"/>
                </a:cubicBezTo>
                <a:close/>
                <a:moveTo>
                  <a:pt x="474553" y="355156"/>
                </a:moveTo>
                <a:cubicBezTo>
                  <a:pt x="483049" y="355156"/>
                  <a:pt x="489937" y="362059"/>
                  <a:pt x="489937" y="370575"/>
                </a:cubicBezTo>
                <a:cubicBezTo>
                  <a:pt x="489937" y="379091"/>
                  <a:pt x="483049" y="385994"/>
                  <a:pt x="474553" y="385994"/>
                </a:cubicBezTo>
                <a:cubicBezTo>
                  <a:pt x="466057" y="385994"/>
                  <a:pt x="459169" y="379091"/>
                  <a:pt x="459169" y="370575"/>
                </a:cubicBezTo>
                <a:cubicBezTo>
                  <a:pt x="459169" y="362059"/>
                  <a:pt x="466057" y="355156"/>
                  <a:pt x="474553" y="355156"/>
                </a:cubicBezTo>
                <a:close/>
                <a:moveTo>
                  <a:pt x="169159" y="352545"/>
                </a:moveTo>
                <a:lnTo>
                  <a:pt x="396917" y="352545"/>
                </a:lnTo>
                <a:cubicBezTo>
                  <a:pt x="405372" y="352545"/>
                  <a:pt x="412314" y="359479"/>
                  <a:pt x="412314" y="367924"/>
                </a:cubicBezTo>
                <a:lnTo>
                  <a:pt x="412314" y="526775"/>
                </a:lnTo>
                <a:cubicBezTo>
                  <a:pt x="412314" y="535220"/>
                  <a:pt x="405372" y="542154"/>
                  <a:pt x="396917" y="542154"/>
                </a:cubicBezTo>
                <a:lnTo>
                  <a:pt x="169159" y="542154"/>
                </a:lnTo>
                <a:cubicBezTo>
                  <a:pt x="160704" y="542154"/>
                  <a:pt x="153762" y="535220"/>
                  <a:pt x="153762" y="526775"/>
                </a:cubicBezTo>
                <a:lnTo>
                  <a:pt x="153762" y="367924"/>
                </a:lnTo>
                <a:cubicBezTo>
                  <a:pt x="153762" y="359479"/>
                  <a:pt x="160704" y="352545"/>
                  <a:pt x="169159" y="352545"/>
                </a:cubicBezTo>
                <a:close/>
                <a:moveTo>
                  <a:pt x="92829" y="352545"/>
                </a:moveTo>
                <a:cubicBezTo>
                  <a:pt x="115624" y="352545"/>
                  <a:pt x="134145" y="371030"/>
                  <a:pt x="134145" y="393782"/>
                </a:cubicBezTo>
                <a:cubicBezTo>
                  <a:pt x="134145" y="416622"/>
                  <a:pt x="115624" y="435107"/>
                  <a:pt x="92829" y="435107"/>
                </a:cubicBezTo>
                <a:cubicBezTo>
                  <a:pt x="70034" y="435107"/>
                  <a:pt x="51513" y="416622"/>
                  <a:pt x="51513" y="393782"/>
                </a:cubicBezTo>
                <a:cubicBezTo>
                  <a:pt x="51513" y="371030"/>
                  <a:pt x="70034" y="352545"/>
                  <a:pt x="92829" y="352545"/>
                </a:cubicBezTo>
                <a:close/>
                <a:moveTo>
                  <a:pt x="30796" y="318691"/>
                </a:moveTo>
                <a:lnTo>
                  <a:pt x="30796" y="575973"/>
                </a:lnTo>
                <a:lnTo>
                  <a:pt x="535280" y="575973"/>
                </a:lnTo>
                <a:lnTo>
                  <a:pt x="535280" y="318691"/>
                </a:lnTo>
                <a:close/>
                <a:moveTo>
                  <a:pt x="490748" y="106977"/>
                </a:moveTo>
                <a:cubicBezTo>
                  <a:pt x="499214" y="106977"/>
                  <a:pt x="506166" y="113824"/>
                  <a:pt x="506166" y="122360"/>
                </a:cubicBezTo>
                <a:lnTo>
                  <a:pt x="506166" y="179801"/>
                </a:lnTo>
                <a:cubicBezTo>
                  <a:pt x="506166" y="188337"/>
                  <a:pt x="499214" y="195184"/>
                  <a:pt x="490748" y="195184"/>
                </a:cubicBezTo>
                <a:cubicBezTo>
                  <a:pt x="482192" y="195184"/>
                  <a:pt x="475329" y="188337"/>
                  <a:pt x="475329" y="179801"/>
                </a:cubicBezTo>
                <a:lnTo>
                  <a:pt x="475329" y="122360"/>
                </a:lnTo>
                <a:cubicBezTo>
                  <a:pt x="475329" y="113824"/>
                  <a:pt x="482192" y="106977"/>
                  <a:pt x="490748" y="106977"/>
                </a:cubicBezTo>
                <a:close/>
                <a:moveTo>
                  <a:pt x="75365" y="106977"/>
                </a:moveTo>
                <a:cubicBezTo>
                  <a:pt x="83812" y="106977"/>
                  <a:pt x="90748" y="113824"/>
                  <a:pt x="90748" y="122360"/>
                </a:cubicBezTo>
                <a:lnTo>
                  <a:pt x="90748" y="179801"/>
                </a:lnTo>
                <a:cubicBezTo>
                  <a:pt x="90748" y="188337"/>
                  <a:pt x="83812" y="195184"/>
                  <a:pt x="75365" y="195184"/>
                </a:cubicBezTo>
                <a:cubicBezTo>
                  <a:pt x="66828" y="195184"/>
                  <a:pt x="59981" y="188337"/>
                  <a:pt x="59981" y="179801"/>
                </a:cubicBezTo>
                <a:lnTo>
                  <a:pt x="59981" y="122360"/>
                </a:lnTo>
                <a:cubicBezTo>
                  <a:pt x="59981" y="113824"/>
                  <a:pt x="66828" y="106977"/>
                  <a:pt x="75365" y="106977"/>
                </a:cubicBezTo>
                <a:close/>
                <a:moveTo>
                  <a:pt x="368190" y="61110"/>
                </a:moveTo>
                <a:lnTo>
                  <a:pt x="370418" y="61110"/>
                </a:lnTo>
                <a:cubicBezTo>
                  <a:pt x="378972" y="61110"/>
                  <a:pt x="385922" y="67957"/>
                  <a:pt x="385922" y="76493"/>
                </a:cubicBezTo>
                <a:cubicBezTo>
                  <a:pt x="385922" y="84941"/>
                  <a:pt x="378972" y="91877"/>
                  <a:pt x="370418" y="91877"/>
                </a:cubicBezTo>
                <a:lnTo>
                  <a:pt x="368190" y="91877"/>
                </a:lnTo>
                <a:cubicBezTo>
                  <a:pt x="359636" y="91877"/>
                  <a:pt x="352686" y="84941"/>
                  <a:pt x="352686" y="76493"/>
                </a:cubicBezTo>
                <a:cubicBezTo>
                  <a:pt x="352686" y="67957"/>
                  <a:pt x="359636" y="61110"/>
                  <a:pt x="368190" y="61110"/>
                </a:cubicBezTo>
                <a:close/>
                <a:moveTo>
                  <a:pt x="135077" y="61110"/>
                </a:moveTo>
                <a:lnTo>
                  <a:pt x="325814" y="61110"/>
                </a:lnTo>
                <a:cubicBezTo>
                  <a:pt x="334269" y="61110"/>
                  <a:pt x="341212" y="67955"/>
                  <a:pt x="341212" y="76488"/>
                </a:cubicBezTo>
                <a:cubicBezTo>
                  <a:pt x="341212" y="84933"/>
                  <a:pt x="334269" y="91866"/>
                  <a:pt x="325814" y="91866"/>
                </a:cubicBezTo>
                <a:lnTo>
                  <a:pt x="150564" y="91866"/>
                </a:lnTo>
                <a:lnTo>
                  <a:pt x="150564" y="238715"/>
                </a:lnTo>
                <a:lnTo>
                  <a:pt x="415530" y="238715"/>
                </a:lnTo>
                <a:lnTo>
                  <a:pt x="415530" y="91866"/>
                </a:lnTo>
                <a:lnTo>
                  <a:pt x="413038" y="91866"/>
                </a:lnTo>
                <a:cubicBezTo>
                  <a:pt x="404494" y="91866"/>
                  <a:pt x="397640" y="84933"/>
                  <a:pt x="397640" y="76488"/>
                </a:cubicBezTo>
                <a:cubicBezTo>
                  <a:pt x="397640" y="67955"/>
                  <a:pt x="404494" y="61110"/>
                  <a:pt x="413038" y="61110"/>
                </a:cubicBezTo>
                <a:lnTo>
                  <a:pt x="430928" y="61110"/>
                </a:lnTo>
                <a:cubicBezTo>
                  <a:pt x="439473" y="61110"/>
                  <a:pt x="446326" y="67955"/>
                  <a:pt x="446326" y="76488"/>
                </a:cubicBezTo>
                <a:lnTo>
                  <a:pt x="446326" y="254182"/>
                </a:lnTo>
                <a:cubicBezTo>
                  <a:pt x="446326" y="262626"/>
                  <a:pt x="439473" y="269560"/>
                  <a:pt x="430928" y="269560"/>
                </a:cubicBezTo>
                <a:lnTo>
                  <a:pt x="135077" y="269560"/>
                </a:lnTo>
                <a:cubicBezTo>
                  <a:pt x="126621" y="269560"/>
                  <a:pt x="119679" y="262626"/>
                  <a:pt x="119679" y="254182"/>
                </a:cubicBezTo>
                <a:lnTo>
                  <a:pt x="119679" y="76488"/>
                </a:lnTo>
                <a:cubicBezTo>
                  <a:pt x="119679" y="67955"/>
                  <a:pt x="126621" y="61110"/>
                  <a:pt x="135077" y="61110"/>
                </a:cubicBezTo>
                <a:close/>
                <a:moveTo>
                  <a:pt x="30796" y="30749"/>
                </a:moveTo>
                <a:lnTo>
                  <a:pt x="30796" y="287942"/>
                </a:lnTo>
                <a:lnTo>
                  <a:pt x="535280" y="287942"/>
                </a:lnTo>
                <a:lnTo>
                  <a:pt x="535280" y="30749"/>
                </a:lnTo>
                <a:close/>
                <a:moveTo>
                  <a:pt x="15398" y="0"/>
                </a:moveTo>
                <a:lnTo>
                  <a:pt x="550678" y="0"/>
                </a:lnTo>
                <a:cubicBezTo>
                  <a:pt x="559223" y="0"/>
                  <a:pt x="566076" y="6843"/>
                  <a:pt x="566076" y="15375"/>
                </a:cubicBezTo>
                <a:lnTo>
                  <a:pt x="566076" y="303317"/>
                </a:lnTo>
                <a:lnTo>
                  <a:pt x="566076" y="591347"/>
                </a:lnTo>
                <a:cubicBezTo>
                  <a:pt x="566076" y="599790"/>
                  <a:pt x="559223" y="606722"/>
                  <a:pt x="550678" y="606722"/>
                </a:cubicBezTo>
                <a:lnTo>
                  <a:pt x="15398" y="606722"/>
                </a:lnTo>
                <a:cubicBezTo>
                  <a:pt x="6942" y="606722"/>
                  <a:pt x="0" y="599790"/>
                  <a:pt x="0" y="591347"/>
                </a:cubicBezTo>
                <a:lnTo>
                  <a:pt x="0" y="303317"/>
                </a:lnTo>
                <a:lnTo>
                  <a:pt x="0" y="15375"/>
                </a:lnTo>
                <a:cubicBezTo>
                  <a:pt x="0" y="6843"/>
                  <a:pt x="6942" y="0"/>
                  <a:pt x="15398" y="0"/>
                </a:cubicBezTo>
                <a:close/>
              </a:path>
            </a:pathLst>
          </a:custGeom>
          <a:solidFill>
            <a:schemeClr val="accent1"/>
          </a:solidFill>
          <a:ln>
            <a:noFill/>
          </a:ln>
        </p:spPr>
      </p:sp>
      <p:sp>
        <p:nvSpPr>
          <p:cNvPr id="66" name="mini-robot_74973"/>
          <p:cNvSpPr>
            <a:spLocks noChangeAspect="1"/>
          </p:cNvSpPr>
          <p:nvPr/>
        </p:nvSpPr>
        <p:spPr bwMode="auto">
          <a:xfrm>
            <a:off x="7427138" y="5451801"/>
            <a:ext cx="626003" cy="602330"/>
          </a:xfrm>
          <a:custGeom>
            <a:avLst/>
            <a:gdLst>
              <a:gd name="T0" fmla="*/ 2891 w 3900"/>
              <a:gd name="T1" fmla="*/ 2284 h 3758"/>
              <a:gd name="T2" fmla="*/ 2732 w 3900"/>
              <a:gd name="T3" fmla="*/ 1702 h 3758"/>
              <a:gd name="T4" fmla="*/ 3059 w 3900"/>
              <a:gd name="T5" fmla="*/ 1530 h 3758"/>
              <a:gd name="T6" fmla="*/ 2822 w 3900"/>
              <a:gd name="T7" fmla="*/ 1323 h 3758"/>
              <a:gd name="T8" fmla="*/ 2439 w 3900"/>
              <a:gd name="T9" fmla="*/ 1052 h 3758"/>
              <a:gd name="T10" fmla="*/ 2890 w 3900"/>
              <a:gd name="T11" fmla="*/ 399 h 3758"/>
              <a:gd name="T12" fmla="*/ 1242 w 3900"/>
              <a:gd name="T13" fmla="*/ 55 h 3758"/>
              <a:gd name="T14" fmla="*/ 791 w 3900"/>
              <a:gd name="T15" fmla="*/ 709 h 3758"/>
              <a:gd name="T16" fmla="*/ 1739 w 3900"/>
              <a:gd name="T17" fmla="*/ 1009 h 3758"/>
              <a:gd name="T18" fmla="*/ 2442 w 3900"/>
              <a:gd name="T19" fmla="*/ 1443 h 3758"/>
              <a:gd name="T20" fmla="*/ 793 w 3900"/>
              <a:gd name="T21" fmla="*/ 1636 h 3758"/>
              <a:gd name="T22" fmla="*/ 793 w 3900"/>
              <a:gd name="T23" fmla="*/ 2054 h 3758"/>
              <a:gd name="T24" fmla="*/ 1803 w 3900"/>
              <a:gd name="T25" fmla="*/ 2284 h 3758"/>
              <a:gd name="T26" fmla="*/ 0 w 3900"/>
              <a:gd name="T27" fmla="*/ 3021 h 3758"/>
              <a:gd name="T28" fmla="*/ 3163 w 3900"/>
              <a:gd name="T29" fmla="*/ 3758 h 3758"/>
              <a:gd name="T30" fmla="*/ 3163 w 3900"/>
              <a:gd name="T31" fmla="*/ 2284 h 3758"/>
              <a:gd name="T32" fmla="*/ 2525 w 3900"/>
              <a:gd name="T33" fmla="*/ 554 h 3758"/>
              <a:gd name="T34" fmla="*/ 1998 w 3900"/>
              <a:gd name="T35" fmla="*/ 554 h 3758"/>
              <a:gd name="T36" fmla="*/ 1420 w 3900"/>
              <a:gd name="T37" fmla="*/ 817 h 3758"/>
              <a:gd name="T38" fmla="*/ 1420 w 3900"/>
              <a:gd name="T39" fmla="*/ 290 h 3758"/>
              <a:gd name="T40" fmla="*/ 1420 w 3900"/>
              <a:gd name="T41" fmla="*/ 817 h 3758"/>
              <a:gd name="T42" fmla="*/ 2759 w 3900"/>
              <a:gd name="T43" fmla="*/ 1530 h 3758"/>
              <a:gd name="T44" fmla="*/ 2941 w 3900"/>
              <a:gd name="T45" fmla="*/ 1530 h 3758"/>
              <a:gd name="T46" fmla="*/ 702 w 3900"/>
              <a:gd name="T47" fmla="*/ 1845 h 3758"/>
              <a:gd name="T48" fmla="*/ 884 w 3900"/>
              <a:gd name="T49" fmla="*/ 1845 h 3758"/>
              <a:gd name="T50" fmla="*/ 702 w 3900"/>
              <a:gd name="T51" fmla="*/ 1845 h 3758"/>
              <a:gd name="T52" fmla="*/ 962 w 3900"/>
              <a:gd name="T53" fmla="*/ 2993 h 3758"/>
              <a:gd name="T54" fmla="*/ 794 w 3900"/>
              <a:gd name="T55" fmla="*/ 3285 h 3758"/>
              <a:gd name="T56" fmla="*/ 667 w 3900"/>
              <a:gd name="T57" fmla="*/ 3376 h 3758"/>
              <a:gd name="T58" fmla="*/ 540 w 3900"/>
              <a:gd name="T59" fmla="*/ 3285 h 3758"/>
              <a:gd name="T60" fmla="*/ 371 w 3900"/>
              <a:gd name="T61" fmla="*/ 2993 h 3758"/>
              <a:gd name="T62" fmla="*/ 312 w 3900"/>
              <a:gd name="T63" fmla="*/ 3021 h 3758"/>
              <a:gd name="T64" fmla="*/ 498 w 3900"/>
              <a:gd name="T65" fmla="*/ 2773 h 3758"/>
              <a:gd name="T66" fmla="*/ 835 w 3900"/>
              <a:gd name="T67" fmla="*/ 2773 h 3758"/>
              <a:gd name="T68" fmla="*/ 1022 w 3900"/>
              <a:gd name="T69" fmla="*/ 3021 h 3758"/>
              <a:gd name="T70" fmla="*/ 1172 w 3900"/>
              <a:gd name="T71" fmla="*/ 3021 h 3758"/>
              <a:gd name="T72" fmla="*/ 1697 w 3900"/>
              <a:gd name="T73" fmla="*/ 2584 h 3758"/>
              <a:gd name="T74" fmla="*/ 1697 w 3900"/>
              <a:gd name="T75" fmla="*/ 3458 h 3758"/>
              <a:gd name="T76" fmla="*/ 1172 w 3900"/>
              <a:gd name="T77" fmla="*/ 3021 h 3758"/>
              <a:gd name="T78" fmla="*/ 2245 w 3900"/>
              <a:gd name="T79" fmla="*/ 2993 h 3758"/>
              <a:gd name="T80" fmla="*/ 2077 w 3900"/>
              <a:gd name="T81" fmla="*/ 3285 h 3758"/>
              <a:gd name="T82" fmla="*/ 1950 w 3900"/>
              <a:gd name="T83" fmla="*/ 3376 h 3758"/>
              <a:gd name="T84" fmla="*/ 1823 w 3900"/>
              <a:gd name="T85" fmla="*/ 3285 h 3758"/>
              <a:gd name="T86" fmla="*/ 1655 w 3900"/>
              <a:gd name="T87" fmla="*/ 2993 h 3758"/>
              <a:gd name="T88" fmla="*/ 1595 w 3900"/>
              <a:gd name="T89" fmla="*/ 3021 h 3758"/>
              <a:gd name="T90" fmla="*/ 1782 w 3900"/>
              <a:gd name="T91" fmla="*/ 2773 h 3758"/>
              <a:gd name="T92" fmla="*/ 2118 w 3900"/>
              <a:gd name="T93" fmla="*/ 2773 h 3758"/>
              <a:gd name="T94" fmla="*/ 2305 w 3900"/>
              <a:gd name="T95" fmla="*/ 3021 h 3758"/>
              <a:gd name="T96" fmla="*/ 2455 w 3900"/>
              <a:gd name="T97" fmla="*/ 3021 h 3758"/>
              <a:gd name="T98" fmla="*/ 2869 w 3900"/>
              <a:gd name="T99" fmla="*/ 2584 h 3758"/>
              <a:gd name="T100" fmla="*/ 2871 w 3900"/>
              <a:gd name="T101" fmla="*/ 2584 h 3758"/>
              <a:gd name="T102" fmla="*/ 2728 w 3900"/>
              <a:gd name="T103" fmla="*/ 3021 h 3758"/>
              <a:gd name="T104" fmla="*/ 2203 w 3900"/>
              <a:gd name="T105" fmla="*/ 3458 h 3758"/>
              <a:gd name="T106" fmla="*/ 3168 w 3900"/>
              <a:gd name="T107" fmla="*/ 3055 h 3758"/>
              <a:gd name="T108" fmla="*/ 2880 w 3900"/>
              <a:gd name="T109" fmla="*/ 3050 h 3758"/>
              <a:gd name="T110" fmla="*/ 3082 w 3900"/>
              <a:gd name="T111" fmla="*/ 2700 h 3758"/>
              <a:gd name="T112" fmla="*/ 3233 w 3900"/>
              <a:gd name="T113" fmla="*/ 2942 h 3758"/>
              <a:gd name="T114" fmla="*/ 3385 w 3900"/>
              <a:gd name="T115" fmla="*/ 2700 h 3758"/>
              <a:gd name="T116" fmla="*/ 3587 w 3900"/>
              <a:gd name="T117" fmla="*/ 3050 h 3758"/>
              <a:gd name="T118" fmla="*/ 3299 w 3900"/>
              <a:gd name="T119" fmla="*/ 3055 h 3758"/>
              <a:gd name="T120" fmla="*/ 3444 w 3900"/>
              <a:gd name="T121" fmla="*/ 3307 h 3758"/>
              <a:gd name="T122" fmla="*/ 3023 w 3900"/>
              <a:gd name="T123" fmla="*/ 3307 h 3758"/>
              <a:gd name="T124" fmla="*/ 3168 w 3900"/>
              <a:gd name="T125" fmla="*/ 3055 h 3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00" h="3758">
                <a:moveTo>
                  <a:pt x="3163" y="2284"/>
                </a:moveTo>
                <a:lnTo>
                  <a:pt x="2891" y="2284"/>
                </a:lnTo>
                <a:lnTo>
                  <a:pt x="1511" y="1888"/>
                </a:lnTo>
                <a:lnTo>
                  <a:pt x="2732" y="1702"/>
                </a:lnTo>
                <a:cubicBezTo>
                  <a:pt x="2765" y="1725"/>
                  <a:pt x="2806" y="1739"/>
                  <a:pt x="2850" y="1739"/>
                </a:cubicBezTo>
                <a:cubicBezTo>
                  <a:pt x="2965" y="1739"/>
                  <a:pt x="3059" y="1645"/>
                  <a:pt x="3059" y="1530"/>
                </a:cubicBezTo>
                <a:cubicBezTo>
                  <a:pt x="3059" y="1415"/>
                  <a:pt x="2965" y="1321"/>
                  <a:pt x="2850" y="1321"/>
                </a:cubicBezTo>
                <a:cubicBezTo>
                  <a:pt x="2840" y="1321"/>
                  <a:pt x="2831" y="1322"/>
                  <a:pt x="2822" y="1323"/>
                </a:cubicBezTo>
                <a:lnTo>
                  <a:pt x="2361" y="1042"/>
                </a:lnTo>
                <a:cubicBezTo>
                  <a:pt x="2387" y="1045"/>
                  <a:pt x="2413" y="1049"/>
                  <a:pt x="2439" y="1052"/>
                </a:cubicBezTo>
                <a:cubicBezTo>
                  <a:pt x="2675" y="1107"/>
                  <a:pt x="2897" y="962"/>
                  <a:pt x="2890" y="709"/>
                </a:cubicBezTo>
                <a:lnTo>
                  <a:pt x="2890" y="399"/>
                </a:lnTo>
                <a:cubicBezTo>
                  <a:pt x="2897" y="145"/>
                  <a:pt x="2675" y="0"/>
                  <a:pt x="2439" y="55"/>
                </a:cubicBezTo>
                <a:cubicBezTo>
                  <a:pt x="2031" y="114"/>
                  <a:pt x="1650" y="114"/>
                  <a:pt x="1242" y="55"/>
                </a:cubicBezTo>
                <a:cubicBezTo>
                  <a:pt x="1007" y="0"/>
                  <a:pt x="785" y="145"/>
                  <a:pt x="791" y="399"/>
                </a:cubicBezTo>
                <a:lnTo>
                  <a:pt x="791" y="709"/>
                </a:lnTo>
                <a:cubicBezTo>
                  <a:pt x="785" y="963"/>
                  <a:pt x="1007" y="1107"/>
                  <a:pt x="1242" y="1052"/>
                </a:cubicBezTo>
                <a:cubicBezTo>
                  <a:pt x="1411" y="1028"/>
                  <a:pt x="1576" y="1014"/>
                  <a:pt x="1739" y="1009"/>
                </a:cubicBezTo>
                <a:cubicBezTo>
                  <a:pt x="1746" y="1016"/>
                  <a:pt x="1754" y="1022"/>
                  <a:pt x="1762" y="1027"/>
                </a:cubicBezTo>
                <a:lnTo>
                  <a:pt x="2442" y="1443"/>
                </a:lnTo>
                <a:lnTo>
                  <a:pt x="915" y="1676"/>
                </a:lnTo>
                <a:cubicBezTo>
                  <a:pt x="881" y="1651"/>
                  <a:pt x="839" y="1636"/>
                  <a:pt x="793" y="1636"/>
                </a:cubicBezTo>
                <a:cubicBezTo>
                  <a:pt x="678" y="1636"/>
                  <a:pt x="584" y="1730"/>
                  <a:pt x="584" y="1845"/>
                </a:cubicBezTo>
                <a:cubicBezTo>
                  <a:pt x="584" y="1960"/>
                  <a:pt x="678" y="2054"/>
                  <a:pt x="793" y="2054"/>
                </a:cubicBezTo>
                <a:cubicBezTo>
                  <a:pt x="831" y="2054"/>
                  <a:pt x="867" y="2043"/>
                  <a:pt x="898" y="2025"/>
                </a:cubicBezTo>
                <a:lnTo>
                  <a:pt x="1803" y="2284"/>
                </a:lnTo>
                <a:lnTo>
                  <a:pt x="737" y="2284"/>
                </a:lnTo>
                <a:cubicBezTo>
                  <a:pt x="331" y="2284"/>
                  <a:pt x="0" y="2615"/>
                  <a:pt x="0" y="3021"/>
                </a:cubicBezTo>
                <a:cubicBezTo>
                  <a:pt x="0" y="3428"/>
                  <a:pt x="331" y="3758"/>
                  <a:pt x="737" y="3758"/>
                </a:cubicBezTo>
                <a:lnTo>
                  <a:pt x="3163" y="3758"/>
                </a:lnTo>
                <a:cubicBezTo>
                  <a:pt x="3569" y="3758"/>
                  <a:pt x="3900" y="3428"/>
                  <a:pt x="3900" y="3021"/>
                </a:cubicBezTo>
                <a:cubicBezTo>
                  <a:pt x="3900" y="2615"/>
                  <a:pt x="3569" y="2284"/>
                  <a:pt x="3163" y="2284"/>
                </a:cubicBezTo>
                <a:close/>
                <a:moveTo>
                  <a:pt x="2261" y="290"/>
                </a:moveTo>
                <a:cubicBezTo>
                  <a:pt x="2407" y="290"/>
                  <a:pt x="2525" y="408"/>
                  <a:pt x="2525" y="554"/>
                </a:cubicBezTo>
                <a:cubicBezTo>
                  <a:pt x="2525" y="699"/>
                  <a:pt x="2407" y="817"/>
                  <a:pt x="2261" y="817"/>
                </a:cubicBezTo>
                <a:cubicBezTo>
                  <a:pt x="2116" y="817"/>
                  <a:pt x="1998" y="699"/>
                  <a:pt x="1998" y="554"/>
                </a:cubicBezTo>
                <a:cubicBezTo>
                  <a:pt x="1998" y="408"/>
                  <a:pt x="2116" y="290"/>
                  <a:pt x="2261" y="290"/>
                </a:cubicBezTo>
                <a:close/>
                <a:moveTo>
                  <a:pt x="1420" y="817"/>
                </a:moveTo>
                <a:cubicBezTo>
                  <a:pt x="1274" y="817"/>
                  <a:pt x="1157" y="699"/>
                  <a:pt x="1157" y="554"/>
                </a:cubicBezTo>
                <a:cubicBezTo>
                  <a:pt x="1157" y="408"/>
                  <a:pt x="1274" y="290"/>
                  <a:pt x="1420" y="290"/>
                </a:cubicBezTo>
                <a:cubicBezTo>
                  <a:pt x="1566" y="290"/>
                  <a:pt x="1684" y="408"/>
                  <a:pt x="1684" y="554"/>
                </a:cubicBezTo>
                <a:cubicBezTo>
                  <a:pt x="1684" y="699"/>
                  <a:pt x="1566" y="817"/>
                  <a:pt x="1420" y="817"/>
                </a:cubicBezTo>
                <a:close/>
                <a:moveTo>
                  <a:pt x="2850" y="1621"/>
                </a:moveTo>
                <a:cubicBezTo>
                  <a:pt x="2800" y="1621"/>
                  <a:pt x="2759" y="1580"/>
                  <a:pt x="2759" y="1530"/>
                </a:cubicBezTo>
                <a:cubicBezTo>
                  <a:pt x="2759" y="1480"/>
                  <a:pt x="2800" y="1439"/>
                  <a:pt x="2850" y="1439"/>
                </a:cubicBezTo>
                <a:cubicBezTo>
                  <a:pt x="2900" y="1439"/>
                  <a:pt x="2941" y="1480"/>
                  <a:pt x="2941" y="1530"/>
                </a:cubicBezTo>
                <a:cubicBezTo>
                  <a:pt x="2941" y="1580"/>
                  <a:pt x="2900" y="1621"/>
                  <a:pt x="2850" y="1621"/>
                </a:cubicBezTo>
                <a:close/>
                <a:moveTo>
                  <a:pt x="702" y="1845"/>
                </a:moveTo>
                <a:cubicBezTo>
                  <a:pt x="702" y="1795"/>
                  <a:pt x="743" y="1754"/>
                  <a:pt x="793" y="1754"/>
                </a:cubicBezTo>
                <a:cubicBezTo>
                  <a:pt x="843" y="1754"/>
                  <a:pt x="884" y="1795"/>
                  <a:pt x="884" y="1845"/>
                </a:cubicBezTo>
                <a:cubicBezTo>
                  <a:pt x="884" y="1895"/>
                  <a:pt x="843" y="1936"/>
                  <a:pt x="793" y="1936"/>
                </a:cubicBezTo>
                <a:cubicBezTo>
                  <a:pt x="743" y="1936"/>
                  <a:pt x="702" y="1895"/>
                  <a:pt x="702" y="1845"/>
                </a:cubicBezTo>
                <a:close/>
                <a:moveTo>
                  <a:pt x="1020" y="3050"/>
                </a:moveTo>
                <a:cubicBezTo>
                  <a:pt x="1006" y="3027"/>
                  <a:pt x="987" y="3008"/>
                  <a:pt x="962" y="2993"/>
                </a:cubicBezTo>
                <a:cubicBezTo>
                  <a:pt x="881" y="2947"/>
                  <a:pt x="779" y="2975"/>
                  <a:pt x="732" y="3055"/>
                </a:cubicBezTo>
                <a:cubicBezTo>
                  <a:pt x="686" y="3135"/>
                  <a:pt x="713" y="3238"/>
                  <a:pt x="794" y="3285"/>
                </a:cubicBezTo>
                <a:cubicBezTo>
                  <a:pt x="820" y="3300"/>
                  <a:pt x="849" y="3307"/>
                  <a:pt x="877" y="3307"/>
                </a:cubicBezTo>
                <a:cubicBezTo>
                  <a:pt x="818" y="3351"/>
                  <a:pt x="745" y="3376"/>
                  <a:pt x="667" y="3376"/>
                </a:cubicBezTo>
                <a:cubicBezTo>
                  <a:pt x="588" y="3376"/>
                  <a:pt x="515" y="3351"/>
                  <a:pt x="456" y="3307"/>
                </a:cubicBezTo>
                <a:cubicBezTo>
                  <a:pt x="485" y="3307"/>
                  <a:pt x="513" y="3300"/>
                  <a:pt x="540" y="3285"/>
                </a:cubicBezTo>
                <a:cubicBezTo>
                  <a:pt x="620" y="3238"/>
                  <a:pt x="648" y="3135"/>
                  <a:pt x="601" y="3055"/>
                </a:cubicBezTo>
                <a:cubicBezTo>
                  <a:pt x="555" y="2975"/>
                  <a:pt x="452" y="2947"/>
                  <a:pt x="371" y="2993"/>
                </a:cubicBezTo>
                <a:cubicBezTo>
                  <a:pt x="347" y="3008"/>
                  <a:pt x="327" y="3027"/>
                  <a:pt x="313" y="3050"/>
                </a:cubicBezTo>
                <a:cubicBezTo>
                  <a:pt x="312" y="3040"/>
                  <a:pt x="312" y="3031"/>
                  <a:pt x="312" y="3021"/>
                </a:cubicBezTo>
                <a:cubicBezTo>
                  <a:pt x="312" y="2880"/>
                  <a:pt x="395" y="2757"/>
                  <a:pt x="515" y="2700"/>
                </a:cubicBezTo>
                <a:cubicBezTo>
                  <a:pt x="505" y="2722"/>
                  <a:pt x="498" y="2747"/>
                  <a:pt x="498" y="2773"/>
                </a:cubicBezTo>
                <a:cubicBezTo>
                  <a:pt x="498" y="2866"/>
                  <a:pt x="574" y="2942"/>
                  <a:pt x="667" y="2942"/>
                </a:cubicBezTo>
                <a:cubicBezTo>
                  <a:pt x="760" y="2942"/>
                  <a:pt x="835" y="2866"/>
                  <a:pt x="835" y="2773"/>
                </a:cubicBezTo>
                <a:cubicBezTo>
                  <a:pt x="835" y="2747"/>
                  <a:pt x="829" y="2722"/>
                  <a:pt x="818" y="2700"/>
                </a:cubicBezTo>
                <a:cubicBezTo>
                  <a:pt x="938" y="2757"/>
                  <a:pt x="1022" y="2880"/>
                  <a:pt x="1022" y="3021"/>
                </a:cubicBezTo>
                <a:cubicBezTo>
                  <a:pt x="1022" y="3031"/>
                  <a:pt x="1021" y="3040"/>
                  <a:pt x="1020" y="3050"/>
                </a:cubicBezTo>
                <a:close/>
                <a:moveTo>
                  <a:pt x="1172" y="3021"/>
                </a:moveTo>
                <a:cubicBezTo>
                  <a:pt x="1172" y="2835"/>
                  <a:pt x="1070" y="2672"/>
                  <a:pt x="919" y="2584"/>
                </a:cubicBezTo>
                <a:lnTo>
                  <a:pt x="1697" y="2584"/>
                </a:lnTo>
                <a:cubicBezTo>
                  <a:pt x="1547" y="2672"/>
                  <a:pt x="1445" y="2835"/>
                  <a:pt x="1445" y="3021"/>
                </a:cubicBezTo>
                <a:cubicBezTo>
                  <a:pt x="1445" y="3208"/>
                  <a:pt x="1547" y="3371"/>
                  <a:pt x="1697" y="3458"/>
                </a:cubicBezTo>
                <a:lnTo>
                  <a:pt x="919" y="3458"/>
                </a:lnTo>
                <a:cubicBezTo>
                  <a:pt x="1070" y="3371"/>
                  <a:pt x="1172" y="3208"/>
                  <a:pt x="1172" y="3021"/>
                </a:cubicBezTo>
                <a:close/>
                <a:moveTo>
                  <a:pt x="2304" y="3050"/>
                </a:moveTo>
                <a:cubicBezTo>
                  <a:pt x="2290" y="3027"/>
                  <a:pt x="2270" y="3008"/>
                  <a:pt x="2245" y="2993"/>
                </a:cubicBezTo>
                <a:cubicBezTo>
                  <a:pt x="2165" y="2947"/>
                  <a:pt x="2062" y="2975"/>
                  <a:pt x="2016" y="3055"/>
                </a:cubicBezTo>
                <a:cubicBezTo>
                  <a:pt x="1969" y="3135"/>
                  <a:pt x="1997" y="3238"/>
                  <a:pt x="2077" y="3285"/>
                </a:cubicBezTo>
                <a:cubicBezTo>
                  <a:pt x="2103" y="3300"/>
                  <a:pt x="2132" y="3307"/>
                  <a:pt x="2160" y="3307"/>
                </a:cubicBezTo>
                <a:cubicBezTo>
                  <a:pt x="2101" y="3351"/>
                  <a:pt x="2029" y="3376"/>
                  <a:pt x="1950" y="3376"/>
                </a:cubicBezTo>
                <a:cubicBezTo>
                  <a:pt x="1871" y="3376"/>
                  <a:pt x="1799" y="3351"/>
                  <a:pt x="1740" y="3307"/>
                </a:cubicBezTo>
                <a:cubicBezTo>
                  <a:pt x="1768" y="3307"/>
                  <a:pt x="1797" y="3300"/>
                  <a:pt x="1823" y="3285"/>
                </a:cubicBezTo>
                <a:cubicBezTo>
                  <a:pt x="1903" y="3238"/>
                  <a:pt x="1931" y="3135"/>
                  <a:pt x="1884" y="3055"/>
                </a:cubicBezTo>
                <a:cubicBezTo>
                  <a:pt x="1838" y="2975"/>
                  <a:pt x="1735" y="2947"/>
                  <a:pt x="1655" y="2993"/>
                </a:cubicBezTo>
                <a:cubicBezTo>
                  <a:pt x="1630" y="3008"/>
                  <a:pt x="1610" y="3027"/>
                  <a:pt x="1596" y="3050"/>
                </a:cubicBezTo>
                <a:cubicBezTo>
                  <a:pt x="1596" y="3040"/>
                  <a:pt x="1595" y="3031"/>
                  <a:pt x="1595" y="3021"/>
                </a:cubicBezTo>
                <a:cubicBezTo>
                  <a:pt x="1595" y="2880"/>
                  <a:pt x="1678" y="2757"/>
                  <a:pt x="1799" y="2700"/>
                </a:cubicBezTo>
                <a:cubicBezTo>
                  <a:pt x="1788" y="2722"/>
                  <a:pt x="1782" y="2747"/>
                  <a:pt x="1782" y="2773"/>
                </a:cubicBezTo>
                <a:cubicBezTo>
                  <a:pt x="1782" y="2866"/>
                  <a:pt x="1857" y="2942"/>
                  <a:pt x="1950" y="2942"/>
                </a:cubicBezTo>
                <a:cubicBezTo>
                  <a:pt x="2043" y="2942"/>
                  <a:pt x="2118" y="2866"/>
                  <a:pt x="2118" y="2773"/>
                </a:cubicBezTo>
                <a:cubicBezTo>
                  <a:pt x="2118" y="2747"/>
                  <a:pt x="2112" y="2722"/>
                  <a:pt x="2101" y="2700"/>
                </a:cubicBezTo>
                <a:cubicBezTo>
                  <a:pt x="2222" y="2757"/>
                  <a:pt x="2305" y="2880"/>
                  <a:pt x="2305" y="3021"/>
                </a:cubicBezTo>
                <a:cubicBezTo>
                  <a:pt x="2305" y="3031"/>
                  <a:pt x="2305" y="3040"/>
                  <a:pt x="2304" y="3050"/>
                </a:cubicBezTo>
                <a:close/>
                <a:moveTo>
                  <a:pt x="2455" y="3021"/>
                </a:moveTo>
                <a:cubicBezTo>
                  <a:pt x="2455" y="2835"/>
                  <a:pt x="2353" y="2672"/>
                  <a:pt x="2203" y="2584"/>
                </a:cubicBezTo>
                <a:lnTo>
                  <a:pt x="2869" y="2584"/>
                </a:lnTo>
                <a:cubicBezTo>
                  <a:pt x="2869" y="2584"/>
                  <a:pt x="2870" y="2584"/>
                  <a:pt x="2870" y="2584"/>
                </a:cubicBezTo>
                <a:cubicBezTo>
                  <a:pt x="2870" y="2584"/>
                  <a:pt x="2871" y="2584"/>
                  <a:pt x="2871" y="2584"/>
                </a:cubicBezTo>
                <a:lnTo>
                  <a:pt x="2981" y="2584"/>
                </a:lnTo>
                <a:cubicBezTo>
                  <a:pt x="2830" y="2672"/>
                  <a:pt x="2728" y="2835"/>
                  <a:pt x="2728" y="3021"/>
                </a:cubicBezTo>
                <a:cubicBezTo>
                  <a:pt x="2728" y="3208"/>
                  <a:pt x="2830" y="3371"/>
                  <a:pt x="2981" y="3458"/>
                </a:cubicBezTo>
                <a:lnTo>
                  <a:pt x="2203" y="3458"/>
                </a:lnTo>
                <a:cubicBezTo>
                  <a:pt x="2353" y="3371"/>
                  <a:pt x="2455" y="3208"/>
                  <a:pt x="2455" y="3021"/>
                </a:cubicBezTo>
                <a:close/>
                <a:moveTo>
                  <a:pt x="3168" y="3055"/>
                </a:moveTo>
                <a:cubicBezTo>
                  <a:pt x="3121" y="2975"/>
                  <a:pt x="3019" y="2947"/>
                  <a:pt x="2938" y="2993"/>
                </a:cubicBezTo>
                <a:cubicBezTo>
                  <a:pt x="2913" y="3008"/>
                  <a:pt x="2894" y="3027"/>
                  <a:pt x="2880" y="3050"/>
                </a:cubicBezTo>
                <a:cubicBezTo>
                  <a:pt x="2879" y="3040"/>
                  <a:pt x="2878" y="3031"/>
                  <a:pt x="2878" y="3021"/>
                </a:cubicBezTo>
                <a:cubicBezTo>
                  <a:pt x="2878" y="2880"/>
                  <a:pt x="2962" y="2757"/>
                  <a:pt x="3082" y="2700"/>
                </a:cubicBezTo>
                <a:cubicBezTo>
                  <a:pt x="3071" y="2722"/>
                  <a:pt x="3065" y="2747"/>
                  <a:pt x="3065" y="2773"/>
                </a:cubicBezTo>
                <a:cubicBezTo>
                  <a:pt x="3065" y="2866"/>
                  <a:pt x="3140" y="2942"/>
                  <a:pt x="3233" y="2942"/>
                </a:cubicBezTo>
                <a:cubicBezTo>
                  <a:pt x="3326" y="2942"/>
                  <a:pt x="3402" y="2866"/>
                  <a:pt x="3402" y="2773"/>
                </a:cubicBezTo>
                <a:cubicBezTo>
                  <a:pt x="3402" y="2747"/>
                  <a:pt x="3395" y="2722"/>
                  <a:pt x="3385" y="2700"/>
                </a:cubicBezTo>
                <a:cubicBezTo>
                  <a:pt x="3505" y="2757"/>
                  <a:pt x="3588" y="2880"/>
                  <a:pt x="3588" y="3021"/>
                </a:cubicBezTo>
                <a:cubicBezTo>
                  <a:pt x="3588" y="3031"/>
                  <a:pt x="3588" y="3040"/>
                  <a:pt x="3587" y="3050"/>
                </a:cubicBezTo>
                <a:cubicBezTo>
                  <a:pt x="3573" y="3027"/>
                  <a:pt x="3553" y="3008"/>
                  <a:pt x="3529" y="2993"/>
                </a:cubicBezTo>
                <a:cubicBezTo>
                  <a:pt x="3448" y="2947"/>
                  <a:pt x="3345" y="2975"/>
                  <a:pt x="3299" y="3055"/>
                </a:cubicBezTo>
                <a:cubicBezTo>
                  <a:pt x="3252" y="3135"/>
                  <a:pt x="3280" y="3238"/>
                  <a:pt x="3360" y="3285"/>
                </a:cubicBezTo>
                <a:cubicBezTo>
                  <a:pt x="3387" y="3300"/>
                  <a:pt x="3415" y="3307"/>
                  <a:pt x="3444" y="3307"/>
                </a:cubicBezTo>
                <a:cubicBezTo>
                  <a:pt x="3385" y="3351"/>
                  <a:pt x="3312" y="3376"/>
                  <a:pt x="3233" y="3376"/>
                </a:cubicBezTo>
                <a:cubicBezTo>
                  <a:pt x="3155" y="3376"/>
                  <a:pt x="3082" y="3351"/>
                  <a:pt x="3023" y="3307"/>
                </a:cubicBezTo>
                <a:cubicBezTo>
                  <a:pt x="3051" y="3307"/>
                  <a:pt x="3080" y="3300"/>
                  <a:pt x="3106" y="3285"/>
                </a:cubicBezTo>
                <a:cubicBezTo>
                  <a:pt x="3187" y="3238"/>
                  <a:pt x="3214" y="3135"/>
                  <a:pt x="3168" y="3055"/>
                </a:cubicBezTo>
                <a:close/>
              </a:path>
            </a:pathLst>
          </a:custGeom>
          <a:solidFill>
            <a:srgbClr val="5B9BD5"/>
          </a:solidFill>
          <a:ln>
            <a:noFill/>
          </a:ln>
        </p:spPr>
        <p:txBody>
          <a:bodyPr/>
          <a:lstStyle/>
          <a:p>
            <a:endParaRPr lang="zh-CN" altLang="en-US"/>
          </a:p>
        </p:txBody>
      </p:sp>
      <p:sp>
        <p:nvSpPr>
          <p:cNvPr id="67" name="tree-shape-of-straight-lines-like-a-computer-printed-circuit_40886"/>
          <p:cNvSpPr>
            <a:spLocks noChangeAspect="1"/>
          </p:cNvSpPr>
          <p:nvPr/>
        </p:nvSpPr>
        <p:spPr bwMode="auto">
          <a:xfrm>
            <a:off x="8219599" y="4225313"/>
            <a:ext cx="564926"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 name="connsiteX177" fmla="*/ 373273 h 605239"/>
              <a:gd name="connsiteY177" fmla="*/ 373273 h 605239"/>
              <a:gd name="connsiteX178" fmla="*/ 373273 h 605239"/>
              <a:gd name="connsiteY178" fmla="*/ 373273 h 605239"/>
              <a:gd name="connsiteX179" fmla="*/ 373273 h 605239"/>
              <a:gd name="connsiteY179" fmla="*/ 373273 h 605239"/>
              <a:gd name="connsiteX180" fmla="*/ 373273 h 605239"/>
              <a:gd name="connsiteY180" fmla="*/ 373273 h 605239"/>
              <a:gd name="connsiteX181" fmla="*/ 373273 h 605239"/>
              <a:gd name="connsiteY181" fmla="*/ 373273 h 605239"/>
              <a:gd name="connsiteX182" fmla="*/ 373273 h 605239"/>
              <a:gd name="connsiteY182" fmla="*/ 373273 h 605239"/>
              <a:gd name="connsiteX183" fmla="*/ 373273 h 605239"/>
              <a:gd name="connsiteY183" fmla="*/ 373273 h 605239"/>
              <a:gd name="connsiteX184" fmla="*/ 373273 h 605239"/>
              <a:gd name="connsiteY184" fmla="*/ 373273 h 605239"/>
              <a:gd name="connsiteX185" fmla="*/ 373273 h 605239"/>
              <a:gd name="connsiteY185" fmla="*/ 373273 h 605239"/>
              <a:gd name="connsiteX186" fmla="*/ 373273 h 605239"/>
              <a:gd name="connsiteY186" fmla="*/ 373273 h 605239"/>
              <a:gd name="connsiteX187" fmla="*/ 373273 h 605239"/>
              <a:gd name="connsiteY187" fmla="*/ 373273 h 605239"/>
              <a:gd name="connsiteX188" fmla="*/ 373273 h 605239"/>
              <a:gd name="connsiteY188" fmla="*/ 373273 h 605239"/>
              <a:gd name="connsiteX189" fmla="*/ 373273 h 605239"/>
              <a:gd name="connsiteY189" fmla="*/ 373273 h 605239"/>
              <a:gd name="connsiteX190" fmla="*/ 373273 h 605239"/>
              <a:gd name="connsiteY190" fmla="*/ 373273 h 605239"/>
              <a:gd name="connsiteX191" fmla="*/ 373273 h 605239"/>
              <a:gd name="connsiteY191" fmla="*/ 373273 h 605239"/>
              <a:gd name="connsiteX192" fmla="*/ 373273 h 605239"/>
              <a:gd name="connsiteY192" fmla="*/ 373273 h 605239"/>
              <a:gd name="connsiteX193" fmla="*/ 373273 h 605239"/>
              <a:gd name="connsiteY193" fmla="*/ 373273 h 605239"/>
              <a:gd name="connsiteX194" fmla="*/ 373273 h 605239"/>
              <a:gd name="connsiteY194" fmla="*/ 373273 h 605239"/>
              <a:gd name="connsiteX195" fmla="*/ 373273 h 605239"/>
              <a:gd name="connsiteY195" fmla="*/ 373273 h 605239"/>
              <a:gd name="connsiteX196" fmla="*/ 373273 h 605239"/>
              <a:gd name="connsiteY196" fmla="*/ 373273 h 605239"/>
              <a:gd name="connsiteX197" fmla="*/ 373273 h 605239"/>
              <a:gd name="connsiteY197" fmla="*/ 373273 h 605239"/>
              <a:gd name="connsiteX198" fmla="*/ 373273 h 605239"/>
              <a:gd name="connsiteY198" fmla="*/ 373273 h 605239"/>
              <a:gd name="connsiteX199" fmla="*/ 373273 h 605239"/>
              <a:gd name="connsiteY199" fmla="*/ 373273 h 605239"/>
              <a:gd name="connsiteX200" fmla="*/ 373273 h 605239"/>
              <a:gd name="connsiteY200" fmla="*/ 373273 h 605239"/>
              <a:gd name="connsiteX201" fmla="*/ 373273 h 605239"/>
              <a:gd name="connsiteY201" fmla="*/ 373273 h 605239"/>
              <a:gd name="connsiteX202" fmla="*/ 373273 h 605239"/>
              <a:gd name="connsiteY202" fmla="*/ 373273 h 605239"/>
              <a:gd name="connsiteX203" fmla="*/ 373273 h 605239"/>
              <a:gd name="connsiteY203" fmla="*/ 373273 h 605239"/>
              <a:gd name="connsiteX204" fmla="*/ 373273 h 605239"/>
              <a:gd name="connsiteY204" fmla="*/ 373273 h 605239"/>
              <a:gd name="connsiteX205" fmla="*/ 373273 h 605239"/>
              <a:gd name="connsiteY205" fmla="*/ 373273 h 605239"/>
              <a:gd name="connsiteX206" fmla="*/ 373273 h 605239"/>
              <a:gd name="connsiteY206" fmla="*/ 373273 h 605239"/>
              <a:gd name="connsiteX207" fmla="*/ 373273 h 605239"/>
              <a:gd name="connsiteY207" fmla="*/ 373273 h 605239"/>
              <a:gd name="connsiteX208" fmla="*/ 373273 h 605239"/>
              <a:gd name="connsiteY208" fmla="*/ 373273 h 605239"/>
              <a:gd name="connsiteX209" fmla="*/ 373273 h 605239"/>
              <a:gd name="connsiteY209" fmla="*/ 373273 h 605239"/>
              <a:gd name="connsiteX210" fmla="*/ 373273 h 605239"/>
              <a:gd name="connsiteY210" fmla="*/ 373273 h 605239"/>
              <a:gd name="connsiteX211" fmla="*/ 373273 h 605239"/>
              <a:gd name="connsiteY211" fmla="*/ 373273 h 605239"/>
              <a:gd name="connsiteX212" fmla="*/ 373273 h 605239"/>
              <a:gd name="connsiteY212" fmla="*/ 373273 h 605239"/>
              <a:gd name="connsiteX213" fmla="*/ 373273 h 605239"/>
              <a:gd name="connsiteY213" fmla="*/ 373273 h 605239"/>
              <a:gd name="connsiteX214" fmla="*/ 373273 h 605239"/>
              <a:gd name="connsiteY214" fmla="*/ 373273 h 605239"/>
              <a:gd name="connsiteX215" fmla="*/ 373273 h 605239"/>
              <a:gd name="connsiteY215" fmla="*/ 373273 h 605239"/>
              <a:gd name="connsiteX216" fmla="*/ 373273 h 605239"/>
              <a:gd name="connsiteY216" fmla="*/ 373273 h 605239"/>
              <a:gd name="connsiteX217" fmla="*/ 373273 h 605239"/>
              <a:gd name="connsiteY217" fmla="*/ 373273 h 605239"/>
              <a:gd name="connsiteX218" fmla="*/ 373273 h 605239"/>
              <a:gd name="connsiteY218" fmla="*/ 373273 h 605239"/>
              <a:gd name="connsiteX219" fmla="*/ 373273 h 605239"/>
              <a:gd name="connsiteY219" fmla="*/ 373273 h 605239"/>
              <a:gd name="connsiteX220" fmla="*/ 373273 h 605239"/>
              <a:gd name="connsiteY220" fmla="*/ 373273 h 605239"/>
              <a:gd name="connsiteX221" fmla="*/ 373273 h 605239"/>
              <a:gd name="connsiteY221" fmla="*/ 373273 h 605239"/>
              <a:gd name="connsiteX222" fmla="*/ 373273 h 605239"/>
              <a:gd name="connsiteY222" fmla="*/ 373273 h 605239"/>
              <a:gd name="connsiteX223" fmla="*/ 373273 h 605239"/>
              <a:gd name="connsiteY223" fmla="*/ 373273 h 605239"/>
              <a:gd name="connsiteX224" fmla="*/ 373273 h 605239"/>
              <a:gd name="connsiteY224" fmla="*/ 373273 h 605239"/>
              <a:gd name="connsiteX225" fmla="*/ 373273 h 605239"/>
              <a:gd name="connsiteY225" fmla="*/ 373273 h 605239"/>
              <a:gd name="connsiteX226" fmla="*/ 373273 h 605239"/>
              <a:gd name="connsiteY226" fmla="*/ 373273 h 605239"/>
              <a:gd name="connsiteX227" fmla="*/ 373273 h 605239"/>
              <a:gd name="connsiteY227" fmla="*/ 373273 h 605239"/>
              <a:gd name="connsiteX228" fmla="*/ 373273 h 605239"/>
              <a:gd name="connsiteY228" fmla="*/ 373273 h 605239"/>
              <a:gd name="connsiteX229" fmla="*/ 373273 h 605239"/>
              <a:gd name="connsiteY229" fmla="*/ 373273 h 605239"/>
              <a:gd name="connsiteX230" fmla="*/ 373273 h 605239"/>
              <a:gd name="connsiteY230" fmla="*/ 373273 h 605239"/>
              <a:gd name="connsiteX231" fmla="*/ 373273 h 605239"/>
              <a:gd name="connsiteY231" fmla="*/ 373273 h 605239"/>
              <a:gd name="connsiteX232" fmla="*/ 373273 h 605239"/>
              <a:gd name="connsiteY232" fmla="*/ 373273 h 605239"/>
              <a:gd name="connsiteX233" fmla="*/ 373273 h 605239"/>
              <a:gd name="connsiteY233" fmla="*/ 373273 h 605239"/>
              <a:gd name="connsiteX234" fmla="*/ 373273 h 605239"/>
              <a:gd name="connsiteY234" fmla="*/ 373273 h 605239"/>
              <a:gd name="connsiteX235" fmla="*/ 373273 h 605239"/>
              <a:gd name="connsiteY235" fmla="*/ 373273 h 605239"/>
              <a:gd name="connsiteX236" fmla="*/ 373273 h 605239"/>
              <a:gd name="connsiteY23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562197" h="606739">
                <a:moveTo>
                  <a:pt x="367826" y="343161"/>
                </a:moveTo>
                <a:cubicBezTo>
                  <a:pt x="363217" y="347763"/>
                  <a:pt x="358532" y="352364"/>
                  <a:pt x="353923" y="357043"/>
                </a:cubicBezTo>
                <a:lnTo>
                  <a:pt x="353923" y="382045"/>
                </a:lnTo>
                <a:cubicBezTo>
                  <a:pt x="353923" y="383655"/>
                  <a:pt x="353615" y="385036"/>
                  <a:pt x="353078" y="386186"/>
                </a:cubicBezTo>
                <a:cubicBezTo>
                  <a:pt x="352540" y="387413"/>
                  <a:pt x="351695" y="388641"/>
                  <a:pt x="350389" y="389714"/>
                </a:cubicBezTo>
                <a:cubicBezTo>
                  <a:pt x="336025" y="401755"/>
                  <a:pt x="322045" y="414256"/>
                  <a:pt x="308449" y="427218"/>
                </a:cubicBezTo>
                <a:cubicBezTo>
                  <a:pt x="313288" y="431973"/>
                  <a:pt x="317974" y="436728"/>
                  <a:pt x="322736" y="441483"/>
                </a:cubicBezTo>
                <a:cubicBezTo>
                  <a:pt x="325118" y="443784"/>
                  <a:pt x="325579" y="446468"/>
                  <a:pt x="324964" y="448922"/>
                </a:cubicBezTo>
                <a:lnTo>
                  <a:pt x="324964" y="455441"/>
                </a:lnTo>
                <a:cubicBezTo>
                  <a:pt x="339098" y="442096"/>
                  <a:pt x="353385" y="428828"/>
                  <a:pt x="367826" y="415790"/>
                </a:cubicBezTo>
                <a:close/>
                <a:moveTo>
                  <a:pt x="251300" y="339710"/>
                </a:moveTo>
                <a:lnTo>
                  <a:pt x="251300" y="370311"/>
                </a:lnTo>
                <a:cubicBezTo>
                  <a:pt x="253374" y="372458"/>
                  <a:pt x="255525" y="374529"/>
                  <a:pt x="257675" y="376676"/>
                </a:cubicBezTo>
                <a:lnTo>
                  <a:pt x="257675" y="355816"/>
                </a:lnTo>
                <a:cubicBezTo>
                  <a:pt x="257675" y="355739"/>
                  <a:pt x="257675" y="355662"/>
                  <a:pt x="257675" y="355509"/>
                </a:cubicBezTo>
                <a:cubicBezTo>
                  <a:pt x="257445" y="354358"/>
                  <a:pt x="257445" y="353055"/>
                  <a:pt x="257675" y="351674"/>
                </a:cubicBezTo>
                <a:cubicBezTo>
                  <a:pt x="258597" y="346689"/>
                  <a:pt x="255678" y="342778"/>
                  <a:pt x="251300" y="339710"/>
                </a:cubicBezTo>
                <a:close/>
                <a:moveTo>
                  <a:pt x="322122" y="322837"/>
                </a:moveTo>
                <a:lnTo>
                  <a:pt x="322122" y="367013"/>
                </a:lnTo>
                <a:cubicBezTo>
                  <a:pt x="322122" y="370004"/>
                  <a:pt x="320893" y="372305"/>
                  <a:pt x="319126" y="373839"/>
                </a:cubicBezTo>
                <a:cubicBezTo>
                  <a:pt x="318665" y="374759"/>
                  <a:pt x="318051" y="375603"/>
                  <a:pt x="317206" y="376370"/>
                </a:cubicBezTo>
                <a:cubicBezTo>
                  <a:pt x="309064" y="383886"/>
                  <a:pt x="300998" y="391325"/>
                  <a:pt x="292856" y="398841"/>
                </a:cubicBezTo>
                <a:cubicBezTo>
                  <a:pt x="290628" y="400912"/>
                  <a:pt x="288324" y="402982"/>
                  <a:pt x="286173" y="405053"/>
                </a:cubicBezTo>
                <a:cubicBezTo>
                  <a:pt x="289092" y="407967"/>
                  <a:pt x="292011" y="410882"/>
                  <a:pt x="294930" y="413796"/>
                </a:cubicBezTo>
                <a:cubicBezTo>
                  <a:pt x="307835" y="401448"/>
                  <a:pt x="321123" y="389484"/>
                  <a:pt x="334796" y="377980"/>
                </a:cubicBezTo>
                <a:lnTo>
                  <a:pt x="334796" y="335568"/>
                </a:lnTo>
                <a:cubicBezTo>
                  <a:pt x="330571" y="331350"/>
                  <a:pt x="326347" y="327055"/>
                  <a:pt x="322122" y="322837"/>
                </a:cubicBezTo>
                <a:close/>
                <a:moveTo>
                  <a:pt x="232173" y="255193"/>
                </a:moveTo>
                <a:cubicBezTo>
                  <a:pt x="229254" y="258107"/>
                  <a:pt x="226335" y="261098"/>
                  <a:pt x="223416" y="264013"/>
                </a:cubicBezTo>
                <a:lnTo>
                  <a:pt x="223416" y="305811"/>
                </a:lnTo>
                <a:cubicBezTo>
                  <a:pt x="225414" y="308112"/>
                  <a:pt x="228640" y="309799"/>
                  <a:pt x="232173" y="311256"/>
                </a:cubicBezTo>
                <a:close/>
                <a:moveTo>
                  <a:pt x="264397" y="47352"/>
                </a:moveTo>
                <a:cubicBezTo>
                  <a:pt x="268564" y="47352"/>
                  <a:pt x="272731" y="50037"/>
                  <a:pt x="272731" y="55405"/>
                </a:cubicBezTo>
                <a:lnTo>
                  <a:pt x="272731" y="209790"/>
                </a:lnTo>
                <a:cubicBezTo>
                  <a:pt x="272731" y="213625"/>
                  <a:pt x="270580" y="216079"/>
                  <a:pt x="267815" y="217153"/>
                </a:cubicBezTo>
                <a:cubicBezTo>
                  <a:pt x="267584" y="218610"/>
                  <a:pt x="266893" y="220067"/>
                  <a:pt x="265587" y="221371"/>
                </a:cubicBezTo>
                <a:cubicBezTo>
                  <a:pt x="260825" y="226203"/>
                  <a:pt x="256062" y="231034"/>
                  <a:pt x="251300" y="235866"/>
                </a:cubicBezTo>
                <a:lnTo>
                  <a:pt x="251300" y="318619"/>
                </a:lnTo>
                <a:cubicBezTo>
                  <a:pt x="255217" y="320383"/>
                  <a:pt x="258981" y="322300"/>
                  <a:pt x="262668" y="324754"/>
                </a:cubicBezTo>
                <a:cubicBezTo>
                  <a:pt x="272500" y="331504"/>
                  <a:pt x="277493" y="342011"/>
                  <a:pt x="276495" y="353515"/>
                </a:cubicBezTo>
                <a:cubicBezTo>
                  <a:pt x="276648" y="354205"/>
                  <a:pt x="276725" y="354972"/>
                  <a:pt x="276725" y="355892"/>
                </a:cubicBezTo>
                <a:lnTo>
                  <a:pt x="276725" y="387797"/>
                </a:lnTo>
                <a:cubicBezTo>
                  <a:pt x="285482" y="379667"/>
                  <a:pt x="294239" y="371614"/>
                  <a:pt x="302995" y="363562"/>
                </a:cubicBezTo>
                <a:lnTo>
                  <a:pt x="302995" y="303740"/>
                </a:lnTo>
                <a:lnTo>
                  <a:pt x="281795" y="282496"/>
                </a:lnTo>
                <a:cubicBezTo>
                  <a:pt x="280412" y="281039"/>
                  <a:pt x="279644" y="279505"/>
                  <a:pt x="279260" y="277971"/>
                </a:cubicBezTo>
                <a:cubicBezTo>
                  <a:pt x="278185" y="276514"/>
                  <a:pt x="277570" y="274673"/>
                  <a:pt x="277570" y="272449"/>
                </a:cubicBezTo>
                <a:lnTo>
                  <a:pt x="277570" y="84165"/>
                </a:lnTo>
                <a:cubicBezTo>
                  <a:pt x="277570" y="71894"/>
                  <a:pt x="296620" y="71894"/>
                  <a:pt x="296620" y="84165"/>
                </a:cubicBezTo>
                <a:lnTo>
                  <a:pt x="296620" y="270302"/>
                </a:lnTo>
                <a:cubicBezTo>
                  <a:pt x="298771" y="272449"/>
                  <a:pt x="300845" y="274597"/>
                  <a:pt x="302995" y="276667"/>
                </a:cubicBezTo>
                <a:lnTo>
                  <a:pt x="302995" y="124660"/>
                </a:lnTo>
                <a:cubicBezTo>
                  <a:pt x="302995" y="112389"/>
                  <a:pt x="322122" y="112389"/>
                  <a:pt x="322122" y="124660"/>
                </a:cubicBezTo>
                <a:lnTo>
                  <a:pt x="322122" y="230958"/>
                </a:lnTo>
                <a:cubicBezTo>
                  <a:pt x="327653" y="225282"/>
                  <a:pt x="333183" y="219607"/>
                  <a:pt x="338790" y="213932"/>
                </a:cubicBezTo>
                <a:lnTo>
                  <a:pt x="338790" y="67446"/>
                </a:lnTo>
                <a:cubicBezTo>
                  <a:pt x="338790" y="55175"/>
                  <a:pt x="357917" y="55175"/>
                  <a:pt x="357917" y="67446"/>
                </a:cubicBezTo>
                <a:lnTo>
                  <a:pt x="357917" y="216846"/>
                </a:lnTo>
                <a:cubicBezTo>
                  <a:pt x="357917" y="218610"/>
                  <a:pt x="357456" y="220144"/>
                  <a:pt x="356765" y="221371"/>
                </a:cubicBezTo>
                <a:cubicBezTo>
                  <a:pt x="356304" y="222751"/>
                  <a:pt x="355613" y="224055"/>
                  <a:pt x="354384" y="225206"/>
                </a:cubicBezTo>
                <a:cubicBezTo>
                  <a:pt x="343553" y="236250"/>
                  <a:pt x="332722" y="247370"/>
                  <a:pt x="322122" y="258568"/>
                </a:cubicBezTo>
                <a:lnTo>
                  <a:pt x="322122" y="295841"/>
                </a:lnTo>
                <a:cubicBezTo>
                  <a:pt x="331724" y="305428"/>
                  <a:pt x="341325" y="315091"/>
                  <a:pt x="350927" y="324678"/>
                </a:cubicBezTo>
                <a:cubicBezTo>
                  <a:pt x="352233" y="325982"/>
                  <a:pt x="353001" y="327439"/>
                  <a:pt x="353385" y="328973"/>
                </a:cubicBezTo>
                <a:cubicBezTo>
                  <a:pt x="353692" y="329893"/>
                  <a:pt x="353923" y="330890"/>
                  <a:pt x="353923" y="332040"/>
                </a:cubicBezTo>
                <a:lnTo>
                  <a:pt x="353923" y="333421"/>
                </a:lnTo>
                <a:cubicBezTo>
                  <a:pt x="358532" y="328819"/>
                  <a:pt x="363217" y="324141"/>
                  <a:pt x="367826" y="319539"/>
                </a:cubicBezTo>
                <a:lnTo>
                  <a:pt x="367826" y="293233"/>
                </a:lnTo>
                <a:cubicBezTo>
                  <a:pt x="367826" y="282496"/>
                  <a:pt x="384571" y="282496"/>
                  <a:pt x="384571" y="293233"/>
                </a:cubicBezTo>
                <a:lnTo>
                  <a:pt x="384571" y="302820"/>
                </a:lnTo>
                <a:lnTo>
                  <a:pt x="402162" y="285257"/>
                </a:lnTo>
                <a:cubicBezTo>
                  <a:pt x="393943" y="280119"/>
                  <a:pt x="386031" y="274443"/>
                  <a:pt x="378426" y="268461"/>
                </a:cubicBezTo>
                <a:cubicBezTo>
                  <a:pt x="375431" y="267464"/>
                  <a:pt x="373049" y="264933"/>
                  <a:pt x="373049" y="260868"/>
                </a:cubicBezTo>
                <a:lnTo>
                  <a:pt x="373049" y="171213"/>
                </a:lnTo>
                <a:cubicBezTo>
                  <a:pt x="373049" y="160399"/>
                  <a:pt x="389795" y="160399"/>
                  <a:pt x="389795" y="171213"/>
                </a:cubicBezTo>
                <a:lnTo>
                  <a:pt x="389795" y="256343"/>
                </a:lnTo>
                <a:cubicBezTo>
                  <a:pt x="394864" y="260255"/>
                  <a:pt x="400088" y="264013"/>
                  <a:pt x="405465" y="267541"/>
                </a:cubicBezTo>
                <a:lnTo>
                  <a:pt x="405465" y="119061"/>
                </a:lnTo>
                <a:cubicBezTo>
                  <a:pt x="405465" y="108247"/>
                  <a:pt x="422133" y="108247"/>
                  <a:pt x="422133" y="119061"/>
                </a:cubicBezTo>
                <a:lnTo>
                  <a:pt x="422133" y="214085"/>
                </a:lnTo>
                <a:cubicBezTo>
                  <a:pt x="430506" y="205802"/>
                  <a:pt x="438879" y="197519"/>
                  <a:pt x="447251" y="189313"/>
                </a:cubicBezTo>
                <a:lnTo>
                  <a:pt x="447251" y="86696"/>
                </a:lnTo>
                <a:cubicBezTo>
                  <a:pt x="447251" y="75959"/>
                  <a:pt x="463920" y="75959"/>
                  <a:pt x="463920" y="86696"/>
                </a:cubicBezTo>
                <a:lnTo>
                  <a:pt x="463920" y="194145"/>
                </a:lnTo>
                <a:cubicBezTo>
                  <a:pt x="463920" y="198286"/>
                  <a:pt x="461385" y="200817"/>
                  <a:pt x="458312" y="201814"/>
                </a:cubicBezTo>
                <a:cubicBezTo>
                  <a:pt x="446560" y="213395"/>
                  <a:pt x="434807" y="225052"/>
                  <a:pt x="422978" y="236710"/>
                </a:cubicBezTo>
                <a:cubicBezTo>
                  <a:pt x="422748" y="236940"/>
                  <a:pt x="422440" y="237170"/>
                  <a:pt x="422133" y="237400"/>
                </a:cubicBezTo>
                <a:lnTo>
                  <a:pt x="422133" y="279198"/>
                </a:lnTo>
                <a:cubicBezTo>
                  <a:pt x="422517" y="279965"/>
                  <a:pt x="422748" y="280732"/>
                  <a:pt x="422901" y="281576"/>
                </a:cubicBezTo>
                <a:cubicBezTo>
                  <a:pt x="423977" y="284260"/>
                  <a:pt x="423669" y="287328"/>
                  <a:pt x="421058" y="290012"/>
                </a:cubicBezTo>
                <a:cubicBezTo>
                  <a:pt x="408844" y="302130"/>
                  <a:pt x="396708" y="314324"/>
                  <a:pt x="384571" y="326442"/>
                </a:cubicBezTo>
                <a:lnTo>
                  <a:pt x="384571" y="361568"/>
                </a:lnTo>
                <a:cubicBezTo>
                  <a:pt x="407155" y="338866"/>
                  <a:pt x="429815" y="316165"/>
                  <a:pt x="452475" y="293463"/>
                </a:cubicBezTo>
                <a:lnTo>
                  <a:pt x="452475" y="239011"/>
                </a:lnTo>
                <a:cubicBezTo>
                  <a:pt x="452475" y="228197"/>
                  <a:pt x="469143" y="228197"/>
                  <a:pt x="469143" y="239011"/>
                </a:cubicBezTo>
                <a:lnTo>
                  <a:pt x="469143" y="293003"/>
                </a:lnTo>
                <a:cubicBezTo>
                  <a:pt x="470449" y="295764"/>
                  <a:pt x="470295" y="299215"/>
                  <a:pt x="467530" y="301976"/>
                </a:cubicBezTo>
                <a:lnTo>
                  <a:pt x="450247" y="319309"/>
                </a:lnTo>
                <a:lnTo>
                  <a:pt x="485888" y="319309"/>
                </a:lnTo>
                <a:lnTo>
                  <a:pt x="485888" y="157638"/>
                </a:lnTo>
                <a:cubicBezTo>
                  <a:pt x="485888" y="146901"/>
                  <a:pt x="502557" y="146901"/>
                  <a:pt x="502557" y="157638"/>
                </a:cubicBezTo>
                <a:lnTo>
                  <a:pt x="502557" y="328666"/>
                </a:lnTo>
                <a:cubicBezTo>
                  <a:pt x="502557" y="335722"/>
                  <a:pt x="495490" y="338099"/>
                  <a:pt x="490574" y="336028"/>
                </a:cubicBezTo>
                <a:lnTo>
                  <a:pt x="434654" y="336028"/>
                </a:lnTo>
                <a:cubicBezTo>
                  <a:pt x="434347" y="336028"/>
                  <a:pt x="434039" y="335952"/>
                  <a:pt x="433732" y="335875"/>
                </a:cubicBezTo>
                <a:lnTo>
                  <a:pt x="384571" y="385266"/>
                </a:lnTo>
                <a:lnTo>
                  <a:pt x="384571" y="418398"/>
                </a:lnTo>
                <a:cubicBezTo>
                  <a:pt x="384571" y="420085"/>
                  <a:pt x="384110" y="421542"/>
                  <a:pt x="383342" y="422693"/>
                </a:cubicBezTo>
                <a:cubicBezTo>
                  <a:pt x="382958" y="423996"/>
                  <a:pt x="382267" y="425224"/>
                  <a:pt x="381038" y="426374"/>
                </a:cubicBezTo>
                <a:cubicBezTo>
                  <a:pt x="362065" y="443400"/>
                  <a:pt x="343399" y="460810"/>
                  <a:pt x="324964" y="478372"/>
                </a:cubicBezTo>
                <a:lnTo>
                  <a:pt x="324964" y="597785"/>
                </a:lnTo>
                <a:cubicBezTo>
                  <a:pt x="324964" y="608522"/>
                  <a:pt x="308295" y="608522"/>
                  <a:pt x="308295" y="597785"/>
                </a:cubicBezTo>
                <a:lnTo>
                  <a:pt x="308295" y="450609"/>
                </a:lnTo>
                <a:cubicBezTo>
                  <a:pt x="305991" y="448308"/>
                  <a:pt x="303687" y="446084"/>
                  <a:pt x="301382" y="443784"/>
                </a:cubicBezTo>
                <a:lnTo>
                  <a:pt x="301382" y="597478"/>
                </a:lnTo>
                <a:cubicBezTo>
                  <a:pt x="301382" y="609826"/>
                  <a:pt x="282332" y="609826"/>
                  <a:pt x="282332" y="597478"/>
                </a:cubicBezTo>
                <a:lnTo>
                  <a:pt x="282332" y="432126"/>
                </a:lnTo>
                <a:cubicBezTo>
                  <a:pt x="282332" y="430899"/>
                  <a:pt x="282563" y="429825"/>
                  <a:pt x="282870" y="428905"/>
                </a:cubicBezTo>
                <a:cubicBezTo>
                  <a:pt x="282870" y="427908"/>
                  <a:pt x="283101" y="426911"/>
                  <a:pt x="283485" y="425914"/>
                </a:cubicBezTo>
                <a:cubicBezTo>
                  <a:pt x="281334" y="423766"/>
                  <a:pt x="279183" y="421619"/>
                  <a:pt x="276956" y="419472"/>
                </a:cubicBezTo>
                <a:cubicBezTo>
                  <a:pt x="276879" y="419702"/>
                  <a:pt x="276802" y="419932"/>
                  <a:pt x="276725" y="420162"/>
                </a:cubicBezTo>
                <a:lnTo>
                  <a:pt x="276725" y="597478"/>
                </a:lnTo>
                <a:cubicBezTo>
                  <a:pt x="276725" y="609749"/>
                  <a:pt x="257675" y="609749"/>
                  <a:pt x="257675" y="597478"/>
                </a:cubicBezTo>
                <a:lnTo>
                  <a:pt x="257675" y="400221"/>
                </a:lnTo>
                <a:cubicBezTo>
                  <a:pt x="255525" y="398151"/>
                  <a:pt x="253374" y="396003"/>
                  <a:pt x="251300" y="393932"/>
                </a:cubicBezTo>
                <a:lnTo>
                  <a:pt x="251300" y="597478"/>
                </a:lnTo>
                <a:cubicBezTo>
                  <a:pt x="251300" y="609749"/>
                  <a:pt x="232173" y="609749"/>
                  <a:pt x="232173" y="597478"/>
                </a:cubicBezTo>
                <a:lnTo>
                  <a:pt x="232173" y="450916"/>
                </a:lnTo>
                <a:cubicBezTo>
                  <a:pt x="231712" y="450302"/>
                  <a:pt x="231328" y="449612"/>
                  <a:pt x="231021" y="448845"/>
                </a:cubicBezTo>
                <a:cubicBezTo>
                  <a:pt x="223877" y="430515"/>
                  <a:pt x="205596" y="414333"/>
                  <a:pt x="192845" y="399608"/>
                </a:cubicBezTo>
                <a:cubicBezTo>
                  <a:pt x="190079" y="396463"/>
                  <a:pt x="187314" y="393396"/>
                  <a:pt x="184626" y="390251"/>
                </a:cubicBezTo>
                <a:lnTo>
                  <a:pt x="124404" y="390251"/>
                </a:lnTo>
                <a:cubicBezTo>
                  <a:pt x="120486" y="390251"/>
                  <a:pt x="118028" y="388027"/>
                  <a:pt x="116953" y="385189"/>
                </a:cubicBezTo>
                <a:cubicBezTo>
                  <a:pt x="104970" y="373148"/>
                  <a:pt x="92910" y="361184"/>
                  <a:pt x="80927" y="349220"/>
                </a:cubicBezTo>
                <a:cubicBezTo>
                  <a:pt x="78777" y="347072"/>
                  <a:pt x="78239" y="344695"/>
                  <a:pt x="78546" y="342394"/>
                </a:cubicBezTo>
                <a:cubicBezTo>
                  <a:pt x="78546" y="342011"/>
                  <a:pt x="78469" y="341627"/>
                  <a:pt x="78469" y="341167"/>
                </a:cubicBezTo>
                <a:lnTo>
                  <a:pt x="78469" y="230267"/>
                </a:lnTo>
                <a:cubicBezTo>
                  <a:pt x="67485" y="217383"/>
                  <a:pt x="56577" y="204498"/>
                  <a:pt x="45670" y="191614"/>
                </a:cubicBezTo>
                <a:cubicBezTo>
                  <a:pt x="43442" y="190310"/>
                  <a:pt x="41906" y="188009"/>
                  <a:pt x="41906" y="184788"/>
                </a:cubicBezTo>
                <a:lnTo>
                  <a:pt x="41906" y="91911"/>
                </a:lnTo>
                <a:cubicBezTo>
                  <a:pt x="41906" y="81174"/>
                  <a:pt x="58575" y="81174"/>
                  <a:pt x="58575" y="91911"/>
                </a:cubicBezTo>
                <a:lnTo>
                  <a:pt x="58575" y="181183"/>
                </a:lnTo>
                <a:cubicBezTo>
                  <a:pt x="65257" y="188929"/>
                  <a:pt x="71863" y="196752"/>
                  <a:pt x="78469" y="204575"/>
                </a:cubicBezTo>
                <a:lnTo>
                  <a:pt x="78469" y="119061"/>
                </a:lnTo>
                <a:cubicBezTo>
                  <a:pt x="78469" y="108247"/>
                  <a:pt x="95138" y="108247"/>
                  <a:pt x="95138" y="119061"/>
                </a:cubicBezTo>
                <a:lnTo>
                  <a:pt x="95138" y="339863"/>
                </a:lnTo>
                <a:lnTo>
                  <a:pt x="128936" y="373532"/>
                </a:lnTo>
                <a:lnTo>
                  <a:pt x="169877" y="373532"/>
                </a:lnTo>
                <a:cubicBezTo>
                  <a:pt x="164885" y="367933"/>
                  <a:pt x="159815" y="362334"/>
                  <a:pt x="154745" y="356736"/>
                </a:cubicBezTo>
                <a:cubicBezTo>
                  <a:pt x="154207" y="356122"/>
                  <a:pt x="153747" y="355432"/>
                  <a:pt x="153439" y="354742"/>
                </a:cubicBezTo>
                <a:cubicBezTo>
                  <a:pt x="151749" y="353361"/>
                  <a:pt x="150520" y="351367"/>
                  <a:pt x="150520" y="348530"/>
                </a:cubicBezTo>
                <a:lnTo>
                  <a:pt x="150520" y="307192"/>
                </a:lnTo>
                <a:cubicBezTo>
                  <a:pt x="137539" y="293540"/>
                  <a:pt x="123866" y="280579"/>
                  <a:pt x="109425" y="268461"/>
                </a:cubicBezTo>
                <a:cubicBezTo>
                  <a:pt x="107198" y="266620"/>
                  <a:pt x="106506" y="264473"/>
                  <a:pt x="106737" y="262326"/>
                </a:cubicBezTo>
                <a:cubicBezTo>
                  <a:pt x="106737" y="262172"/>
                  <a:pt x="106660" y="262095"/>
                  <a:pt x="106660" y="261942"/>
                </a:cubicBezTo>
                <a:lnTo>
                  <a:pt x="106660" y="160783"/>
                </a:lnTo>
                <a:cubicBezTo>
                  <a:pt x="106660" y="149969"/>
                  <a:pt x="123405" y="149969"/>
                  <a:pt x="123405" y="160783"/>
                </a:cubicBezTo>
                <a:lnTo>
                  <a:pt x="123405" y="172057"/>
                </a:lnTo>
                <a:cubicBezTo>
                  <a:pt x="125172" y="169833"/>
                  <a:pt x="126939" y="167608"/>
                  <a:pt x="128629" y="165384"/>
                </a:cubicBezTo>
                <a:lnTo>
                  <a:pt x="128629" y="61694"/>
                </a:lnTo>
                <a:cubicBezTo>
                  <a:pt x="128629" y="50880"/>
                  <a:pt x="145297" y="50880"/>
                  <a:pt x="145297" y="61694"/>
                </a:cubicBezTo>
                <a:lnTo>
                  <a:pt x="145297" y="166995"/>
                </a:lnTo>
                <a:cubicBezTo>
                  <a:pt x="145297" y="167072"/>
                  <a:pt x="145297" y="167148"/>
                  <a:pt x="145297" y="167148"/>
                </a:cubicBezTo>
                <a:cubicBezTo>
                  <a:pt x="145604" y="168912"/>
                  <a:pt x="145297" y="170753"/>
                  <a:pt x="144222" y="172287"/>
                </a:cubicBezTo>
                <a:cubicBezTo>
                  <a:pt x="137846" y="181107"/>
                  <a:pt x="130933" y="189466"/>
                  <a:pt x="123405" y="197289"/>
                </a:cubicBezTo>
                <a:cubicBezTo>
                  <a:pt x="123405" y="197289"/>
                  <a:pt x="123405" y="197289"/>
                  <a:pt x="123405" y="197366"/>
                </a:cubicBezTo>
                <a:lnTo>
                  <a:pt x="123405" y="258568"/>
                </a:lnTo>
                <a:cubicBezTo>
                  <a:pt x="132776" y="266544"/>
                  <a:pt x="141764" y="274750"/>
                  <a:pt x="150520" y="283340"/>
                </a:cubicBezTo>
                <a:lnTo>
                  <a:pt x="150520" y="113846"/>
                </a:lnTo>
                <a:cubicBezTo>
                  <a:pt x="150520" y="103032"/>
                  <a:pt x="167266" y="103032"/>
                  <a:pt x="167266" y="113846"/>
                </a:cubicBezTo>
                <a:lnTo>
                  <a:pt x="167266" y="345692"/>
                </a:lnTo>
                <a:cubicBezTo>
                  <a:pt x="183089" y="363178"/>
                  <a:pt x="198759" y="380741"/>
                  <a:pt x="214045" y="398687"/>
                </a:cubicBezTo>
                <a:cubicBezTo>
                  <a:pt x="219960" y="405667"/>
                  <a:pt x="226412" y="412569"/>
                  <a:pt x="232173" y="419855"/>
                </a:cubicBezTo>
                <a:lnTo>
                  <a:pt x="232173" y="374912"/>
                </a:lnTo>
                <a:cubicBezTo>
                  <a:pt x="216964" y="359727"/>
                  <a:pt x="201678" y="344542"/>
                  <a:pt x="186392" y="329356"/>
                </a:cubicBezTo>
                <a:cubicBezTo>
                  <a:pt x="186085" y="329049"/>
                  <a:pt x="185778" y="328666"/>
                  <a:pt x="185547" y="328282"/>
                </a:cubicBezTo>
                <a:cubicBezTo>
                  <a:pt x="182859" y="327515"/>
                  <a:pt x="180478" y="325445"/>
                  <a:pt x="179940" y="322607"/>
                </a:cubicBezTo>
                <a:cubicBezTo>
                  <a:pt x="178711" y="316702"/>
                  <a:pt x="178250" y="310719"/>
                  <a:pt x="178865" y="304737"/>
                </a:cubicBezTo>
                <a:cubicBezTo>
                  <a:pt x="178865" y="304737"/>
                  <a:pt x="178865" y="304661"/>
                  <a:pt x="178865" y="304661"/>
                </a:cubicBezTo>
                <a:cubicBezTo>
                  <a:pt x="178788" y="304354"/>
                  <a:pt x="178711" y="304047"/>
                  <a:pt x="178711" y="303664"/>
                </a:cubicBezTo>
                <a:lnTo>
                  <a:pt x="178711" y="76266"/>
                </a:lnTo>
                <a:cubicBezTo>
                  <a:pt x="178711" y="65529"/>
                  <a:pt x="195456" y="65529"/>
                  <a:pt x="195456" y="76266"/>
                </a:cubicBezTo>
                <a:lnTo>
                  <a:pt x="195456" y="302897"/>
                </a:lnTo>
                <a:cubicBezTo>
                  <a:pt x="195610" y="303510"/>
                  <a:pt x="195610" y="304124"/>
                  <a:pt x="195533" y="304737"/>
                </a:cubicBezTo>
                <a:cubicBezTo>
                  <a:pt x="195149" y="308419"/>
                  <a:pt x="195149" y="312100"/>
                  <a:pt x="195687" y="315781"/>
                </a:cubicBezTo>
                <a:cubicBezTo>
                  <a:pt x="196532" y="316241"/>
                  <a:pt x="197453" y="316778"/>
                  <a:pt x="198222" y="317545"/>
                </a:cubicBezTo>
                <a:cubicBezTo>
                  <a:pt x="209590" y="328819"/>
                  <a:pt x="220882" y="340093"/>
                  <a:pt x="232173" y="351367"/>
                </a:cubicBezTo>
                <a:lnTo>
                  <a:pt x="232173" y="331043"/>
                </a:lnTo>
                <a:cubicBezTo>
                  <a:pt x="231482" y="330813"/>
                  <a:pt x="230867" y="330506"/>
                  <a:pt x="230253" y="330276"/>
                </a:cubicBezTo>
                <a:cubicBezTo>
                  <a:pt x="221035" y="326518"/>
                  <a:pt x="212739" y="323451"/>
                  <a:pt x="206748" y="315321"/>
                </a:cubicBezTo>
                <a:cubicBezTo>
                  <a:pt x="205288" y="313787"/>
                  <a:pt x="204367" y="311716"/>
                  <a:pt x="204367" y="308955"/>
                </a:cubicBezTo>
                <a:lnTo>
                  <a:pt x="204367" y="63535"/>
                </a:lnTo>
                <a:cubicBezTo>
                  <a:pt x="204367" y="51187"/>
                  <a:pt x="223416" y="51187"/>
                  <a:pt x="223416" y="63535"/>
                </a:cubicBezTo>
                <a:lnTo>
                  <a:pt x="223416" y="240238"/>
                </a:lnTo>
                <a:cubicBezTo>
                  <a:pt x="226335" y="237323"/>
                  <a:pt x="229254" y="234332"/>
                  <a:pt x="232173" y="231418"/>
                </a:cubicBezTo>
                <a:lnTo>
                  <a:pt x="232173" y="64302"/>
                </a:lnTo>
                <a:cubicBezTo>
                  <a:pt x="232173" y="52031"/>
                  <a:pt x="251300" y="52031"/>
                  <a:pt x="251300" y="64302"/>
                </a:cubicBezTo>
                <a:lnTo>
                  <a:pt x="251300" y="212091"/>
                </a:lnTo>
                <a:cubicBezTo>
                  <a:pt x="252145" y="211247"/>
                  <a:pt x="252913" y="210404"/>
                  <a:pt x="253758" y="209560"/>
                </a:cubicBezTo>
                <a:cubicBezTo>
                  <a:pt x="254449" y="208870"/>
                  <a:pt x="255294" y="208333"/>
                  <a:pt x="256062" y="207950"/>
                </a:cubicBezTo>
                <a:lnTo>
                  <a:pt x="256062" y="55405"/>
                </a:lnTo>
                <a:cubicBezTo>
                  <a:pt x="256062" y="50037"/>
                  <a:pt x="260229" y="47352"/>
                  <a:pt x="264397" y="47352"/>
                </a:cubicBezTo>
                <a:close/>
                <a:moveTo>
                  <a:pt x="79660" y="0"/>
                </a:moveTo>
                <a:lnTo>
                  <a:pt x="482592" y="0"/>
                </a:lnTo>
                <a:cubicBezTo>
                  <a:pt x="484129" y="0"/>
                  <a:pt x="485665" y="307"/>
                  <a:pt x="487048" y="920"/>
                </a:cubicBezTo>
                <a:cubicBezTo>
                  <a:pt x="489814" y="767"/>
                  <a:pt x="492579" y="1917"/>
                  <a:pt x="494807" y="4065"/>
                </a:cubicBezTo>
                <a:lnTo>
                  <a:pt x="559030" y="67573"/>
                </a:lnTo>
                <a:cubicBezTo>
                  <a:pt x="562334" y="70794"/>
                  <a:pt x="563102" y="75319"/>
                  <a:pt x="561105" y="79384"/>
                </a:cubicBezTo>
                <a:lnTo>
                  <a:pt x="561105" y="381659"/>
                </a:lnTo>
                <a:cubicBezTo>
                  <a:pt x="561105" y="382503"/>
                  <a:pt x="561028" y="383270"/>
                  <a:pt x="560797" y="384190"/>
                </a:cubicBezTo>
                <a:cubicBezTo>
                  <a:pt x="560721" y="386798"/>
                  <a:pt x="559645" y="389176"/>
                  <a:pt x="557724" y="391170"/>
                </a:cubicBezTo>
                <a:lnTo>
                  <a:pt x="472682" y="476307"/>
                </a:lnTo>
                <a:cubicBezTo>
                  <a:pt x="470685" y="479221"/>
                  <a:pt x="467612" y="480832"/>
                  <a:pt x="464001" y="480832"/>
                </a:cubicBezTo>
                <a:lnTo>
                  <a:pt x="380956" y="480832"/>
                </a:lnTo>
                <a:cubicBezTo>
                  <a:pt x="374042" y="480832"/>
                  <a:pt x="370432" y="475386"/>
                  <a:pt x="370432" y="470017"/>
                </a:cubicBezTo>
                <a:cubicBezTo>
                  <a:pt x="370432" y="464648"/>
                  <a:pt x="374042" y="459203"/>
                  <a:pt x="380956" y="459203"/>
                </a:cubicBezTo>
                <a:lnTo>
                  <a:pt x="459161" y="459203"/>
                </a:lnTo>
                <a:lnTo>
                  <a:pt x="539441" y="378821"/>
                </a:lnTo>
                <a:lnTo>
                  <a:pt x="539441" y="78694"/>
                </a:lnTo>
                <a:lnTo>
                  <a:pt x="481747" y="21629"/>
                </a:lnTo>
                <a:lnTo>
                  <a:pt x="80428" y="21629"/>
                </a:lnTo>
                <a:lnTo>
                  <a:pt x="22734" y="78694"/>
                </a:lnTo>
                <a:lnTo>
                  <a:pt x="22734" y="378821"/>
                </a:lnTo>
                <a:lnTo>
                  <a:pt x="103014" y="459203"/>
                </a:lnTo>
                <a:lnTo>
                  <a:pt x="181219" y="459203"/>
                </a:lnTo>
                <a:cubicBezTo>
                  <a:pt x="188133" y="459203"/>
                  <a:pt x="191743" y="464572"/>
                  <a:pt x="191743" y="469941"/>
                </a:cubicBezTo>
                <a:cubicBezTo>
                  <a:pt x="191743" y="475386"/>
                  <a:pt x="188133" y="480755"/>
                  <a:pt x="181219" y="480755"/>
                </a:cubicBezTo>
                <a:lnTo>
                  <a:pt x="98174" y="480755"/>
                </a:lnTo>
                <a:cubicBezTo>
                  <a:pt x="94409" y="480755"/>
                  <a:pt x="91337" y="479145"/>
                  <a:pt x="89416" y="476153"/>
                </a:cubicBezTo>
                <a:lnTo>
                  <a:pt x="4527" y="391170"/>
                </a:lnTo>
                <a:cubicBezTo>
                  <a:pt x="2530" y="389176"/>
                  <a:pt x="1454" y="386798"/>
                  <a:pt x="1378" y="384190"/>
                </a:cubicBezTo>
                <a:cubicBezTo>
                  <a:pt x="1147" y="383270"/>
                  <a:pt x="1070" y="382503"/>
                  <a:pt x="1070" y="381659"/>
                </a:cubicBezTo>
                <a:lnTo>
                  <a:pt x="1070" y="79384"/>
                </a:lnTo>
                <a:cubicBezTo>
                  <a:pt x="-927" y="75319"/>
                  <a:pt x="-82" y="70794"/>
                  <a:pt x="3221" y="67573"/>
                </a:cubicBezTo>
                <a:lnTo>
                  <a:pt x="67445" y="4065"/>
                </a:lnTo>
                <a:cubicBezTo>
                  <a:pt x="69596" y="1917"/>
                  <a:pt x="72361" y="767"/>
                  <a:pt x="75127" y="920"/>
                </a:cubicBezTo>
                <a:cubicBezTo>
                  <a:pt x="76510" y="307"/>
                  <a:pt x="78046" y="0"/>
                  <a:pt x="79660" y="0"/>
                </a:cubicBezTo>
                <a:close/>
              </a:path>
            </a:pathLst>
          </a:custGeom>
          <a:solidFill>
            <a:schemeClr val="accent1"/>
          </a:solidFill>
          <a:ln>
            <a:noFill/>
          </a:ln>
        </p:spPr>
      </p:sp>
      <p:sp>
        <p:nvSpPr>
          <p:cNvPr id="3" name="矩形 2"/>
          <p:cNvSpPr/>
          <p:nvPr/>
        </p:nvSpPr>
        <p:spPr>
          <a:xfrm>
            <a:off x="6408156" y="1500662"/>
            <a:ext cx="4569274" cy="757130"/>
          </a:xfrm>
          <a:prstGeom prst="rect">
            <a:avLst/>
          </a:prstGeom>
        </p:spPr>
        <p:txBody>
          <a:bodyPr wrap="square">
            <a:spAutoFit/>
          </a:bodyPr>
          <a:lstStyle/>
          <a:p>
            <a:pPr>
              <a:lnSpc>
                <a:spcPct val="120000"/>
              </a:lnSpc>
            </a:pPr>
            <a:r>
              <a:rPr lang="zh-CN" altLang="en-US" dirty="0">
                <a:solidFill>
                  <a:srgbClr val="528CC1"/>
                </a:solidFill>
                <a:ea typeface="黑体" panose="02010609060101010101" pitchFamily="49" charset="-122"/>
              </a:rPr>
              <a:t>增强学习在解决包含长期反馈的问题时的表现比短期反馈的更好。</a:t>
            </a:r>
            <a:endParaRPr lang="en-US" altLang="zh-CN" dirty="0">
              <a:solidFill>
                <a:srgbClr val="528CC1"/>
              </a:solidFill>
              <a:ea typeface="黑体" panose="02010609060101010101" pitchFamily="49" charset="-122"/>
            </a:endParaRPr>
          </a:p>
        </p:txBody>
      </p:sp>
    </p:spTree>
    <p:extLst>
      <p:ext uri="{BB962C8B-B14F-4D97-AF65-F5344CB8AC3E}">
        <p14:creationId xmlns:p14="http://schemas.microsoft.com/office/powerpoint/2010/main" val="2864771846"/>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ISLIDE.DIAGRAM" val="61e3b640-72c1-423b-896f-b4e4485b7dc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6758</TotalTime>
  <Words>1204</Words>
  <Application>Microsoft Macintosh PowerPoint</Application>
  <PresentationFormat>宽屏</PresentationFormat>
  <Paragraphs>254</Paragraphs>
  <Slides>19</Slides>
  <Notes>7</Notes>
  <HiddenSlides>0</HiddenSlides>
  <MMClips>1</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19</vt:i4>
      </vt:variant>
    </vt:vector>
  </HeadingPairs>
  <TitlesOfParts>
    <vt:vector size="34" baseType="lpstr">
      <vt:lpstr>等线</vt:lpstr>
      <vt:lpstr>等线 Light</vt:lpstr>
      <vt:lpstr>黑体</vt:lpstr>
      <vt:lpstr>迷你简启体</vt:lpstr>
      <vt:lpstr>宋体</vt:lpstr>
      <vt:lpstr>맑은 고딕</vt:lpstr>
      <vt:lpstr>Arial</vt:lpstr>
      <vt:lpstr>Arial</vt:lpstr>
      <vt:lpstr>Chalkduster</vt:lpstr>
      <vt:lpstr>Comic Sans MS</vt:lpstr>
      <vt:lpstr>Stencil</vt:lpstr>
      <vt:lpstr>Times New Roman</vt:lpstr>
      <vt:lpstr>Wingdings</vt:lpstr>
      <vt:lpstr>Office 主题​​</vt:lpstr>
      <vt:lpstr>AxMath</vt:lpstr>
      <vt:lpstr>智能网络层析成像 —基于增强学习的网络拥塞链路识别 Reinforcement Learning Based Network Congestion Identification</vt:lpstr>
      <vt:lpstr>内容提要</vt:lpstr>
      <vt:lpstr>增强学习——概览</vt:lpstr>
      <vt:lpstr>增强学习——问题模型</vt:lpstr>
      <vt:lpstr>增强学习——问题模型</vt:lpstr>
      <vt:lpstr>增强学习——理论框架：MDP</vt:lpstr>
      <vt:lpstr>增强学习——典型算法：Q-learning</vt:lpstr>
      <vt:lpstr>增强学习——典型算法：Q-learning</vt:lpstr>
      <vt:lpstr>增强学习——适用场景与存在的问题</vt:lpstr>
      <vt:lpstr>内容提要</vt:lpstr>
      <vt:lpstr>网络层析成像——简介</vt:lpstr>
      <vt:lpstr>网络拥塞链路识别——简介</vt:lpstr>
      <vt:lpstr>网络拥塞链路识别——网络布尔层析成像反问题模型</vt:lpstr>
      <vt:lpstr>网络拥塞链路识别——网络布尔层析成像基本定律</vt:lpstr>
      <vt:lpstr>网络拥塞链路识别——网络布尔层析成像基本定律</vt:lpstr>
      <vt:lpstr>网络拥塞链路识别——</vt:lpstr>
      <vt:lpstr>网络拥塞链路识别——仿真实验结果</vt:lpstr>
      <vt:lpstr>网络拥塞链路识别——仿真实验结果</vt:lpstr>
      <vt:lpstr>基于增强学习的网络拥塞链路识别</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潘胜利</dc:creator>
  <cp:lastModifiedBy>潘胜利</cp:lastModifiedBy>
  <cp:revision>604</cp:revision>
  <dcterms:created xsi:type="dcterms:W3CDTF">2017-12-20T08:39:32Z</dcterms:created>
  <dcterms:modified xsi:type="dcterms:W3CDTF">2020-02-05T07:59:16Z</dcterms:modified>
</cp:coreProperties>
</file>